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 id="2147483706" r:id="rId3"/>
    <p:sldMasterId id="2147483718" r:id="rId4"/>
  </p:sldMasterIdLst>
  <p:notesMasterIdLst>
    <p:notesMasterId r:id="rId61"/>
  </p:notesMasterIdLst>
  <p:sldIdLst>
    <p:sldId id="336" r:id="rId5"/>
    <p:sldId id="337" r:id="rId6"/>
    <p:sldId id="338" r:id="rId7"/>
    <p:sldId id="257" r:id="rId8"/>
    <p:sldId id="279" r:id="rId9"/>
    <p:sldId id="285" r:id="rId10"/>
    <p:sldId id="299" r:id="rId11"/>
    <p:sldId id="296" r:id="rId12"/>
    <p:sldId id="286" r:id="rId13"/>
    <p:sldId id="287" r:id="rId14"/>
    <p:sldId id="288" r:id="rId15"/>
    <p:sldId id="289" r:id="rId16"/>
    <p:sldId id="290" r:id="rId17"/>
    <p:sldId id="293" r:id="rId18"/>
    <p:sldId id="291" r:id="rId19"/>
    <p:sldId id="297" r:id="rId20"/>
    <p:sldId id="292" r:id="rId21"/>
    <p:sldId id="294" r:id="rId22"/>
    <p:sldId id="295" r:id="rId23"/>
    <p:sldId id="298"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9" r:id="rId51"/>
    <p:sldId id="330" r:id="rId52"/>
    <p:sldId id="331" r:id="rId53"/>
    <p:sldId id="332" r:id="rId54"/>
    <p:sldId id="301" r:id="rId55"/>
    <p:sldId id="333" r:id="rId56"/>
    <p:sldId id="334" r:id="rId57"/>
    <p:sldId id="339" r:id="rId58"/>
    <p:sldId id="340" r:id="rId59"/>
    <p:sldId id="335"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6" autoAdjust="0"/>
    <p:restoredTop sz="94660"/>
  </p:normalViewPr>
  <p:slideViewPr>
    <p:cSldViewPr snapToGrid="0">
      <p:cViewPr varScale="1">
        <p:scale>
          <a:sx n="85" d="100"/>
          <a:sy n="85" d="100"/>
        </p:scale>
        <p:origin x="143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garet\Desktop\ISFIS\Special%20Ed%20Services\history%20of%20special%20education%20deficits%20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Special Ed Net Deficit History</a:t>
            </a:r>
          </a:p>
          <a:p>
            <a:pPr>
              <a:defRPr sz="1600"/>
            </a:pPr>
            <a:r>
              <a:rPr lang="en-US" sz="1600" dirty="0"/>
              <a:t>(Statewide</a:t>
            </a:r>
            <a:r>
              <a:rPr lang="en-US" sz="1600" baseline="0" dirty="0"/>
              <a:t> Deficits minus Carryforward)</a:t>
            </a:r>
          </a:p>
        </c:rich>
      </c:tx>
      <c:layout>
        <c:manualLayout>
          <c:xMode val="edge"/>
          <c:yMode val="edge"/>
          <c:x val="0.27959498172930425"/>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Dollars in Millions</c:v>
          </c:tx>
          <c:spPr>
            <a:solidFill>
              <a:schemeClr val="accent1"/>
            </a:solidFill>
            <a:ln>
              <a:noFill/>
            </a:ln>
            <a:effectLst/>
          </c:spPr>
          <c:invertIfNegative val="0"/>
          <c:dLbls>
            <c:dLbl>
              <c:idx val="1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549-4926-9E22-9C3706AC449C}"/>
                </c:ext>
              </c:extLst>
            </c:dLbl>
            <c:dLbl>
              <c:idx val="1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549-4926-9E22-9C3706AC449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'[history of special education deficits 2015.xlsx]Sheet1'!$B$1:$P$1</c:f>
              <c:strCache>
                <c:ptCount val="15"/>
                <c:pt idx="0">
                  <c:v>FY 2003</c:v>
                </c:pt>
                <c:pt idx="1">
                  <c:v>FY 2004</c:v>
                </c:pt>
                <c:pt idx="2">
                  <c:v>FY 2005</c:v>
                </c:pt>
                <c:pt idx="3">
                  <c:v>FY 2006</c:v>
                </c:pt>
                <c:pt idx="4">
                  <c:v>FY 2007</c:v>
                </c:pt>
                <c:pt idx="5">
                  <c:v>FY 2008</c:v>
                </c:pt>
                <c:pt idx="6">
                  <c:v>FY 2009</c:v>
                </c:pt>
                <c:pt idx="7">
                  <c:v>FY 2010</c:v>
                </c:pt>
                <c:pt idx="8">
                  <c:v>FY 2011</c:v>
                </c:pt>
                <c:pt idx="9">
                  <c:v>FY 2012</c:v>
                </c:pt>
                <c:pt idx="10">
                  <c:v>FY 2013</c:v>
                </c:pt>
                <c:pt idx="11">
                  <c:v>FY 2014 </c:v>
                </c:pt>
                <c:pt idx="12">
                  <c:v>FY 2015</c:v>
                </c:pt>
                <c:pt idx="13">
                  <c:v>FY 2016</c:v>
                </c:pt>
                <c:pt idx="14">
                  <c:v>FY 2017</c:v>
                </c:pt>
              </c:strCache>
            </c:strRef>
          </c:cat>
          <c:val>
            <c:numRef>
              <c:f>'[history of special education deficits 2015.xlsx]Sheet1'!$B$3:$P$3</c:f>
              <c:numCache>
                <c:formatCode>General</c:formatCode>
                <c:ptCount val="15"/>
                <c:pt idx="0">
                  <c:v>-21</c:v>
                </c:pt>
                <c:pt idx="1">
                  <c:v>-22</c:v>
                </c:pt>
                <c:pt idx="2">
                  <c:v>-30</c:v>
                </c:pt>
                <c:pt idx="3">
                  <c:v>-22</c:v>
                </c:pt>
                <c:pt idx="4">
                  <c:v>-24</c:v>
                </c:pt>
                <c:pt idx="5">
                  <c:v>-46</c:v>
                </c:pt>
                <c:pt idx="6">
                  <c:v>-49</c:v>
                </c:pt>
                <c:pt idx="7">
                  <c:v>-32</c:v>
                </c:pt>
                <c:pt idx="8">
                  <c:v>-24</c:v>
                </c:pt>
                <c:pt idx="9">
                  <c:v>-48</c:v>
                </c:pt>
                <c:pt idx="10">
                  <c:v>-65</c:v>
                </c:pt>
                <c:pt idx="11">
                  <c:v>-81</c:v>
                </c:pt>
                <c:pt idx="12">
                  <c:v>-88</c:v>
                </c:pt>
                <c:pt idx="13">
                  <c:v>-101</c:v>
                </c:pt>
                <c:pt idx="14">
                  <c:v>-106</c:v>
                </c:pt>
              </c:numCache>
            </c:numRef>
          </c:val>
          <c:extLst>
            <c:ext xmlns:c16="http://schemas.microsoft.com/office/drawing/2014/chart" uri="{C3380CC4-5D6E-409C-BE32-E72D297353CC}">
              <c16:uniqueId val="{00000002-4549-4926-9E22-9C3706AC449C}"/>
            </c:ext>
          </c:extLst>
        </c:ser>
        <c:dLbls>
          <c:showLegendKey val="0"/>
          <c:showVal val="0"/>
          <c:showCatName val="0"/>
          <c:showSerName val="0"/>
          <c:showPercent val="0"/>
          <c:showBubbleSize val="0"/>
        </c:dLbls>
        <c:gapWidth val="219"/>
        <c:axId val="400642904"/>
        <c:axId val="400643688"/>
      </c:barChart>
      <c:catAx>
        <c:axId val="4006429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643688"/>
        <c:crosses val="autoZero"/>
        <c:auto val="1"/>
        <c:lblAlgn val="ctr"/>
        <c:lblOffset val="100"/>
        <c:noMultiLvlLbl val="0"/>
      </c:catAx>
      <c:valAx>
        <c:axId val="400643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642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04A61-BD6A-4B9D-BD94-FE6FAE5B9D19}" type="datetimeFigureOut">
              <a:rPr lang="en-US" smtClean="0"/>
              <a:t>11/1/2018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B82C0-1DB5-41B2-BA45-4A17AB1BEEFB}" type="slidenum">
              <a:rPr lang="en-US" smtClean="0"/>
              <a:t>‹#›</a:t>
            </a:fld>
            <a:endParaRPr lang="en-US"/>
          </a:p>
        </p:txBody>
      </p:sp>
    </p:spTree>
    <p:extLst>
      <p:ext uri="{BB962C8B-B14F-4D97-AF65-F5344CB8AC3E}">
        <p14:creationId xmlns:p14="http://schemas.microsoft.com/office/powerpoint/2010/main" val="105383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9DEFA-A6E1-4627-8453-89CF76F358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780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FB6F7C-A00C-46F2-A775-FC0CFCDA6B54}" type="datetime1">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5671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EE1FB-721A-44D6-920D-55CC63BA5E36}" type="datetime1">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351222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EE1FB-721A-44D6-920D-55CC63BA5E36}" type="datetime1">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53001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EE1FB-721A-44D6-920D-55CC63BA5E36}" type="datetime1">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324242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EE1FB-721A-44D6-920D-55CC63BA5E36}" type="datetime1">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908499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EE1FB-721A-44D6-920D-55CC63BA5E36}" type="datetime1">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1537501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4B0EB3-A400-43A5-9A0F-30D546CCC06F}" type="datetime1">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32319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3868F2-4737-4279-85C5-C1BBFC818AB7}" type="datetime1">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04395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FB6F7C-A00C-46F2-A775-FC0CFCDA6B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6409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E0EFF5-6076-4DAA-89C5-A42855A7F9C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0843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A77319-B94C-4794-8C06-283940347D3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369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E0EFF5-6076-4DAA-89C5-A42855A7F9CF}" type="datetime1">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29405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4D2D65-5FEC-4949-9D10-D115EF10247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1868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41D788-F7FA-493A-AA4E-6C3D6F99760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5296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93E20-CE08-474B-9BE2-AFA11E11BF2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0680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EA3254-20D1-4BD9-99BD-F2B9707B0BD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1687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1697F2-540F-4EA1-9228-CDFB928E568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8417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94677F-8779-4FAF-A7E5-A29AB1D49C2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0939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B0EB3-A400-43A5-9A0F-30D546CCC06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2851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3868F2-4737-4279-85C5-C1BBFC818AB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8585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FB6F7C-A00C-46F2-A775-FC0CFCDA6B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0316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E0EFF5-6076-4DAA-89C5-A42855A7F9C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207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A77319-B94C-4794-8C06-283940347D31}" type="datetime1">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65819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A77319-B94C-4794-8C06-283940347D3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90512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4D2D65-5FEC-4949-9D10-D115EF10247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7030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41D788-F7FA-493A-AA4E-6C3D6F99760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9682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93E20-CE08-474B-9BE2-AFA11E11BF2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5771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EA3254-20D1-4BD9-99BD-F2B9707B0BD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7101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1697F2-540F-4EA1-9228-CDFB928E568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7240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94677F-8779-4FAF-A7E5-A29AB1D49C2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5450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B0EB3-A400-43A5-9A0F-30D546CCC06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8623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3868F2-4737-4279-85C5-C1BBFC818AB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6845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FB6F7C-A00C-46F2-A775-FC0CFCDA6B5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266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4D2D65-5FEC-4949-9D10-D115EF102472}" type="datetime1">
              <a:rPr lang="en-US" smtClean="0">
                <a:solidFill>
                  <a:prstClr val="black">
                    <a:tint val="75000"/>
                  </a:prstClr>
                </a:solidFill>
              </a:rPr>
              <a:pPr/>
              <a:t>11/1/2018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46335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E0EFF5-6076-4DAA-89C5-A42855A7F9C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074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A77319-B94C-4794-8C06-283940347D3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90088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4D2D65-5FEC-4949-9D10-D115EF10247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1859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41D788-F7FA-493A-AA4E-6C3D6F99760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4369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93E20-CE08-474B-9BE2-AFA11E11BF2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2115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EA3254-20D1-4BD9-99BD-F2B9707B0BD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5090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1697F2-540F-4EA1-9228-CDFB928E568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9950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94677F-8779-4FAF-A7E5-A29AB1D49C2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9639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B0EB3-A400-43A5-9A0F-30D546CCC06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2477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3868F2-4737-4279-85C5-C1BBFC818AB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09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41D788-F7FA-493A-AA4E-6C3D6F99760F}" type="datetime1">
              <a:rPr lang="en-US" smtClean="0">
                <a:solidFill>
                  <a:prstClr val="black">
                    <a:tint val="75000"/>
                  </a:prstClr>
                </a:solidFill>
              </a:rPr>
              <a:pPr/>
              <a:t>11/1/2018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1325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293E20-CE08-474B-9BE2-AFA11E11BF22}" type="datetime1">
              <a:rPr lang="en-US" smtClean="0">
                <a:solidFill>
                  <a:prstClr val="black">
                    <a:tint val="75000"/>
                  </a:prstClr>
                </a:solidFill>
              </a:rPr>
              <a:pPr/>
              <a:t>11/1/2018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2144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A3254-20D1-4BD9-99BD-F2B9707B0BDC}" type="datetime1">
              <a:rPr lang="en-US" smtClean="0">
                <a:solidFill>
                  <a:prstClr val="black">
                    <a:tint val="75000"/>
                  </a:prstClr>
                </a:solidFill>
              </a:rPr>
              <a:pPr/>
              <a:t>11/1/2018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4016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F1697F2-540F-4EA1-9228-CDFB928E5681}" type="datetime1">
              <a:rPr lang="en-US" smtClean="0">
                <a:solidFill>
                  <a:prstClr val="black">
                    <a:tint val="75000"/>
                  </a:prstClr>
                </a:solidFill>
              </a:rPr>
              <a:pPr/>
              <a:t>11/1/2018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992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694677F-8779-4FAF-A7E5-A29AB1D49C2A}" type="datetime1">
              <a:rPr lang="en-US" smtClean="0">
                <a:solidFill>
                  <a:prstClr val="black">
                    <a:tint val="75000"/>
                  </a:prstClr>
                </a:solidFill>
              </a:rPr>
              <a:pPr/>
              <a:t>11/1/2018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1793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0EE1FB-721A-44D6-920D-55CC63BA5E36}" type="datetime1">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E3A9E86-4CC3-4959-A751-C33E618564A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939614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0EE1FB-721A-44D6-920D-55CC63BA5E3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144298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0EE1FB-721A-44D6-920D-55CC63BA5E3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749668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0EE1FB-721A-44D6-920D-55CC63BA5E3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54484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iowaschoolfinance.com/comprehensive_financial_projection_mode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blog.allspiceonline.com/recipe/tomato-jam/" TargetMode="External"/><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hyperlink" Target="http://www.iowaschoolfinance.com/board_building_blocks" TargetMode="Externa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hyperlink" Target="mailto:larry@iowaschoolfinance.com" TargetMode="External"/><Relationship Id="rId7"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8.xml"/><Relationship Id="rId6" Type="http://schemas.openxmlformats.org/officeDocument/2006/relationships/image" Target="../media/image2.png"/><Relationship Id="rId5" Type="http://schemas.openxmlformats.org/officeDocument/2006/relationships/hyperlink" Target="mailto:margaret@iowaschoolfinance.com" TargetMode="External"/><Relationship Id="rId4" Type="http://schemas.openxmlformats.org/officeDocument/2006/relationships/hyperlink" Target="http://www.iowaschoolfinance.com/"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906" y="0"/>
            <a:ext cx="9181850" cy="3439422"/>
          </a:xfrm>
          <a:prstGeom prst="rect">
            <a:avLst/>
          </a:prstGeom>
        </p:spPr>
      </p:pic>
      <p:sp>
        <p:nvSpPr>
          <p:cNvPr id="25603" name="Subtitle 2"/>
          <p:cNvSpPr>
            <a:spLocks noGrp="1"/>
          </p:cNvSpPr>
          <p:nvPr>
            <p:ph type="subTitle" idx="1"/>
          </p:nvPr>
        </p:nvSpPr>
        <p:spPr>
          <a:xfrm>
            <a:off x="1028700" y="4968498"/>
            <a:ext cx="6934200" cy="804284"/>
          </a:xfrm>
        </p:spPr>
        <p:txBody>
          <a:bodyPr>
            <a:normAutofit/>
          </a:bodyPr>
          <a:lstStyle/>
          <a:p>
            <a:pPr marL="63500" eaLnBrk="1" hangingPunct="1"/>
            <a:r>
              <a:rPr lang="en-US" dirty="0" smtClean="0"/>
              <a:t>Margaret </a:t>
            </a:r>
            <a:r>
              <a:rPr lang="en-US" dirty="0"/>
              <a:t>Buckton, </a:t>
            </a:r>
            <a:r>
              <a:rPr lang="en-US" dirty="0" smtClean="0"/>
              <a:t>Partner, ISFIS</a:t>
            </a:r>
            <a:endParaRPr lang="en-US" dirty="0"/>
          </a:p>
        </p:txBody>
      </p:sp>
      <p:sp>
        <p:nvSpPr>
          <p:cNvPr id="1331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9AC8E0-F7A4-4E0A-A3A2-478206F486F7}" type="slidenum">
              <a:rPr kumimoji="0" lang="en-US" sz="1200" b="0" i="0" u="none" strike="noStrike" kern="1200" cap="none" spc="0" normalizeH="0" baseline="0" noProof="0" smtClean="0">
                <a:ln>
                  <a:noFill/>
                </a:ln>
                <a:solidFill>
                  <a:srgbClr val="000000"/>
                </a:solidFill>
                <a:effectLst/>
                <a:uLnTx/>
                <a:uFillTx/>
                <a:latin typeface="Georgia"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Georgia" pitchFamily="18" charset="0"/>
              <a:ea typeface="+mn-ea"/>
              <a:cs typeface="+mn-cs"/>
            </a:endParaRPr>
          </a:p>
        </p:txBody>
      </p:sp>
      <p:pic>
        <p:nvPicPr>
          <p:cNvPr id="2" name="Picture 1"/>
          <p:cNvPicPr>
            <a:picLocks noChangeAspect="1"/>
          </p:cNvPicPr>
          <p:nvPr/>
        </p:nvPicPr>
        <p:blipFill>
          <a:blip r:embed="rId4"/>
          <a:stretch>
            <a:fillRect/>
          </a:stretch>
        </p:blipFill>
        <p:spPr>
          <a:xfrm>
            <a:off x="2895600" y="5656378"/>
            <a:ext cx="3200400" cy="893502"/>
          </a:xfrm>
          <a:prstGeom prst="rect">
            <a:avLst/>
          </a:prstGeom>
        </p:spPr>
      </p:pic>
      <p:sp>
        <p:nvSpPr>
          <p:cNvPr id="4" name="Rectangle 3"/>
          <p:cNvSpPr/>
          <p:nvPr/>
        </p:nvSpPr>
        <p:spPr>
          <a:xfrm>
            <a:off x="76200" y="2590800"/>
            <a:ext cx="9067800" cy="84862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602" name="Title 1"/>
          <p:cNvSpPr>
            <a:spLocks noGrp="1"/>
          </p:cNvSpPr>
          <p:nvPr>
            <p:ph type="ctrTitle"/>
          </p:nvPr>
        </p:nvSpPr>
        <p:spPr>
          <a:xfrm>
            <a:off x="457200" y="2330825"/>
            <a:ext cx="7884625" cy="2291776"/>
          </a:xfrm>
        </p:spPr>
        <p:txBody>
          <a:bodyPr>
            <a:normAutofit/>
          </a:bodyPr>
          <a:lstStyle/>
          <a:p>
            <a:r>
              <a:rPr lang="en-US" sz="4000" b="1" dirty="0" smtClean="0">
                <a:solidFill>
                  <a:schemeClr val="bg1"/>
                </a:solidFill>
              </a:rPr>
              <a:t>September 21, 2018</a:t>
            </a:r>
            <a:br>
              <a:rPr lang="en-US" sz="4000" b="1" dirty="0" smtClean="0">
                <a:solidFill>
                  <a:schemeClr val="bg1"/>
                </a:solidFill>
              </a:rPr>
            </a:br>
            <a:r>
              <a:rPr lang="en-US" sz="5300" b="1" dirty="0" smtClean="0"/>
              <a:t>Special Education Finance</a:t>
            </a:r>
            <a:endParaRPr lang="en-US" dirty="0"/>
          </a:p>
        </p:txBody>
      </p:sp>
    </p:spTree>
    <p:extLst>
      <p:ext uri="{BB962C8B-B14F-4D97-AF65-F5344CB8AC3E}">
        <p14:creationId xmlns:p14="http://schemas.microsoft.com/office/powerpoint/2010/main" val="817594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Revenues</a:t>
            </a:r>
            <a:endParaRPr lang="en-US" dirty="0"/>
          </a:p>
        </p:txBody>
      </p:sp>
      <p:sp>
        <p:nvSpPr>
          <p:cNvPr id="3" name="Content Placeholder 2"/>
          <p:cNvSpPr>
            <a:spLocks noGrp="1"/>
          </p:cNvSpPr>
          <p:nvPr>
            <p:ph idx="1"/>
          </p:nvPr>
        </p:nvSpPr>
        <p:spPr>
          <a:xfrm>
            <a:off x="609598" y="1384664"/>
            <a:ext cx="6740435" cy="4656700"/>
          </a:xfrm>
        </p:spPr>
        <p:txBody>
          <a:bodyPr>
            <a:noAutofit/>
          </a:bodyPr>
          <a:lstStyle/>
          <a:p>
            <a:r>
              <a:rPr lang="en-US" sz="2400" dirty="0" smtClean="0"/>
              <a:t>The 1.0 weighting does not all remain in the Regular Program</a:t>
            </a:r>
          </a:p>
          <a:p>
            <a:r>
              <a:rPr lang="en-US" sz="2400" dirty="0" smtClean="0"/>
              <a:t>The General Program Percentage is the amount that stays with the General Education portion, the remainder goes with special </a:t>
            </a:r>
            <a:r>
              <a:rPr lang="en-US" sz="2400" dirty="0" err="1" smtClean="0"/>
              <a:t>ed</a:t>
            </a:r>
            <a:endParaRPr lang="en-US" sz="2400" dirty="0" smtClean="0"/>
          </a:p>
          <a:p>
            <a:r>
              <a:rPr lang="en-US" sz="2400" dirty="0" smtClean="0"/>
              <a:t>Varies by level of student</a:t>
            </a:r>
          </a:p>
          <a:p>
            <a:pPr lvl="1"/>
            <a:r>
              <a:rPr lang="en-US" sz="2000" dirty="0" smtClean="0"/>
              <a:t>Level I – varies by district, from 70% to 100%</a:t>
            </a:r>
          </a:p>
          <a:p>
            <a:pPr lvl="1"/>
            <a:r>
              <a:rPr lang="en-US" sz="2000" dirty="0" smtClean="0"/>
              <a:t>Level II – 32%</a:t>
            </a:r>
          </a:p>
          <a:p>
            <a:pPr lvl="1"/>
            <a:r>
              <a:rPr lang="en-US" sz="2000" dirty="0" smtClean="0"/>
              <a:t>Level III – 27%</a:t>
            </a:r>
            <a:endParaRPr lang="en-US" sz="2000"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10</a:t>
            </a:fld>
            <a:endParaRPr lang="en-US" dirty="0">
              <a:solidFill>
                <a:srgbClr val="90C226"/>
              </a:solidFill>
            </a:endParaRPr>
          </a:p>
        </p:txBody>
      </p:sp>
    </p:spTree>
    <p:extLst>
      <p:ext uri="{BB962C8B-B14F-4D97-AF65-F5344CB8AC3E}">
        <p14:creationId xmlns:p14="http://schemas.microsoft.com/office/powerpoint/2010/main" val="310643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a:t>
            </a:r>
            <a:endParaRPr lang="en-US" dirty="0"/>
          </a:p>
        </p:txBody>
      </p:sp>
      <p:sp>
        <p:nvSpPr>
          <p:cNvPr id="3" name="Content Placeholder 2"/>
          <p:cNvSpPr>
            <a:spLocks noGrp="1"/>
          </p:cNvSpPr>
          <p:nvPr>
            <p:ph idx="1"/>
          </p:nvPr>
        </p:nvSpPr>
        <p:spPr>
          <a:xfrm>
            <a:off x="531222" y="1368110"/>
            <a:ext cx="6347714" cy="3880773"/>
          </a:xfrm>
        </p:spPr>
        <p:txBody>
          <a:bodyPr>
            <a:normAutofit/>
          </a:bodyPr>
          <a:lstStyle/>
          <a:p>
            <a:r>
              <a:rPr lang="en-US" sz="2400" dirty="0" smtClean="0"/>
              <a:t>Iowa is a “full funding” state</a:t>
            </a:r>
          </a:p>
          <a:p>
            <a:r>
              <a:rPr lang="en-US" sz="2400" dirty="0" smtClean="0"/>
              <a:t>Districts are obligated to provide any service mandated by a student’s IEP (Individualized Educational Plan)</a:t>
            </a:r>
          </a:p>
          <a:p>
            <a:r>
              <a:rPr lang="en-US" sz="2400" dirty="0" smtClean="0"/>
              <a:t>The IEP is created by AEA/District and Parents</a:t>
            </a:r>
          </a:p>
          <a:p>
            <a:endParaRPr lang="en-US" sz="2400"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11</a:t>
            </a:fld>
            <a:endParaRPr lang="en-US" dirty="0">
              <a:solidFill>
                <a:srgbClr val="90C226"/>
              </a:solidFill>
            </a:endParaRPr>
          </a:p>
        </p:txBody>
      </p:sp>
    </p:spTree>
    <p:extLst>
      <p:ext uri="{BB962C8B-B14F-4D97-AF65-F5344CB8AC3E}">
        <p14:creationId xmlns:p14="http://schemas.microsoft.com/office/powerpoint/2010/main" val="2515708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Expenditures</a:t>
            </a:r>
          </a:p>
        </p:txBody>
      </p:sp>
      <p:sp>
        <p:nvSpPr>
          <p:cNvPr id="3" name="Content Placeholder 2"/>
          <p:cNvSpPr>
            <a:spLocks noGrp="1"/>
          </p:cNvSpPr>
          <p:nvPr>
            <p:ph idx="1"/>
          </p:nvPr>
        </p:nvSpPr>
        <p:spPr>
          <a:xfrm>
            <a:off x="609598" y="1270000"/>
            <a:ext cx="6347714" cy="4569614"/>
          </a:xfrm>
        </p:spPr>
        <p:txBody>
          <a:bodyPr>
            <a:noAutofit/>
          </a:bodyPr>
          <a:lstStyle/>
          <a:p>
            <a:r>
              <a:rPr lang="en-US" sz="2000" dirty="0" smtClean="0"/>
              <a:t>Direct cost of providing special </a:t>
            </a:r>
            <a:r>
              <a:rPr lang="en-US" sz="2000" dirty="0" err="1" smtClean="0"/>
              <a:t>ed</a:t>
            </a:r>
            <a:r>
              <a:rPr lang="en-US" sz="2000" dirty="0" smtClean="0"/>
              <a:t> instruction</a:t>
            </a:r>
          </a:p>
          <a:p>
            <a:r>
              <a:rPr lang="en-US" sz="2000" dirty="0" smtClean="0"/>
              <a:t>Including specialized </a:t>
            </a:r>
            <a:r>
              <a:rPr lang="en-US" sz="2000" dirty="0" err="1" smtClean="0"/>
              <a:t>Phys</a:t>
            </a:r>
            <a:r>
              <a:rPr lang="en-US" sz="2000" dirty="0" smtClean="0"/>
              <a:t> Ed; training, travel or accommodations to extra curricular activities</a:t>
            </a:r>
          </a:p>
          <a:p>
            <a:r>
              <a:rPr lang="en-US" sz="2000" dirty="0" smtClean="0"/>
              <a:t>Special accommodations to fulfill the IEP</a:t>
            </a:r>
          </a:p>
          <a:p>
            <a:r>
              <a:rPr lang="en-US" sz="2000" dirty="0" smtClean="0"/>
              <a:t>Licensed staff (including para’s providing direct support to eligible students)</a:t>
            </a:r>
          </a:p>
          <a:p>
            <a:r>
              <a:rPr lang="en-US" sz="2000" dirty="0" smtClean="0"/>
              <a:t>Staff development and travel for special education staff (or general staff if the topic is special </a:t>
            </a:r>
            <a:r>
              <a:rPr lang="en-US" sz="2000" dirty="0" err="1" smtClean="0"/>
              <a:t>ed</a:t>
            </a:r>
            <a:r>
              <a:rPr lang="en-US" sz="2000" dirty="0" smtClean="0"/>
              <a:t>)</a:t>
            </a:r>
          </a:p>
          <a:p>
            <a:r>
              <a:rPr lang="en-US" sz="2000" dirty="0" smtClean="0"/>
              <a:t>Health services included in IEP</a:t>
            </a:r>
          </a:p>
          <a:p>
            <a:r>
              <a:rPr lang="en-US" sz="2000" dirty="0" smtClean="0"/>
              <a:t>Specialized supplies and equipment</a:t>
            </a:r>
          </a:p>
          <a:p>
            <a:r>
              <a:rPr lang="en-US" sz="2000" dirty="0" smtClean="0"/>
              <a:t>Transportation costs (if required in IEP)</a:t>
            </a:r>
          </a:p>
          <a:p>
            <a:r>
              <a:rPr lang="en-US" sz="2000" dirty="0" smtClean="0"/>
              <a:t>Special vehicle costs (only if used by SE)</a:t>
            </a:r>
          </a:p>
          <a:p>
            <a:r>
              <a:rPr lang="en-US" sz="2000" dirty="0" smtClean="0"/>
              <a:t>Open enroll out costs</a:t>
            </a:r>
            <a:endParaRPr lang="en-US" sz="2000"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12</a:t>
            </a:fld>
            <a:endParaRPr lang="en-US" dirty="0">
              <a:solidFill>
                <a:srgbClr val="90C226"/>
              </a:solidFill>
            </a:endParaRPr>
          </a:p>
        </p:txBody>
      </p:sp>
    </p:spTree>
    <p:extLst>
      <p:ext uri="{BB962C8B-B14F-4D97-AF65-F5344CB8AC3E}">
        <p14:creationId xmlns:p14="http://schemas.microsoft.com/office/powerpoint/2010/main" val="137290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Allowable Expenditures</a:t>
            </a:r>
            <a:endParaRPr lang="en-US" dirty="0"/>
          </a:p>
        </p:txBody>
      </p:sp>
      <p:sp>
        <p:nvSpPr>
          <p:cNvPr id="3" name="Content Placeholder 2"/>
          <p:cNvSpPr>
            <a:spLocks noGrp="1"/>
          </p:cNvSpPr>
          <p:nvPr>
            <p:ph idx="1"/>
          </p:nvPr>
        </p:nvSpPr>
        <p:spPr>
          <a:xfrm>
            <a:off x="609599" y="1515292"/>
            <a:ext cx="6347714" cy="4526072"/>
          </a:xfrm>
        </p:spPr>
        <p:txBody>
          <a:bodyPr>
            <a:normAutofit/>
          </a:bodyPr>
          <a:lstStyle/>
          <a:p>
            <a:r>
              <a:rPr lang="en-US" sz="2000" dirty="0" smtClean="0"/>
              <a:t>Operations and Maintenance (overhead)</a:t>
            </a:r>
          </a:p>
          <a:p>
            <a:r>
              <a:rPr lang="en-US" sz="2000" dirty="0" smtClean="0"/>
              <a:t>Capital expenditures</a:t>
            </a:r>
          </a:p>
          <a:p>
            <a:r>
              <a:rPr lang="en-US" sz="2000" dirty="0" smtClean="0"/>
              <a:t>General education program costs (except what is generated by the GPP)</a:t>
            </a:r>
          </a:p>
          <a:p>
            <a:r>
              <a:rPr lang="en-US" sz="2000" dirty="0" smtClean="0"/>
              <a:t>General education student instruction</a:t>
            </a:r>
          </a:p>
          <a:p>
            <a:r>
              <a:rPr lang="en-US" sz="2000" dirty="0" smtClean="0"/>
              <a:t>Private facility or district admin costs (unless approved by SBRC)</a:t>
            </a:r>
          </a:p>
          <a:p>
            <a:r>
              <a:rPr lang="en-US" sz="2000" dirty="0" smtClean="0"/>
              <a:t>Any cost not included in IEP (except those authorized)</a:t>
            </a:r>
            <a:endParaRPr lang="en-US" sz="2000"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13</a:t>
            </a:fld>
            <a:endParaRPr lang="en-US" dirty="0">
              <a:solidFill>
                <a:srgbClr val="90C226"/>
              </a:solidFill>
            </a:endParaRPr>
          </a:p>
        </p:txBody>
      </p:sp>
    </p:spTree>
    <p:extLst>
      <p:ext uri="{BB962C8B-B14F-4D97-AF65-F5344CB8AC3E}">
        <p14:creationId xmlns:p14="http://schemas.microsoft.com/office/powerpoint/2010/main" val="184160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AEA Services</a:t>
            </a:r>
            <a:endParaRPr lang="en-US" dirty="0"/>
          </a:p>
        </p:txBody>
      </p:sp>
      <p:sp>
        <p:nvSpPr>
          <p:cNvPr id="3" name="Content Placeholder 2"/>
          <p:cNvSpPr>
            <a:spLocks noGrp="1"/>
          </p:cNvSpPr>
          <p:nvPr>
            <p:ph idx="1"/>
          </p:nvPr>
        </p:nvSpPr>
        <p:spPr>
          <a:xfrm>
            <a:off x="757645" y="1437778"/>
            <a:ext cx="6347714" cy="3880773"/>
          </a:xfrm>
        </p:spPr>
        <p:txBody>
          <a:bodyPr>
            <a:normAutofit/>
          </a:bodyPr>
          <a:lstStyle/>
          <a:p>
            <a:r>
              <a:rPr lang="en-US" sz="2400" dirty="0" smtClean="0"/>
              <a:t>There is weighting generated funding for Special Education through the AEA’s</a:t>
            </a:r>
          </a:p>
          <a:p>
            <a:r>
              <a:rPr lang="en-US" sz="2400" dirty="0" smtClean="0"/>
              <a:t>This funds the services that they provide to local districts – </a:t>
            </a:r>
            <a:r>
              <a:rPr lang="en-US" sz="2400" dirty="0" err="1" smtClean="0"/>
              <a:t>eg</a:t>
            </a:r>
            <a:r>
              <a:rPr lang="en-US" sz="2400" dirty="0" smtClean="0"/>
              <a:t>., speech pathology, professional development, 0-age 3 services, other direct/indirect services</a:t>
            </a:r>
          </a:p>
          <a:p>
            <a:r>
              <a:rPr lang="en-US" sz="2400" dirty="0" smtClean="0"/>
              <a:t>Largest portion of AEA expenditures</a:t>
            </a:r>
          </a:p>
          <a:p>
            <a:r>
              <a:rPr lang="en-US" sz="2400" dirty="0" smtClean="0"/>
              <a:t>Statewide coverage – regionalized delivery model</a:t>
            </a:r>
            <a:endParaRPr lang="en-US" sz="2400"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14</a:t>
            </a:fld>
            <a:endParaRPr lang="en-US" dirty="0">
              <a:solidFill>
                <a:srgbClr val="90C226"/>
              </a:solidFill>
            </a:endParaRPr>
          </a:p>
        </p:txBody>
      </p:sp>
    </p:spTree>
    <p:extLst>
      <p:ext uri="{BB962C8B-B14F-4D97-AF65-F5344CB8AC3E}">
        <p14:creationId xmlns:p14="http://schemas.microsoft.com/office/powerpoint/2010/main" val="473464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Happens if we Spend More / Less than what the Weightings Generate in Revenue?</a:t>
            </a:r>
            <a:endParaRPr lang="en-US" dirty="0"/>
          </a:p>
        </p:txBody>
      </p:sp>
      <p:sp>
        <p:nvSpPr>
          <p:cNvPr id="3" name="Content Placeholder 2"/>
          <p:cNvSpPr>
            <a:spLocks noGrp="1"/>
          </p:cNvSpPr>
          <p:nvPr>
            <p:ph idx="1"/>
          </p:nvPr>
        </p:nvSpPr>
        <p:spPr>
          <a:xfrm>
            <a:off x="609599" y="2299927"/>
            <a:ext cx="6347714" cy="4388256"/>
          </a:xfrm>
        </p:spPr>
        <p:txBody>
          <a:bodyPr>
            <a:normAutofit/>
          </a:bodyPr>
          <a:lstStyle/>
          <a:p>
            <a:r>
              <a:rPr lang="en-US" dirty="0" smtClean="0"/>
              <a:t>If you spend more than the revenues generated by the weighting, you have a Special Ed Deficit</a:t>
            </a:r>
          </a:p>
          <a:p>
            <a:r>
              <a:rPr lang="en-US" dirty="0" smtClean="0"/>
              <a:t>If you spend less than the revenues generated, you have a Special Ed Surplus</a:t>
            </a:r>
          </a:p>
          <a:p>
            <a:r>
              <a:rPr lang="en-US" dirty="0" smtClean="0"/>
              <a:t>Districts receive an automatic grant of spending authority for any amount of deficit (as long as all costs are allowable) if school board passes a resolution requesting the SBRC to grant the spending authority and submits application through the DE portal timely. </a:t>
            </a:r>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15</a:t>
            </a:fld>
            <a:endParaRPr lang="en-US" dirty="0">
              <a:solidFill>
                <a:srgbClr val="90C226"/>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1352" y="5308292"/>
            <a:ext cx="1281219" cy="1037787"/>
          </a:xfrm>
          <a:prstGeom prst="rect">
            <a:avLst/>
          </a:prstGeom>
        </p:spPr>
      </p:pic>
    </p:spTree>
    <p:extLst>
      <p:ext uri="{BB962C8B-B14F-4D97-AF65-F5344CB8AC3E}">
        <p14:creationId xmlns:p14="http://schemas.microsoft.com/office/powerpoint/2010/main" val="329634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Happens if we Spend More / Less than what the Weightings Generate in Revenue?</a:t>
            </a:r>
            <a:endParaRPr lang="en-US" dirty="0"/>
          </a:p>
        </p:txBody>
      </p:sp>
      <p:sp>
        <p:nvSpPr>
          <p:cNvPr id="3" name="Content Placeholder 2"/>
          <p:cNvSpPr>
            <a:spLocks noGrp="1"/>
          </p:cNvSpPr>
          <p:nvPr>
            <p:ph idx="1"/>
          </p:nvPr>
        </p:nvSpPr>
        <p:spPr>
          <a:xfrm>
            <a:off x="609599" y="2299927"/>
            <a:ext cx="6347714" cy="4388256"/>
          </a:xfrm>
        </p:spPr>
        <p:txBody>
          <a:bodyPr>
            <a:normAutofit/>
          </a:bodyPr>
          <a:lstStyle/>
          <a:p>
            <a:r>
              <a:rPr lang="en-US" dirty="0" smtClean="0"/>
              <a:t>So, at the end of the day, Special Education costs have </a:t>
            </a:r>
            <a:r>
              <a:rPr lang="en-US" u="sng" dirty="0" smtClean="0"/>
              <a:t>NO IMPACT on SPENDING AUTHORITY</a:t>
            </a:r>
            <a:r>
              <a:rPr lang="en-US" dirty="0" smtClean="0"/>
              <a:t>.</a:t>
            </a:r>
          </a:p>
          <a:p>
            <a:pPr lvl="1"/>
            <a:r>
              <a:rPr lang="en-US" dirty="0" smtClean="0"/>
              <a:t>If you overspent, you get the spending authority</a:t>
            </a:r>
          </a:p>
          <a:p>
            <a:pPr lvl="1"/>
            <a:r>
              <a:rPr lang="en-US" dirty="0" smtClean="0"/>
              <a:t>If you underspent, well, you never spent the money in the first place</a:t>
            </a:r>
          </a:p>
          <a:p>
            <a:pPr lvl="1"/>
            <a:r>
              <a:rPr lang="en-US" u="sng" dirty="0" smtClean="0"/>
              <a:t>If you have a spending authority problem, cutting special </a:t>
            </a:r>
            <a:r>
              <a:rPr lang="en-US" u="sng" dirty="0" err="1" smtClean="0"/>
              <a:t>ed</a:t>
            </a:r>
            <a:r>
              <a:rPr lang="en-US" u="sng" dirty="0" smtClean="0"/>
              <a:t> will not help</a:t>
            </a:r>
          </a:p>
          <a:p>
            <a:pPr lvl="1"/>
            <a:r>
              <a:rPr lang="en-US" u="sng" dirty="0" smtClean="0"/>
              <a:t>If you have a spending authority problem, ensuring that everything allowable in the IEP is being coded to special education may help. </a:t>
            </a:r>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16</a:t>
            </a:fld>
            <a:endParaRPr lang="en-US" dirty="0">
              <a:solidFill>
                <a:srgbClr val="90C226"/>
              </a:solidFill>
            </a:endParaRPr>
          </a:p>
        </p:txBody>
      </p:sp>
    </p:spTree>
    <p:extLst>
      <p:ext uri="{BB962C8B-B14F-4D97-AF65-F5344CB8AC3E}">
        <p14:creationId xmlns:p14="http://schemas.microsoft.com/office/powerpoint/2010/main" val="146568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 Spending</a:t>
            </a:r>
            <a:endParaRPr lang="en-US" dirty="0"/>
          </a:p>
        </p:txBody>
      </p:sp>
      <p:sp>
        <p:nvSpPr>
          <p:cNvPr id="3" name="Content Placeholder 2"/>
          <p:cNvSpPr>
            <a:spLocks noGrp="1"/>
          </p:cNvSpPr>
          <p:nvPr>
            <p:ph idx="1"/>
          </p:nvPr>
        </p:nvSpPr>
        <p:spPr>
          <a:xfrm>
            <a:off x="609598" y="1376818"/>
            <a:ext cx="6347714" cy="5320073"/>
          </a:xfrm>
        </p:spPr>
        <p:txBody>
          <a:bodyPr>
            <a:normAutofit/>
          </a:bodyPr>
          <a:lstStyle/>
          <a:p>
            <a:r>
              <a:rPr lang="en-US" sz="2400" dirty="0" smtClean="0"/>
              <a:t>Special </a:t>
            </a:r>
            <a:r>
              <a:rPr lang="en-US" sz="2400" dirty="0"/>
              <a:t>Ed Deficits do impact property tax rates – there’s no check from the state for their share</a:t>
            </a:r>
          </a:p>
          <a:p>
            <a:r>
              <a:rPr lang="en-US" sz="2400" dirty="0" smtClean="0"/>
              <a:t>Considerations:</a:t>
            </a:r>
          </a:p>
          <a:p>
            <a:pPr lvl="1"/>
            <a:r>
              <a:rPr lang="en-US" sz="2000" dirty="0" smtClean="0"/>
              <a:t>First, make sure that all things required by a child’s IEP are being fulfilled</a:t>
            </a:r>
          </a:p>
          <a:p>
            <a:pPr lvl="1"/>
            <a:r>
              <a:rPr lang="en-US" sz="2000" dirty="0" smtClean="0"/>
              <a:t>Second, is your special education population stable or changing?</a:t>
            </a:r>
          </a:p>
          <a:p>
            <a:pPr lvl="2"/>
            <a:r>
              <a:rPr lang="en-US" sz="1800" dirty="0" smtClean="0"/>
              <a:t>Enrollment up/down</a:t>
            </a:r>
          </a:p>
          <a:p>
            <a:pPr lvl="2"/>
            <a:r>
              <a:rPr lang="en-US" sz="1800" dirty="0" smtClean="0"/>
              <a:t>Weightings shifting</a:t>
            </a:r>
          </a:p>
          <a:p>
            <a:pPr lvl="2"/>
            <a:r>
              <a:rPr lang="en-US" sz="1800" dirty="0" smtClean="0"/>
              <a:t>Aging of very high cost students</a:t>
            </a:r>
          </a:p>
          <a:p>
            <a:endParaRPr lang="en-US" sz="2400"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17</a:t>
            </a:fld>
            <a:endParaRPr lang="en-US" dirty="0">
              <a:solidFill>
                <a:srgbClr val="90C226"/>
              </a:solidFill>
            </a:endParaRPr>
          </a:p>
        </p:txBody>
      </p:sp>
    </p:spTree>
    <p:extLst>
      <p:ext uri="{BB962C8B-B14F-4D97-AF65-F5344CB8AC3E}">
        <p14:creationId xmlns:p14="http://schemas.microsoft.com/office/powerpoint/2010/main" val="1457768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Claiming</a:t>
            </a:r>
            <a:endParaRPr lang="en-US" dirty="0"/>
          </a:p>
        </p:txBody>
      </p:sp>
      <p:sp>
        <p:nvSpPr>
          <p:cNvPr id="3" name="Content Placeholder 2"/>
          <p:cNvSpPr>
            <a:spLocks noGrp="1"/>
          </p:cNvSpPr>
          <p:nvPr>
            <p:ph idx="1"/>
          </p:nvPr>
        </p:nvSpPr>
        <p:spPr>
          <a:xfrm>
            <a:off x="609599" y="1532710"/>
            <a:ext cx="6347714" cy="4508654"/>
          </a:xfrm>
        </p:spPr>
        <p:txBody>
          <a:bodyPr>
            <a:normAutofit fontScale="92500" lnSpcReduction="20000"/>
          </a:bodyPr>
          <a:lstStyle/>
          <a:p>
            <a:r>
              <a:rPr lang="en-US" sz="2000" dirty="0" smtClean="0"/>
              <a:t>Because many of the services provided to special education students are also covered by Medicaid, there is the ability to do what is called Medicaid claiming for services to children eligible for Medicaid (low-income)</a:t>
            </a:r>
          </a:p>
          <a:p>
            <a:r>
              <a:rPr lang="en-US" sz="2000" dirty="0" smtClean="0"/>
              <a:t>This reduces a deficit, because the district gets to count the federal funds received as income. </a:t>
            </a:r>
          </a:p>
          <a:p>
            <a:r>
              <a:rPr lang="en-US" sz="2000" dirty="0" smtClean="0"/>
              <a:t>Feds cover over 60% of covered claims (a total of over $61 million in FY 2017)</a:t>
            </a:r>
          </a:p>
          <a:p>
            <a:r>
              <a:rPr lang="en-US" sz="2000" dirty="0" smtClean="0"/>
              <a:t>School districts return the local/state required match to the Iowa Department of Human Services.</a:t>
            </a:r>
          </a:p>
          <a:p>
            <a:r>
              <a:rPr lang="en-US" sz="2000" dirty="0" smtClean="0"/>
              <a:t>These federal funds offset what would otherwise be property taxes to cover a larger deficit</a:t>
            </a:r>
          </a:p>
          <a:p>
            <a:r>
              <a:rPr lang="en-US" sz="2000" dirty="0" smtClean="0"/>
              <a:t>Medicaid claiming doesn’t give you more student resources: feds reimburse a part of what the IEP requires your district to provide</a:t>
            </a:r>
            <a:endParaRPr lang="en-US" sz="2000"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18</a:t>
            </a:fld>
            <a:endParaRPr lang="en-US" dirty="0">
              <a:solidFill>
                <a:srgbClr val="90C226"/>
              </a:solidFill>
            </a:endParaRPr>
          </a:p>
        </p:txBody>
      </p:sp>
    </p:spTree>
    <p:extLst>
      <p:ext uri="{BB962C8B-B14F-4D97-AF65-F5344CB8AC3E}">
        <p14:creationId xmlns:p14="http://schemas.microsoft.com/office/powerpoint/2010/main" val="420936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5" name="Content Placeholder 4"/>
          <p:cNvPicPr>
            <a:picLocks noGrp="1" noChangeAspect="1"/>
          </p:cNvPicPr>
          <p:nvPr>
            <p:ph idx="1"/>
          </p:nvPr>
        </p:nvPicPr>
        <p:blipFill>
          <a:blip r:embed="rId2"/>
          <a:stretch>
            <a:fillRect/>
          </a:stretch>
        </p:blipFill>
        <p:spPr>
          <a:xfrm>
            <a:off x="67160" y="2596038"/>
            <a:ext cx="8552341" cy="1314915"/>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19</a:t>
            </a:fld>
            <a:endParaRPr lang="en-US" dirty="0">
              <a:solidFill>
                <a:srgbClr val="90C226"/>
              </a:solidFill>
            </a:endParaRPr>
          </a:p>
        </p:txBody>
      </p:sp>
      <p:pic>
        <p:nvPicPr>
          <p:cNvPr id="6" name="Picture 5"/>
          <p:cNvPicPr>
            <a:picLocks noChangeAspect="1"/>
          </p:cNvPicPr>
          <p:nvPr/>
        </p:nvPicPr>
        <p:blipFill>
          <a:blip r:embed="rId3"/>
          <a:stretch>
            <a:fillRect/>
          </a:stretch>
        </p:blipFill>
        <p:spPr>
          <a:xfrm>
            <a:off x="293243" y="3941700"/>
            <a:ext cx="7467464" cy="1172262"/>
          </a:xfrm>
          <a:prstGeom prst="rect">
            <a:avLst/>
          </a:prstGeom>
        </p:spPr>
      </p:pic>
      <p:sp>
        <p:nvSpPr>
          <p:cNvPr id="7" name="TextBox 6"/>
          <p:cNvSpPr txBox="1"/>
          <p:nvPr/>
        </p:nvSpPr>
        <p:spPr>
          <a:xfrm>
            <a:off x="88802" y="1270000"/>
            <a:ext cx="7876345" cy="89255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Check out the Comprehensive Financial Projection Model</a:t>
            </a:r>
          </a:p>
          <a:p>
            <a:pPr marL="342900" indent="-342900">
              <a:buFont typeface="Arial" panose="020B0604020202020204" pitchFamily="34" charset="0"/>
              <a:buChar char="•"/>
            </a:pPr>
            <a:r>
              <a:rPr lang="en-US" dirty="0" smtClean="0"/>
              <a:t>Shows history of weightings and Deficit or Surplus</a:t>
            </a:r>
          </a:p>
          <a:p>
            <a:r>
              <a:rPr lang="en-US" sz="1600" dirty="0" smtClean="0">
                <a:hlinkClick r:id="rId4"/>
              </a:rPr>
              <a:t>http</a:t>
            </a:r>
            <a:r>
              <a:rPr lang="en-US" sz="1600" dirty="0">
                <a:hlinkClick r:id="rId4"/>
              </a:rPr>
              <a:t>://</a:t>
            </a:r>
            <a:r>
              <a:rPr lang="en-US" sz="1600" dirty="0" smtClean="0">
                <a:hlinkClick r:id="rId4"/>
              </a:rPr>
              <a:t>www.iowaschoolfinance.com/comprehensive_financial_projection_model</a:t>
            </a:r>
            <a:r>
              <a:rPr lang="en-US" sz="1600" dirty="0" smtClean="0"/>
              <a:t> </a:t>
            </a:r>
            <a:endParaRPr lang="en-US" sz="2400" dirty="0"/>
          </a:p>
        </p:txBody>
      </p:sp>
    </p:spTree>
    <p:extLst>
      <p:ext uri="{BB962C8B-B14F-4D97-AF65-F5344CB8AC3E}">
        <p14:creationId xmlns:p14="http://schemas.microsoft.com/office/powerpoint/2010/main" val="323757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r>
              <a:rPr lang="en-US" dirty="0" smtClean="0"/>
              <a:t>Your Presenter</a:t>
            </a:r>
            <a:endParaRPr lang="en-US" dirty="0"/>
          </a:p>
        </p:txBody>
      </p:sp>
      <p:sp>
        <p:nvSpPr>
          <p:cNvPr id="3" name="Content Placeholder 2"/>
          <p:cNvSpPr>
            <a:spLocks noGrp="1"/>
          </p:cNvSpPr>
          <p:nvPr>
            <p:ph idx="1"/>
          </p:nvPr>
        </p:nvSpPr>
        <p:spPr>
          <a:xfrm>
            <a:off x="533400" y="2057400"/>
            <a:ext cx="6347714" cy="4349088"/>
          </a:xfrm>
        </p:spPr>
        <p:txBody>
          <a:bodyPr>
            <a:normAutofit fontScale="62500" lnSpcReduction="20000"/>
          </a:bodyPr>
          <a:lstStyle/>
          <a:p>
            <a:pPr marL="0" indent="0">
              <a:buNone/>
            </a:pPr>
            <a:r>
              <a:rPr lang="en-US" dirty="0" smtClean="0"/>
              <a:t>Margaret Buckton</a:t>
            </a:r>
          </a:p>
          <a:p>
            <a:pPr lvl="1"/>
            <a:r>
              <a:rPr lang="en-US" dirty="0" smtClean="0"/>
              <a:t>Partner at ISFIS, Inc.</a:t>
            </a:r>
          </a:p>
          <a:p>
            <a:pPr lvl="1"/>
            <a:r>
              <a:rPr lang="en-US" dirty="0" smtClean="0"/>
              <a:t>Professional Advocate for Rural School Advocates of Iowa</a:t>
            </a:r>
          </a:p>
          <a:p>
            <a:pPr lvl="1"/>
            <a:r>
              <a:rPr lang="en-US" dirty="0"/>
              <a:t>Lobbyist for Urban Education Network</a:t>
            </a:r>
          </a:p>
          <a:p>
            <a:pPr lvl="1"/>
            <a:r>
              <a:rPr lang="en-US" dirty="0" smtClean="0"/>
              <a:t>Financial member, Drake Head Start Advisory Committee</a:t>
            </a:r>
          </a:p>
          <a:p>
            <a:pPr lvl="1"/>
            <a:r>
              <a:rPr lang="en-US" dirty="0" smtClean="0"/>
              <a:t>Instructor at IASBO Academy, Iowa Principal Leadership Academy, Drake, UNI, Iowa State, and Viterbo Universities for administrator programs, and Heartland AEA</a:t>
            </a:r>
          </a:p>
          <a:p>
            <a:pPr lvl="1"/>
            <a:r>
              <a:rPr lang="en-US" dirty="0" smtClean="0"/>
              <a:t>Former Assoc. Executive Director of Public Policy, IASB and member of the Lighthouse Study Team</a:t>
            </a:r>
          </a:p>
          <a:p>
            <a:pPr lvl="1"/>
            <a:r>
              <a:rPr lang="en-US" dirty="0" smtClean="0"/>
              <a:t>Former Des Moines Public Schools School Board Member</a:t>
            </a:r>
          </a:p>
          <a:p>
            <a:pPr lvl="1"/>
            <a:r>
              <a:rPr lang="en-US" dirty="0" smtClean="0"/>
              <a:t>Mother of four graduates of Des Moines Public Schools and Graduate of Hoover High School, Des Moines, and Northwestern University, Evanston, IL.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6700995" y="163604"/>
            <a:ext cx="2133600" cy="2548185"/>
          </a:xfrm>
          <a:prstGeom prst="rect">
            <a:avLst/>
          </a:prstGeom>
        </p:spPr>
      </p:pic>
    </p:spTree>
    <p:extLst>
      <p:ext uri="{BB962C8B-B14F-4D97-AF65-F5344CB8AC3E}">
        <p14:creationId xmlns:p14="http://schemas.microsoft.com/office/powerpoint/2010/main" val="2357746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Discussion</a:t>
            </a:r>
            <a:endParaRPr lang="en-US" dirty="0"/>
          </a:p>
        </p:txBody>
      </p:sp>
      <p:sp>
        <p:nvSpPr>
          <p:cNvPr id="3" name="Content Placeholder 2"/>
          <p:cNvSpPr>
            <a:spLocks noGrp="1"/>
          </p:cNvSpPr>
          <p:nvPr>
            <p:ph idx="1"/>
          </p:nvPr>
        </p:nvSpPr>
        <p:spPr>
          <a:xfrm>
            <a:off x="609599" y="1579881"/>
            <a:ext cx="6347714" cy="3880773"/>
          </a:xfrm>
        </p:spPr>
        <p:txBody>
          <a:bodyPr>
            <a:normAutofit/>
          </a:bodyPr>
          <a:lstStyle/>
          <a:p>
            <a:r>
              <a:rPr lang="en-US" sz="2400" dirty="0" smtClean="0"/>
              <a:t>The instructions for the activities at your board table to facilitate discussion and </a:t>
            </a:r>
            <a:r>
              <a:rPr lang="en-US" sz="2400" smtClean="0"/>
              <a:t>confirm understanding are </a:t>
            </a:r>
            <a:r>
              <a:rPr lang="en-US" sz="2400" dirty="0" smtClean="0"/>
              <a:t>included in your materials from the ISFIS web site. </a:t>
            </a:r>
          </a:p>
          <a:p>
            <a:r>
              <a:rPr lang="en-US" sz="2400" dirty="0" smtClean="0"/>
              <a:t>Enjoy the conversation and let us know if you have any other questions. </a:t>
            </a:r>
          </a:p>
          <a:p>
            <a:r>
              <a:rPr lang="en-US" sz="2400" dirty="0" smtClean="0"/>
              <a:t>Thank you for participating in this Board Building Blocks Module for Local Board Conversations!</a:t>
            </a:r>
            <a:endParaRPr lang="en-US" sz="2400"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20</a:t>
            </a:fld>
            <a:endParaRPr lang="en-US" dirty="0">
              <a:solidFill>
                <a:srgbClr val="90C226"/>
              </a:solidFill>
            </a:endParaRPr>
          </a:p>
        </p:txBody>
      </p:sp>
    </p:spTree>
    <p:extLst>
      <p:ext uri="{BB962C8B-B14F-4D97-AF65-F5344CB8AC3E}">
        <p14:creationId xmlns:p14="http://schemas.microsoft.com/office/powerpoint/2010/main" val="760788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Stats about Iowa Students</a:t>
            </a:r>
          </a:p>
        </p:txBody>
      </p:sp>
      <p:sp>
        <p:nvSpPr>
          <p:cNvPr id="33795" name="Content Placeholder 2"/>
          <p:cNvSpPr>
            <a:spLocks noGrp="1"/>
          </p:cNvSpPr>
          <p:nvPr>
            <p:ph idx="1"/>
          </p:nvPr>
        </p:nvSpPr>
        <p:spPr>
          <a:xfrm>
            <a:off x="457200" y="1600200"/>
            <a:ext cx="8229600" cy="4495800"/>
          </a:xfrm>
        </p:spPr>
        <p:txBody>
          <a:bodyPr>
            <a:normAutofit fontScale="92500" lnSpcReduction="10000"/>
          </a:bodyPr>
          <a:lstStyle/>
          <a:p>
            <a:pPr>
              <a:spcAft>
                <a:spcPts val="1200"/>
              </a:spcAft>
            </a:pPr>
            <a:r>
              <a:rPr lang="en-US" altLang="en-US" sz="2200" dirty="0"/>
              <a:t>The number of students in Iowa’s public school districts continues to </a:t>
            </a:r>
            <a:r>
              <a:rPr lang="en-US" altLang="en-US" sz="2200" dirty="0" smtClean="0"/>
              <a:t>climb with six </a:t>
            </a:r>
            <a:r>
              <a:rPr lang="en-US" altLang="en-US" sz="2200" dirty="0"/>
              <a:t>years of enrollment </a:t>
            </a:r>
            <a:r>
              <a:rPr lang="en-US" altLang="en-US" sz="2200" dirty="0" smtClean="0"/>
              <a:t>gain (follows a 17-year decline of enrollment). DE enrollment projections anticipate about 1,000 student growth every year for at least 5 years.</a:t>
            </a:r>
          </a:p>
          <a:p>
            <a:pPr>
              <a:spcAft>
                <a:spcPts val="1200"/>
              </a:spcAft>
            </a:pPr>
            <a:r>
              <a:rPr lang="en-US" altLang="en-US" sz="2200" dirty="0" smtClean="0"/>
              <a:t>Minority </a:t>
            </a:r>
            <a:r>
              <a:rPr lang="en-US" altLang="en-US" sz="2200" dirty="0"/>
              <a:t>students make up </a:t>
            </a:r>
            <a:r>
              <a:rPr lang="en-US" altLang="en-US" sz="2200" dirty="0" smtClean="0"/>
              <a:t>23.5% </a:t>
            </a:r>
            <a:r>
              <a:rPr lang="en-US" altLang="en-US" sz="2200" dirty="0"/>
              <a:t>of the student body.  The number of minority students in Iowa’s public schools continues to increase and is at an all-time high (113,076).  </a:t>
            </a:r>
            <a:endParaRPr lang="en-US" altLang="en-US" sz="2200" dirty="0" smtClean="0"/>
          </a:p>
          <a:p>
            <a:pPr>
              <a:spcAft>
                <a:spcPts val="1200"/>
              </a:spcAft>
            </a:pPr>
            <a:r>
              <a:rPr lang="en-US" altLang="en-US" sz="2200" dirty="0" smtClean="0"/>
              <a:t>The </a:t>
            </a:r>
            <a:r>
              <a:rPr lang="en-US" altLang="en-US" sz="2200" dirty="0"/>
              <a:t>percentage of students eligible for free-or-reduced priced lunch </a:t>
            </a:r>
            <a:r>
              <a:rPr lang="en-US" altLang="en-US" sz="2200" dirty="0" smtClean="0"/>
              <a:t>in </a:t>
            </a:r>
            <a:r>
              <a:rPr lang="en-US" altLang="en-US" sz="2200" dirty="0"/>
              <a:t>the </a:t>
            </a:r>
            <a:r>
              <a:rPr lang="en-US" altLang="en-US" sz="2200" dirty="0" smtClean="0"/>
              <a:t>2016-17 </a:t>
            </a:r>
            <a:r>
              <a:rPr lang="en-US" altLang="en-US" sz="2200" dirty="0"/>
              <a:t>school year to </a:t>
            </a:r>
            <a:r>
              <a:rPr lang="en-US" altLang="en-US" sz="2200" dirty="0" smtClean="0"/>
              <a:t>41.3%, up from 28.3% in 2000-01. (In 2017-18, it dropped slightly to 40.5%)</a:t>
            </a:r>
          </a:p>
          <a:p>
            <a:pPr>
              <a:spcAft>
                <a:spcPts val="1200"/>
              </a:spcAft>
            </a:pPr>
            <a:r>
              <a:rPr lang="en-US" altLang="en-US" sz="2200" dirty="0" smtClean="0"/>
              <a:t>The </a:t>
            </a:r>
            <a:r>
              <a:rPr lang="en-US" altLang="en-US" sz="2200" dirty="0"/>
              <a:t>percent of students who are English language learners (ELL) increased from </a:t>
            </a:r>
            <a:r>
              <a:rPr lang="en-US" altLang="en-US" sz="2200" dirty="0" smtClean="0"/>
              <a:t>2.3% in 2000-01 </a:t>
            </a:r>
            <a:r>
              <a:rPr lang="en-US" altLang="en-US" sz="2200" dirty="0"/>
              <a:t>to </a:t>
            </a:r>
            <a:r>
              <a:rPr lang="en-US" altLang="en-US" sz="2200" dirty="0" smtClean="0"/>
              <a:t>5.9% </a:t>
            </a:r>
            <a:r>
              <a:rPr lang="en-US" altLang="en-US" sz="2200" dirty="0"/>
              <a:t>in 2016-17.   </a:t>
            </a:r>
            <a:r>
              <a:rPr lang="en-US" altLang="en-US" sz="2200" dirty="0" smtClean="0"/>
              <a:t>It climbed further to 6.1% in 2017-18.</a:t>
            </a:r>
          </a:p>
        </p:txBody>
      </p:sp>
    </p:spTree>
    <p:extLst>
      <p:ext uri="{BB962C8B-B14F-4D97-AF65-F5344CB8AC3E}">
        <p14:creationId xmlns:p14="http://schemas.microsoft.com/office/powerpoint/2010/main" val="3324890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FY 2001 Free and Reduced</a:t>
            </a:r>
            <a:br>
              <a:rPr lang="en-US" dirty="0" smtClean="0"/>
            </a:br>
            <a:r>
              <a:rPr lang="en-US" dirty="0" smtClean="0"/>
              <a:t>Eligibility (percent of enrollment) </a:t>
            </a:r>
            <a:endParaRPr lang="en-US" dirty="0"/>
          </a:p>
        </p:txBody>
      </p:sp>
      <p:pic>
        <p:nvPicPr>
          <p:cNvPr id="7" name="Content Placeholder 6"/>
          <p:cNvPicPr>
            <a:picLocks noGrp="1" noChangeAspect="1"/>
          </p:cNvPicPr>
          <p:nvPr>
            <p:ph idx="1"/>
          </p:nvPr>
        </p:nvPicPr>
        <p:blipFill>
          <a:blip r:embed="rId2"/>
          <a:stretch>
            <a:fillRect/>
          </a:stretch>
        </p:blipFill>
        <p:spPr>
          <a:xfrm>
            <a:off x="1188720" y="2011680"/>
            <a:ext cx="7029450" cy="3650456"/>
          </a:xfrm>
          <a:prstGeom prst="rect">
            <a:avLst/>
          </a:prstGeom>
        </p:spPr>
      </p:pic>
      <p:sp>
        <p:nvSpPr>
          <p:cNvPr id="2" name="TextBox 1"/>
          <p:cNvSpPr txBox="1"/>
          <p:nvPr/>
        </p:nvSpPr>
        <p:spPr>
          <a:xfrm>
            <a:off x="7239000" y="1752600"/>
            <a:ext cx="1752600"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Notice darkest areas &gt; 41%.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Notice how many are in lowest category of 3-23%</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5" name="Straight Arrow Connector 4"/>
          <p:cNvCxnSpPr/>
          <p:nvPr/>
        </p:nvCxnSpPr>
        <p:spPr>
          <a:xfrm flipH="1">
            <a:off x="6096000" y="2011680"/>
            <a:ext cx="1066800" cy="65532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134100" y="2819400"/>
            <a:ext cx="1181100" cy="6858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565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 2002 Free and Reduced</a:t>
            </a:r>
            <a:endParaRPr lang="en-US" dirty="0"/>
          </a:p>
        </p:txBody>
      </p:sp>
      <p:pic>
        <p:nvPicPr>
          <p:cNvPr id="4" name="Content Placeholder 3"/>
          <p:cNvPicPr>
            <a:picLocks noGrp="1" noChangeAspect="1"/>
          </p:cNvPicPr>
          <p:nvPr>
            <p:ph idx="1"/>
          </p:nvPr>
        </p:nvPicPr>
        <p:blipFill>
          <a:blip r:embed="rId2"/>
          <a:stretch>
            <a:fillRect/>
          </a:stretch>
        </p:blipFill>
        <p:spPr>
          <a:xfrm>
            <a:off x="1188720" y="2011680"/>
            <a:ext cx="7008019" cy="3636168"/>
          </a:xfrm>
          <a:prstGeom prst="rect">
            <a:avLst/>
          </a:prstGeom>
        </p:spPr>
      </p:pic>
    </p:spTree>
    <p:extLst>
      <p:ext uri="{BB962C8B-B14F-4D97-AF65-F5344CB8AC3E}">
        <p14:creationId xmlns:p14="http://schemas.microsoft.com/office/powerpoint/2010/main" val="93429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2003 </a:t>
            </a:r>
            <a:r>
              <a:rPr lang="en-US" dirty="0"/>
              <a:t>Free and Reduced</a:t>
            </a:r>
          </a:p>
        </p:txBody>
      </p:sp>
      <p:pic>
        <p:nvPicPr>
          <p:cNvPr id="6" name="Content Placeholder 5"/>
          <p:cNvPicPr>
            <a:picLocks noGrp="1" noChangeAspect="1"/>
          </p:cNvPicPr>
          <p:nvPr>
            <p:ph idx="1"/>
          </p:nvPr>
        </p:nvPicPr>
        <p:blipFill>
          <a:blip r:embed="rId2"/>
          <a:stretch>
            <a:fillRect/>
          </a:stretch>
        </p:blipFill>
        <p:spPr>
          <a:xfrm>
            <a:off x="1188720" y="2011680"/>
            <a:ext cx="7022306" cy="3714750"/>
          </a:xfrm>
          <a:prstGeom prst="rect">
            <a:avLst/>
          </a:prstGeom>
        </p:spPr>
      </p:pic>
    </p:spTree>
    <p:extLst>
      <p:ext uri="{BB962C8B-B14F-4D97-AF65-F5344CB8AC3E}">
        <p14:creationId xmlns:p14="http://schemas.microsoft.com/office/powerpoint/2010/main" val="3895919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2004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7000875" cy="3586162"/>
          </a:xfrm>
          <a:prstGeom prst="rect">
            <a:avLst/>
          </a:prstGeom>
        </p:spPr>
      </p:pic>
    </p:spTree>
    <p:extLst>
      <p:ext uri="{BB962C8B-B14F-4D97-AF65-F5344CB8AC3E}">
        <p14:creationId xmlns:p14="http://schemas.microsoft.com/office/powerpoint/2010/main" val="2202056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2005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7015163" cy="3686175"/>
          </a:xfrm>
          <a:prstGeom prst="rect">
            <a:avLst/>
          </a:prstGeom>
        </p:spPr>
      </p:pic>
    </p:spTree>
    <p:extLst>
      <p:ext uri="{BB962C8B-B14F-4D97-AF65-F5344CB8AC3E}">
        <p14:creationId xmlns:p14="http://schemas.microsoft.com/office/powerpoint/2010/main" val="2027519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2006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6979444" cy="3714750"/>
          </a:xfrm>
          <a:prstGeom prst="rect">
            <a:avLst/>
          </a:prstGeom>
        </p:spPr>
      </p:pic>
    </p:spTree>
    <p:extLst>
      <p:ext uri="{BB962C8B-B14F-4D97-AF65-F5344CB8AC3E}">
        <p14:creationId xmlns:p14="http://schemas.microsoft.com/office/powerpoint/2010/main" val="343388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2007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6986588" cy="3757613"/>
          </a:xfrm>
          <a:prstGeom prst="rect">
            <a:avLst/>
          </a:prstGeom>
        </p:spPr>
      </p:pic>
    </p:spTree>
    <p:extLst>
      <p:ext uri="{BB962C8B-B14F-4D97-AF65-F5344CB8AC3E}">
        <p14:creationId xmlns:p14="http://schemas.microsoft.com/office/powerpoint/2010/main" val="622190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2008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6993731" cy="3657600"/>
          </a:xfrm>
          <a:prstGeom prst="rect">
            <a:avLst/>
          </a:prstGeom>
        </p:spPr>
      </p:pic>
    </p:spTree>
    <p:extLst>
      <p:ext uri="{BB962C8B-B14F-4D97-AF65-F5344CB8AC3E}">
        <p14:creationId xmlns:p14="http://schemas.microsoft.com/office/powerpoint/2010/main" val="326444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95608"/>
            <a:ext cx="7924800" cy="5211762"/>
          </a:xfrm>
        </p:spPr>
        <p:txBody>
          <a:bodyPr>
            <a:noAutofit/>
          </a:bodyPr>
          <a:lstStyle/>
          <a:p>
            <a:pPr marL="0" indent="0" algn="ctr">
              <a:buFont typeface="Arial" panose="020B0604020202020204" pitchFamily="34" charset="0"/>
              <a:buNone/>
              <a:defRPr/>
            </a:pPr>
            <a:endParaRPr lang="en-US" sz="2400" b="1" dirty="0" smtClean="0"/>
          </a:p>
          <a:p>
            <a:pPr marL="0" indent="0" algn="ctr">
              <a:buFont typeface="Arial" panose="020B0604020202020204" pitchFamily="34" charset="0"/>
              <a:buNone/>
              <a:defRPr/>
            </a:pPr>
            <a:r>
              <a:rPr lang="en-US" sz="2400" b="1" dirty="0" smtClean="0"/>
              <a:t>Iowa </a:t>
            </a:r>
            <a:r>
              <a:rPr lang="en-US" sz="2400" b="1" dirty="0"/>
              <a:t>School Finance Information Services</a:t>
            </a:r>
          </a:p>
          <a:p>
            <a:pPr>
              <a:defRPr/>
            </a:pPr>
            <a:r>
              <a:rPr lang="en-US" sz="2000" dirty="0" smtClean="0"/>
              <a:t>In addition to the advocacy and lobbying services for UEN and RSAI; </a:t>
            </a:r>
          </a:p>
          <a:p>
            <a:pPr>
              <a:defRPr/>
            </a:pPr>
            <a:r>
              <a:rPr lang="en-US" sz="2000" dirty="0" smtClean="0"/>
              <a:t>Our </a:t>
            </a:r>
            <a:r>
              <a:rPr lang="en-US" sz="2000" dirty="0"/>
              <a:t>mission is to help schools electronically organize and use data; educate school leaders on school finance issues and other issues affecting their work;  and empower school leaders with information and communications tools to connect with staff, parents, community and state level decision-makers to the benefit of students.</a:t>
            </a:r>
          </a:p>
          <a:p>
            <a:pPr>
              <a:defRPr/>
            </a:pPr>
            <a:r>
              <a:rPr lang="en-US" sz="2000" dirty="0"/>
              <a:t>Subscription-based model of tools, consulting, expertise on tax policy, school finance, </a:t>
            </a:r>
            <a:r>
              <a:rPr lang="en-US" sz="2000" dirty="0" smtClean="0"/>
              <a:t>school board processes, communications</a:t>
            </a:r>
            <a:r>
              <a:rPr lang="en-US" sz="2000" dirty="0"/>
              <a:t>, and public policy to which school districts subscribe annually.  </a:t>
            </a:r>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4400A6-6355-4DF0-A2AC-225719EDC180}" type="slidenum">
              <a:rPr kumimoji="0" lang="en-US" altLang="en-US" sz="12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srgbClr val="898989"/>
              </a:solidFill>
              <a:effectLst/>
              <a:uLnTx/>
              <a:uFillTx/>
              <a:latin typeface="Verdana" panose="020B0604030504040204" pitchFamily="34" charset="0"/>
              <a:ea typeface="+mn-ea"/>
              <a:cs typeface="Arial" panose="020B0604020202020204" pitchFamily="34" charset="0"/>
            </a:endParaRP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18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145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2009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7008019" cy="3671888"/>
          </a:xfrm>
          <a:prstGeom prst="rect">
            <a:avLst/>
          </a:prstGeom>
        </p:spPr>
      </p:pic>
    </p:spTree>
    <p:extLst>
      <p:ext uri="{BB962C8B-B14F-4D97-AF65-F5344CB8AC3E}">
        <p14:creationId xmlns:p14="http://schemas.microsoft.com/office/powerpoint/2010/main" val="1948653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2010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6986588" cy="3721894"/>
          </a:xfrm>
          <a:prstGeom prst="rect">
            <a:avLst/>
          </a:prstGeom>
        </p:spPr>
      </p:pic>
    </p:spTree>
    <p:extLst>
      <p:ext uri="{BB962C8B-B14F-4D97-AF65-F5344CB8AC3E}">
        <p14:creationId xmlns:p14="http://schemas.microsoft.com/office/powerpoint/2010/main" val="3341388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2011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7022306" cy="3707606"/>
          </a:xfrm>
          <a:prstGeom prst="rect">
            <a:avLst/>
          </a:prstGeom>
        </p:spPr>
      </p:pic>
    </p:spTree>
    <p:extLst>
      <p:ext uri="{BB962C8B-B14F-4D97-AF65-F5344CB8AC3E}">
        <p14:creationId xmlns:p14="http://schemas.microsoft.com/office/powerpoint/2010/main" val="3129289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2012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7008019" cy="3721894"/>
          </a:xfrm>
          <a:prstGeom prst="rect">
            <a:avLst/>
          </a:prstGeom>
        </p:spPr>
      </p:pic>
    </p:spTree>
    <p:extLst>
      <p:ext uri="{BB962C8B-B14F-4D97-AF65-F5344CB8AC3E}">
        <p14:creationId xmlns:p14="http://schemas.microsoft.com/office/powerpoint/2010/main" val="382175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2013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6979444" cy="3693319"/>
          </a:xfrm>
          <a:prstGeom prst="rect">
            <a:avLst/>
          </a:prstGeom>
        </p:spPr>
      </p:pic>
    </p:spTree>
    <p:extLst>
      <p:ext uri="{BB962C8B-B14F-4D97-AF65-F5344CB8AC3E}">
        <p14:creationId xmlns:p14="http://schemas.microsoft.com/office/powerpoint/2010/main" val="3817364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2014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6979444" cy="3657600"/>
          </a:xfrm>
          <a:prstGeom prst="rect">
            <a:avLst/>
          </a:prstGeom>
        </p:spPr>
      </p:pic>
    </p:spTree>
    <p:extLst>
      <p:ext uri="{BB962C8B-B14F-4D97-AF65-F5344CB8AC3E}">
        <p14:creationId xmlns:p14="http://schemas.microsoft.com/office/powerpoint/2010/main" val="2606062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2015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7000875" cy="3636169"/>
          </a:xfrm>
          <a:prstGeom prst="rect">
            <a:avLst/>
          </a:prstGeom>
        </p:spPr>
      </p:pic>
    </p:spTree>
    <p:extLst>
      <p:ext uri="{BB962C8B-B14F-4D97-AF65-F5344CB8AC3E}">
        <p14:creationId xmlns:p14="http://schemas.microsoft.com/office/powerpoint/2010/main" val="3392799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FY </a:t>
            </a:r>
            <a:r>
              <a:rPr lang="en-US" dirty="0" smtClean="0"/>
              <a:t>2016 </a:t>
            </a:r>
            <a:r>
              <a:rPr lang="en-US" dirty="0"/>
              <a:t>Free and Reduced</a:t>
            </a:r>
          </a:p>
        </p:txBody>
      </p:sp>
      <p:pic>
        <p:nvPicPr>
          <p:cNvPr id="4" name="Content Placeholder 3"/>
          <p:cNvPicPr>
            <a:picLocks noGrp="1" noChangeAspect="1"/>
          </p:cNvPicPr>
          <p:nvPr>
            <p:ph idx="1"/>
          </p:nvPr>
        </p:nvPicPr>
        <p:blipFill>
          <a:blip r:embed="rId2"/>
          <a:stretch>
            <a:fillRect/>
          </a:stretch>
        </p:blipFill>
        <p:spPr>
          <a:xfrm>
            <a:off x="1188720" y="2011680"/>
            <a:ext cx="7000875" cy="3636169"/>
          </a:xfrm>
          <a:prstGeom prst="rect">
            <a:avLst/>
          </a:prstGeom>
        </p:spPr>
      </p:pic>
      <p:pic>
        <p:nvPicPr>
          <p:cNvPr id="5" name="Content Placeholder 4"/>
          <p:cNvPicPr>
            <a:picLocks noChangeAspect="1"/>
          </p:cNvPicPr>
          <p:nvPr/>
        </p:nvPicPr>
        <p:blipFill>
          <a:blip r:embed="rId3"/>
          <a:stretch>
            <a:fillRect/>
          </a:stretch>
        </p:blipFill>
        <p:spPr>
          <a:xfrm>
            <a:off x="1066800" y="1905000"/>
            <a:ext cx="7232598" cy="3799632"/>
          </a:xfrm>
          <a:prstGeom prst="rect">
            <a:avLst/>
          </a:prstGeom>
        </p:spPr>
      </p:pic>
    </p:spTree>
    <p:extLst>
      <p:ext uri="{BB962C8B-B14F-4D97-AF65-F5344CB8AC3E}">
        <p14:creationId xmlns:p14="http://schemas.microsoft.com/office/powerpoint/2010/main" val="819423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70095" cy="1143000"/>
          </a:xfrm>
        </p:spPr>
        <p:txBody>
          <a:bodyPr/>
          <a:lstStyle/>
          <a:p>
            <a:r>
              <a:rPr lang="en-US" dirty="0" smtClean="0"/>
              <a:t>2001</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Content Placeholder 6"/>
          <p:cNvPicPr>
            <a:picLocks noChangeAspect="1"/>
          </p:cNvPicPr>
          <p:nvPr/>
        </p:nvPicPr>
        <p:blipFill>
          <a:blip r:embed="rId2"/>
          <a:stretch>
            <a:fillRect/>
          </a:stretch>
        </p:blipFill>
        <p:spPr>
          <a:xfrm>
            <a:off x="2227295" y="76200"/>
            <a:ext cx="6016073" cy="3124200"/>
          </a:xfrm>
          <a:prstGeom prst="rect">
            <a:avLst/>
          </a:prstGeom>
        </p:spPr>
      </p:pic>
      <p:sp>
        <p:nvSpPr>
          <p:cNvPr id="7" name="Title 1"/>
          <p:cNvSpPr txBox="1">
            <a:spLocks/>
          </p:cNvSpPr>
          <p:nvPr/>
        </p:nvSpPr>
        <p:spPr>
          <a:xfrm>
            <a:off x="432335" y="3962400"/>
            <a:ext cx="177009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Calibri"/>
                <a:ea typeface="+mj-ea"/>
                <a:cs typeface="+mj-cs"/>
              </a:rPr>
              <a:t>2016</a:t>
            </a: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pic>
        <p:nvPicPr>
          <p:cNvPr id="8" name="Content Placeholder 4"/>
          <p:cNvPicPr>
            <a:picLocks noChangeAspect="1"/>
          </p:cNvPicPr>
          <p:nvPr/>
        </p:nvPicPr>
        <p:blipFill>
          <a:blip r:embed="rId3"/>
          <a:stretch>
            <a:fillRect/>
          </a:stretch>
        </p:blipFill>
        <p:spPr>
          <a:xfrm>
            <a:off x="2514600" y="3336390"/>
            <a:ext cx="6096000" cy="3202522"/>
          </a:xfrm>
          <a:prstGeom prst="rect">
            <a:avLst/>
          </a:prstGeom>
        </p:spPr>
      </p:pic>
    </p:spTree>
    <p:extLst>
      <p:ext uri="{BB962C8B-B14F-4D97-AF65-F5344CB8AC3E}">
        <p14:creationId xmlns:p14="http://schemas.microsoft.com/office/powerpoint/2010/main" val="3209392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Age by County 1970</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452437" y="1428750"/>
            <a:ext cx="8239125" cy="4000500"/>
          </a:xfrm>
          <a:prstGeom prst="rect">
            <a:avLst/>
          </a:prstGeom>
        </p:spPr>
      </p:pic>
      <p:sp>
        <p:nvSpPr>
          <p:cNvPr id="3" name="TextBox 2"/>
          <p:cNvSpPr txBox="1"/>
          <p:nvPr/>
        </p:nvSpPr>
        <p:spPr>
          <a:xfrm>
            <a:off x="6934200" y="1828800"/>
            <a:ext cx="1905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Notice: How many counties have a median age of over 43 years?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33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1485900" y="2658667"/>
            <a:ext cx="6343650" cy="1102519"/>
          </a:xfrm>
        </p:spPr>
        <p:txBody>
          <a:bodyPr/>
          <a:lstStyle/>
          <a:p>
            <a:pPr eaLnBrk="1" hangingPunct="1"/>
            <a:r>
              <a:rPr lang="en-US" dirty="0" smtClean="0"/>
              <a:t/>
            </a:r>
            <a:br>
              <a:rPr lang="en-US" dirty="0" smtClean="0"/>
            </a:br>
            <a:endParaRPr lang="en-US" dirty="0" smtClean="0"/>
          </a:p>
        </p:txBody>
      </p:sp>
      <p:sp>
        <p:nvSpPr>
          <p:cNvPr id="57347" name="Subtitle 2"/>
          <p:cNvSpPr>
            <a:spLocks noGrp="1"/>
          </p:cNvSpPr>
          <p:nvPr>
            <p:ph type="subTitle" idx="1"/>
          </p:nvPr>
        </p:nvSpPr>
        <p:spPr>
          <a:xfrm>
            <a:off x="1600200" y="1031579"/>
            <a:ext cx="5200650" cy="2046684"/>
          </a:xfrm>
        </p:spPr>
        <p:txBody>
          <a:bodyPr>
            <a:normAutofit/>
          </a:bodyPr>
          <a:lstStyle/>
          <a:p>
            <a:pPr marL="47625"/>
            <a:endParaRPr lang="en-US" dirty="0" smtClean="0"/>
          </a:p>
          <a:p>
            <a:pPr marL="47625"/>
            <a:endParaRPr lang="en-US" dirty="0" smtClean="0"/>
          </a:p>
          <a:p>
            <a:pPr marL="47625"/>
            <a:endParaRPr lang="en-US" dirty="0" smtClean="0"/>
          </a:p>
          <a:p>
            <a:pPr marL="47625"/>
            <a:endParaRPr lang="en-US" dirty="0" smtClean="0"/>
          </a:p>
          <a:p>
            <a:pPr marL="47625"/>
            <a:endParaRPr lang="en-US" dirty="0" smtClean="0"/>
          </a:p>
        </p:txBody>
      </p:sp>
      <p:sp>
        <p:nvSpPr>
          <p:cNvPr id="1331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bodyPr>
          <a:lstStyle>
            <a:lvl1pPr>
              <a:defRPr>
                <a:solidFill>
                  <a:schemeClr val="tx1"/>
                </a:solidFill>
                <a:latin typeface="Georgia" pitchFamily="18" charset="0"/>
              </a:defRPr>
            </a:lvl1pPr>
            <a:lvl2pPr marL="557213" indent="-214313">
              <a:defRPr>
                <a:solidFill>
                  <a:schemeClr val="tx1"/>
                </a:solidFill>
                <a:latin typeface="Georgia" pitchFamily="18" charset="0"/>
              </a:defRPr>
            </a:lvl2pPr>
            <a:lvl3pPr marL="857250" indent="-171450">
              <a:defRPr>
                <a:solidFill>
                  <a:schemeClr val="tx1"/>
                </a:solidFill>
                <a:latin typeface="Georgia" pitchFamily="18" charset="0"/>
              </a:defRPr>
            </a:lvl3pPr>
            <a:lvl4pPr marL="1200150" indent="-171450">
              <a:defRPr>
                <a:solidFill>
                  <a:schemeClr val="tx1"/>
                </a:solidFill>
                <a:latin typeface="Georgia" pitchFamily="18" charset="0"/>
              </a:defRPr>
            </a:lvl4pPr>
            <a:lvl5pPr marL="1543050" indent="-171450">
              <a:defRPr>
                <a:solidFill>
                  <a:schemeClr val="tx1"/>
                </a:solidFill>
                <a:latin typeface="Georgia" pitchFamily="18" charset="0"/>
              </a:defRPr>
            </a:lvl5pPr>
            <a:lvl6pPr marL="1885950" indent="-171450" fontAlgn="base">
              <a:spcBef>
                <a:spcPct val="0"/>
              </a:spcBef>
              <a:spcAft>
                <a:spcPct val="0"/>
              </a:spcAft>
              <a:defRPr>
                <a:solidFill>
                  <a:schemeClr val="tx1"/>
                </a:solidFill>
                <a:latin typeface="Georgia" pitchFamily="18" charset="0"/>
              </a:defRPr>
            </a:lvl6pPr>
            <a:lvl7pPr marL="2228850" indent="-171450" fontAlgn="base">
              <a:spcBef>
                <a:spcPct val="0"/>
              </a:spcBef>
              <a:spcAft>
                <a:spcPct val="0"/>
              </a:spcAft>
              <a:defRPr>
                <a:solidFill>
                  <a:schemeClr val="tx1"/>
                </a:solidFill>
                <a:latin typeface="Georgia" pitchFamily="18" charset="0"/>
              </a:defRPr>
            </a:lvl7pPr>
            <a:lvl8pPr marL="2571750" indent="-171450" fontAlgn="base">
              <a:spcBef>
                <a:spcPct val="0"/>
              </a:spcBef>
              <a:spcAft>
                <a:spcPct val="0"/>
              </a:spcAft>
              <a:defRPr>
                <a:solidFill>
                  <a:schemeClr val="tx1"/>
                </a:solidFill>
                <a:latin typeface="Georgia" pitchFamily="18" charset="0"/>
              </a:defRPr>
            </a:lvl8pPr>
            <a:lvl9pPr marL="2914650" indent="-17145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0C675907-A37D-4896-BA53-25EC186E0F6E}" type="slidenum">
              <a:rPr lang="en-US">
                <a:solidFill>
                  <a:srgbClr val="000000"/>
                </a:solidFill>
              </a:rPr>
              <a:pPr fontAlgn="base">
                <a:spcBef>
                  <a:spcPct val="0"/>
                </a:spcBef>
                <a:spcAft>
                  <a:spcPct val="0"/>
                </a:spcAft>
                <a:defRPr/>
              </a:pPr>
              <a:t>4</a:t>
            </a:fld>
            <a:endParaRPr lang="en-US" dirty="0">
              <a:solidFill>
                <a:srgbClr val="000000"/>
              </a:solidFill>
            </a:endParaRPr>
          </a:p>
        </p:txBody>
      </p:sp>
      <p:sp>
        <p:nvSpPr>
          <p:cNvPr id="8" name="Title 1"/>
          <p:cNvSpPr txBox="1">
            <a:spLocks/>
          </p:cNvSpPr>
          <p:nvPr/>
        </p:nvSpPr>
        <p:spPr>
          <a:xfrm>
            <a:off x="971550" y="600892"/>
            <a:ext cx="6172200" cy="2326884"/>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latin typeface="Trebuchet MS" panose="020B0603020202020204"/>
              </a:rPr>
              <a:t>ISFIS Board Building </a:t>
            </a:r>
            <a:r>
              <a:rPr lang="en-US" sz="3300" dirty="0" smtClean="0">
                <a:latin typeface="Trebuchet MS" panose="020B0603020202020204"/>
              </a:rPr>
              <a:t>Blocks</a:t>
            </a:r>
          </a:p>
          <a:p>
            <a:endParaRPr lang="en-US" sz="3300" dirty="0">
              <a:latin typeface="Trebuchet MS" panose="020B0603020202020204"/>
            </a:endParaRPr>
          </a:p>
          <a:p>
            <a:r>
              <a:rPr lang="en-US" sz="3300" dirty="0" smtClean="0">
                <a:solidFill>
                  <a:srgbClr val="90C226"/>
                </a:solidFill>
                <a:latin typeface="Trebuchet MS" panose="020B0603020202020204"/>
              </a:rPr>
              <a:t>Understanding Special Education Funding</a:t>
            </a:r>
            <a:endParaRPr lang="en-US" sz="3300" dirty="0">
              <a:solidFill>
                <a:srgbClr val="90C226"/>
              </a:solidFill>
              <a:latin typeface="Trebuchet MS" panose="020B0603020202020204"/>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1750" y="2710706"/>
            <a:ext cx="3200400" cy="2400300"/>
          </a:xfrm>
          <a:prstGeom prst="rect">
            <a:avLst/>
          </a:prstGeom>
        </p:spPr>
      </p:pic>
    </p:spTree>
    <p:extLst>
      <p:ext uri="{BB962C8B-B14F-4D97-AF65-F5344CB8AC3E}">
        <p14:creationId xmlns:p14="http://schemas.microsoft.com/office/powerpoint/2010/main" val="3636639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Age by County 1980</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600075" y="1417638"/>
            <a:ext cx="8086725" cy="4086225"/>
          </a:xfrm>
          <a:prstGeom prst="rect">
            <a:avLst/>
          </a:prstGeom>
        </p:spPr>
      </p:pic>
    </p:spTree>
    <p:extLst>
      <p:ext uri="{BB962C8B-B14F-4D97-AF65-F5344CB8AC3E}">
        <p14:creationId xmlns:p14="http://schemas.microsoft.com/office/powerpoint/2010/main" val="614988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Age by County 1990</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471487" y="1414430"/>
            <a:ext cx="8201025" cy="4000500"/>
          </a:xfrm>
          <a:prstGeom prst="rect">
            <a:avLst/>
          </a:prstGeom>
        </p:spPr>
      </p:pic>
    </p:spTree>
    <p:extLst>
      <p:ext uri="{BB962C8B-B14F-4D97-AF65-F5344CB8AC3E}">
        <p14:creationId xmlns:p14="http://schemas.microsoft.com/office/powerpoint/2010/main" val="3043113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Age by County 2000</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542925" y="1371600"/>
            <a:ext cx="8058150" cy="4114800"/>
          </a:xfrm>
          <a:prstGeom prst="rect">
            <a:avLst/>
          </a:prstGeom>
        </p:spPr>
      </p:pic>
    </p:spTree>
    <p:extLst>
      <p:ext uri="{BB962C8B-B14F-4D97-AF65-F5344CB8AC3E}">
        <p14:creationId xmlns:p14="http://schemas.microsoft.com/office/powerpoint/2010/main" val="1572949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Age by County 2010</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447675" y="1414462"/>
            <a:ext cx="8248650" cy="4029075"/>
          </a:xfrm>
          <a:prstGeom prst="rect">
            <a:avLst/>
          </a:prstGeom>
        </p:spPr>
      </p:pic>
    </p:spTree>
    <p:extLst>
      <p:ext uri="{BB962C8B-B14F-4D97-AF65-F5344CB8AC3E}">
        <p14:creationId xmlns:p14="http://schemas.microsoft.com/office/powerpoint/2010/main" val="537119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Age by County 2020 (est)</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266700" y="1404937"/>
            <a:ext cx="8610600" cy="4048125"/>
          </a:xfrm>
          <a:prstGeom prst="rect">
            <a:avLst/>
          </a:prstGeom>
        </p:spPr>
      </p:pic>
    </p:spTree>
    <p:extLst>
      <p:ext uri="{BB962C8B-B14F-4D97-AF65-F5344CB8AC3E}">
        <p14:creationId xmlns:p14="http://schemas.microsoft.com/office/powerpoint/2010/main" val="761796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Age by County 2030 (est)</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419100" y="1414462"/>
            <a:ext cx="8305800" cy="4029075"/>
          </a:xfrm>
          <a:prstGeom prst="rect">
            <a:avLst/>
          </a:prstGeom>
        </p:spPr>
      </p:pic>
    </p:spTree>
    <p:extLst>
      <p:ext uri="{BB962C8B-B14F-4D97-AF65-F5344CB8AC3E}">
        <p14:creationId xmlns:p14="http://schemas.microsoft.com/office/powerpoint/2010/main" val="1669661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00" y="1331506"/>
            <a:ext cx="5105400" cy="2478923"/>
          </a:xfrm>
          <a:prstGeom prst="rect">
            <a:avLst/>
          </a:prstGeom>
        </p:spPr>
      </p:pic>
      <p:sp>
        <p:nvSpPr>
          <p:cNvPr id="2" name="Title 1"/>
          <p:cNvSpPr>
            <a:spLocks noGrp="1"/>
          </p:cNvSpPr>
          <p:nvPr>
            <p:ph type="title"/>
          </p:nvPr>
        </p:nvSpPr>
        <p:spPr/>
        <p:txBody>
          <a:bodyPr/>
          <a:lstStyle/>
          <a:p>
            <a:r>
              <a:rPr lang="en-US" dirty="0" smtClean="0"/>
              <a:t>Median Age 1970 vs. 2030</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Content Placeholder 4"/>
          <p:cNvPicPr>
            <a:picLocks noGrp="1" noChangeAspect="1"/>
          </p:cNvPicPr>
          <p:nvPr>
            <p:ph idx="1"/>
          </p:nvPr>
        </p:nvPicPr>
        <p:blipFill>
          <a:blip r:embed="rId3"/>
          <a:stretch>
            <a:fillRect/>
          </a:stretch>
        </p:blipFill>
        <p:spPr>
          <a:xfrm>
            <a:off x="2279156" y="3810429"/>
            <a:ext cx="5340844" cy="2590800"/>
          </a:xfrm>
          <a:prstGeom prst="rect">
            <a:avLst/>
          </a:prstGeom>
        </p:spPr>
      </p:pic>
    </p:spTree>
    <p:extLst>
      <p:ext uri="{BB962C8B-B14F-4D97-AF65-F5344CB8AC3E}">
        <p14:creationId xmlns:p14="http://schemas.microsoft.com/office/powerpoint/2010/main" val="415523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381000" y="228600"/>
            <a:ext cx="7543800" cy="6332486"/>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6858000" y="3124200"/>
            <a:ext cx="1981200" cy="923330"/>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12.54% in 1999-00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12.79% in 2011-12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12.54% in 2015-16</a:t>
            </a:r>
          </a:p>
        </p:txBody>
      </p:sp>
    </p:spTree>
    <p:extLst>
      <p:ext uri="{BB962C8B-B14F-4D97-AF65-F5344CB8AC3E}">
        <p14:creationId xmlns:p14="http://schemas.microsoft.com/office/powerpoint/2010/main" val="3778245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229600" cy="1143000"/>
          </a:xfrm>
        </p:spPr>
        <p:txBody>
          <a:bodyPr>
            <a:normAutofit fontScale="90000"/>
          </a:bodyPr>
          <a:lstStyle/>
          <a:p>
            <a:r>
              <a:rPr lang="en-US" dirty="0" smtClean="0"/>
              <a:t>Stop, think. . . .</a:t>
            </a:r>
            <a:br>
              <a:rPr lang="en-US" dirty="0" smtClean="0"/>
            </a:br>
            <a:r>
              <a:rPr lang="en-US" dirty="0"/>
              <a:t/>
            </a:r>
            <a:br>
              <a:rPr lang="en-US" dirty="0"/>
            </a:br>
            <a:r>
              <a:rPr lang="en-US" dirty="0" smtClean="0"/>
              <a:t>and talk to a neighbor:</a:t>
            </a:r>
            <a:br>
              <a:rPr lang="en-US" dirty="0" smtClean="0"/>
            </a:br>
            <a:r>
              <a:rPr lang="en-US" dirty="0"/>
              <a:t/>
            </a:r>
            <a:br>
              <a:rPr lang="en-US" dirty="0"/>
            </a:br>
            <a:r>
              <a:rPr lang="en-US" dirty="0" smtClean="0"/>
              <a:t/>
            </a:r>
            <a:br>
              <a:rPr lang="en-US" dirty="0" smtClean="0"/>
            </a:br>
            <a:r>
              <a:rPr lang="en-US" dirty="0" smtClean="0"/>
              <a:t> </a:t>
            </a:r>
            <a:br>
              <a:rPr lang="en-US" dirty="0" smtClean="0"/>
            </a:br>
            <a:r>
              <a:rPr lang="en-US" dirty="0" smtClean="0"/>
              <a:t>How do demographic changes impact  Iowa’s students  and education advocates? </a:t>
            </a:r>
            <a:endParaRPr lang="en-US" dirty="0"/>
          </a:p>
        </p:txBody>
      </p:sp>
      <p:pic>
        <p:nvPicPr>
          <p:cNvPr id="5" name="Content Placeholder 4" descr="&lt;strong&gt;Frog&lt;/strong&gt; Green Animal · Free vector graphic on Pixabay"/>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96775" y="762000"/>
            <a:ext cx="1790025" cy="1935163"/>
          </a:xfr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9122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Education Deficit </a:t>
            </a:r>
            <a:br>
              <a:rPr lang="en-US" dirty="0" smtClean="0"/>
            </a:br>
            <a:r>
              <a:rPr lang="en-US" sz="2000" dirty="0" smtClean="0"/>
              <a:t>Dollars in Millions</a:t>
            </a:r>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Content Placeholder 4"/>
          <p:cNvGraphicFramePr>
            <a:graphicFrameLocks noGrp="1"/>
          </p:cNvGraphicFramePr>
          <p:nvPr>
            <p:ph idx="1"/>
            <p:extLst/>
          </p:nvPr>
        </p:nvGraphicFramePr>
        <p:xfrm>
          <a:off x="228600" y="1371600"/>
          <a:ext cx="8458200" cy="4754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392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a:t>
            </a:r>
            <a:endParaRPr lang="en-US" dirty="0"/>
          </a:p>
        </p:txBody>
      </p:sp>
      <p:sp>
        <p:nvSpPr>
          <p:cNvPr id="3" name="Content Placeholder 2"/>
          <p:cNvSpPr>
            <a:spLocks noGrp="1"/>
          </p:cNvSpPr>
          <p:nvPr>
            <p:ph idx="1"/>
          </p:nvPr>
        </p:nvSpPr>
        <p:spPr>
          <a:xfrm>
            <a:off x="313509" y="1541418"/>
            <a:ext cx="6643804" cy="4499946"/>
          </a:xfrm>
        </p:spPr>
        <p:txBody>
          <a:bodyPr>
            <a:normAutofit/>
          </a:bodyPr>
          <a:lstStyle/>
          <a:p>
            <a:r>
              <a:rPr lang="en-US" sz="2800" dirty="0" smtClean="0"/>
              <a:t>Understand Special Education Funding</a:t>
            </a:r>
          </a:p>
          <a:p>
            <a:pPr lvl="1"/>
            <a:r>
              <a:rPr lang="en-US" sz="2200" dirty="0" smtClean="0"/>
              <a:t>Weightings:  What they are and how they work</a:t>
            </a:r>
          </a:p>
          <a:p>
            <a:pPr lvl="1"/>
            <a:r>
              <a:rPr lang="en-US" sz="2200" dirty="0" smtClean="0"/>
              <a:t>Revenues</a:t>
            </a:r>
          </a:p>
          <a:p>
            <a:pPr lvl="1"/>
            <a:r>
              <a:rPr lang="en-US" sz="2200" dirty="0" smtClean="0"/>
              <a:t>Expenditures</a:t>
            </a:r>
          </a:p>
          <a:p>
            <a:pPr lvl="1"/>
            <a:r>
              <a:rPr lang="en-US" sz="2200" dirty="0" smtClean="0"/>
              <a:t>Deficit/Surplus</a:t>
            </a:r>
          </a:p>
          <a:p>
            <a:pPr lvl="1"/>
            <a:r>
              <a:rPr lang="en-US" sz="2200" dirty="0" smtClean="0"/>
              <a:t>Medicaid match</a:t>
            </a:r>
          </a:p>
          <a:p>
            <a:pPr lvl="1"/>
            <a:r>
              <a:rPr lang="en-US" sz="2200" dirty="0" smtClean="0"/>
              <a:t>Impact on financial health of the district</a:t>
            </a:r>
          </a:p>
          <a:p>
            <a:pPr lvl="1"/>
            <a:endParaRPr lang="en-US" sz="2400"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5</a:t>
            </a:fld>
            <a:endParaRPr lang="en-US" dirty="0">
              <a:solidFill>
                <a:srgbClr val="90C226"/>
              </a:solidFill>
            </a:endParaRPr>
          </a:p>
        </p:txBody>
      </p:sp>
    </p:spTree>
    <p:extLst>
      <p:ext uri="{BB962C8B-B14F-4D97-AF65-F5344CB8AC3E}">
        <p14:creationId xmlns:p14="http://schemas.microsoft.com/office/powerpoint/2010/main" val="3524782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Data</a:t>
            </a:r>
            <a:endParaRPr lang="en-US" dirty="0"/>
          </a:p>
        </p:txBody>
      </p:sp>
      <p:graphicFrame>
        <p:nvGraphicFramePr>
          <p:cNvPr id="5" name="Content Placeholder 4"/>
          <p:cNvGraphicFramePr>
            <a:graphicFrameLocks noGrp="1"/>
          </p:cNvGraphicFramePr>
          <p:nvPr>
            <p:ph idx="1"/>
            <p:extLst/>
          </p:nvPr>
        </p:nvGraphicFramePr>
        <p:xfrm>
          <a:off x="1142999" y="1981198"/>
          <a:ext cx="5943602" cy="2613503"/>
        </p:xfrm>
        <a:graphic>
          <a:graphicData uri="http://schemas.openxmlformats.org/drawingml/2006/table">
            <a:tbl>
              <a:tblPr>
                <a:tableStyleId>{5C22544A-7EE6-4342-B048-85BDC9FD1C3A}</a:tableStyleId>
              </a:tblPr>
              <a:tblGrid>
                <a:gridCol w="1076740">
                  <a:extLst>
                    <a:ext uri="{9D8B030D-6E8A-4147-A177-3AD203B41FA5}">
                      <a16:colId xmlns:a16="http://schemas.microsoft.com/office/drawing/2014/main" val="4143394803"/>
                    </a:ext>
                  </a:extLst>
                </a:gridCol>
                <a:gridCol w="2002735">
                  <a:extLst>
                    <a:ext uri="{9D8B030D-6E8A-4147-A177-3AD203B41FA5}">
                      <a16:colId xmlns:a16="http://schemas.microsoft.com/office/drawing/2014/main" val="2264225616"/>
                    </a:ext>
                  </a:extLst>
                </a:gridCol>
                <a:gridCol w="1528970">
                  <a:extLst>
                    <a:ext uri="{9D8B030D-6E8A-4147-A177-3AD203B41FA5}">
                      <a16:colId xmlns:a16="http://schemas.microsoft.com/office/drawing/2014/main" val="1937401157"/>
                    </a:ext>
                  </a:extLst>
                </a:gridCol>
                <a:gridCol w="1335157">
                  <a:extLst>
                    <a:ext uri="{9D8B030D-6E8A-4147-A177-3AD203B41FA5}">
                      <a16:colId xmlns:a16="http://schemas.microsoft.com/office/drawing/2014/main" val="3175342871"/>
                    </a:ext>
                  </a:extLst>
                </a:gridCol>
              </a:tblGrid>
              <a:tr h="980063">
                <a:tc>
                  <a:txBody>
                    <a:bodyPr/>
                    <a:lstStyle/>
                    <a:p>
                      <a:pPr algn="ctr" fontAlgn="b"/>
                      <a:r>
                        <a:rPr lang="en-US" sz="1800" u="none" strike="noStrike" dirty="0">
                          <a:effectLst/>
                        </a:rPr>
                        <a:t>2017</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800" u="none" strike="noStrike" dirty="0" smtClean="0">
                          <a:effectLst/>
                        </a:rPr>
                        <a:t>Deficit by Level</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800" u="none" strike="noStrike" dirty="0">
                          <a:effectLst/>
                        </a:rPr>
                        <a:t>Identified /weighted students</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800" u="none" strike="noStrike" dirty="0" smtClean="0">
                          <a:effectLst/>
                        </a:rPr>
                        <a:t>Deficit </a:t>
                      </a:r>
                      <a:r>
                        <a:rPr lang="en-US" sz="1800" u="none" strike="noStrike" dirty="0">
                          <a:effectLst/>
                        </a:rPr>
                        <a:t>per leveled enrollment</a:t>
                      </a:r>
                      <a:endParaRPr lang="en-US"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470625844"/>
                  </a:ext>
                </a:extLst>
              </a:tr>
              <a:tr h="326688">
                <a:tc>
                  <a:txBody>
                    <a:bodyPr/>
                    <a:lstStyle/>
                    <a:p>
                      <a:pPr algn="l" fontAlgn="b"/>
                      <a:r>
                        <a:rPr lang="en-US" sz="1800" u="none" strike="noStrike" dirty="0">
                          <a:effectLst/>
                        </a:rPr>
                        <a:t>level 1</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800" u="none" strike="noStrike" dirty="0">
                          <a:effectLst/>
                        </a:rPr>
                        <a:t> $           55,538,979 </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1800" u="none" strike="noStrike" dirty="0" smtClean="0">
                          <a:effectLst/>
                        </a:rPr>
                        <a:t>33,662</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800" u="none" strike="noStrike" dirty="0">
                          <a:effectLst/>
                        </a:rPr>
                        <a:t> $         1,650 </a:t>
                      </a:r>
                      <a:endParaRPr lang="en-US"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24111650"/>
                  </a:ext>
                </a:extLst>
              </a:tr>
              <a:tr h="326688">
                <a:tc>
                  <a:txBody>
                    <a:bodyPr/>
                    <a:lstStyle/>
                    <a:p>
                      <a:pPr algn="l" fontAlgn="b"/>
                      <a:r>
                        <a:rPr lang="en-US" sz="1800" u="none" strike="noStrike" dirty="0">
                          <a:effectLst/>
                        </a:rPr>
                        <a:t>level 2</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800" u="none" strike="noStrike" dirty="0">
                          <a:effectLst/>
                        </a:rPr>
                        <a:t> $           21,869,087 </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1800" u="none" strike="noStrike" dirty="0" smtClean="0">
                          <a:effectLst/>
                        </a:rPr>
                        <a:t>14,414</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800" u="none" strike="noStrike" dirty="0">
                          <a:effectLst/>
                        </a:rPr>
                        <a:t> $         1,517 </a:t>
                      </a:r>
                      <a:endParaRPr lang="en-US"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558409692"/>
                  </a:ext>
                </a:extLst>
              </a:tr>
              <a:tr h="326688">
                <a:tc>
                  <a:txBody>
                    <a:bodyPr/>
                    <a:lstStyle/>
                    <a:p>
                      <a:pPr algn="l" fontAlgn="b"/>
                      <a:r>
                        <a:rPr lang="en-US" sz="1800" u="none" strike="noStrike" dirty="0">
                          <a:effectLst/>
                        </a:rPr>
                        <a:t>level 3</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800" u="none" strike="noStrike" dirty="0">
                          <a:effectLst/>
                        </a:rPr>
                        <a:t> $           36,002,824 </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1800" u="none" strike="noStrike" dirty="0" smtClean="0">
                          <a:effectLst/>
                        </a:rPr>
                        <a:t>8,737</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800" u="none" strike="noStrike" dirty="0">
                          <a:effectLst/>
                        </a:rPr>
                        <a:t> $         4,121 </a:t>
                      </a:r>
                      <a:endParaRPr lang="en-US"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94761589"/>
                  </a:ext>
                </a:extLst>
              </a:tr>
              <a:tr h="326688">
                <a:tc>
                  <a:txBody>
                    <a:bodyPr/>
                    <a:lstStyle/>
                    <a:p>
                      <a:pPr algn="l" fontAlgn="b"/>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265638539"/>
                  </a:ext>
                </a:extLst>
              </a:tr>
              <a:tr h="326688">
                <a:tc>
                  <a:txBody>
                    <a:bodyPr/>
                    <a:lstStyle/>
                    <a:p>
                      <a:pPr algn="l" fontAlgn="b"/>
                      <a:r>
                        <a:rPr lang="en-US" sz="1800" u="none" strike="noStrike" dirty="0">
                          <a:effectLst/>
                        </a:rPr>
                        <a:t>total</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800" u="none" strike="noStrike" dirty="0">
                          <a:effectLst/>
                        </a:rPr>
                        <a:t> $         106,470,014 </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1800" u="none" strike="noStrike" dirty="0" smtClean="0">
                          <a:effectLst/>
                        </a:rPr>
                        <a:t>56,813</a:t>
                      </a:r>
                      <a:endParaRPr lang="en-US"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800" u="none" strike="noStrike" dirty="0">
                          <a:effectLst/>
                        </a:rPr>
                        <a:t> $         1,874 </a:t>
                      </a:r>
                      <a:endParaRPr lang="en-US"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81325235"/>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1524000" y="5334000"/>
            <a:ext cx="5867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FY 2017 Medicaid Claiming statewide of $61.9 million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967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304800" y="152400"/>
            <a:ext cx="7950929" cy="6629400"/>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51</a:t>
            </a:fld>
            <a:endParaRPr lang="en-US" dirty="0"/>
          </a:p>
        </p:txBody>
      </p:sp>
    </p:spTree>
    <p:extLst>
      <p:ext uri="{BB962C8B-B14F-4D97-AF65-F5344CB8AC3E}">
        <p14:creationId xmlns:p14="http://schemas.microsoft.com/office/powerpoint/2010/main" val="3795460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Building Blocks exercises for Board Table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52</a:t>
            </a:fld>
            <a:endParaRPr lang="en-US" dirty="0">
              <a:solidFill>
                <a:srgbClr val="90C226"/>
              </a:solidFill>
            </a:endParaRPr>
          </a:p>
        </p:txBody>
      </p:sp>
    </p:spTree>
    <p:extLst>
      <p:ext uri="{BB962C8B-B14F-4D97-AF65-F5344CB8AC3E}">
        <p14:creationId xmlns:p14="http://schemas.microsoft.com/office/powerpoint/2010/main" val="3877116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55012" y="457200"/>
            <a:ext cx="5887555" cy="4525963"/>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3733800" y="1677029"/>
            <a:ext cx="480060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STEPS</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Core the tomatoes and chop finely (no need to peel and remove seeds). Combine all ingredients in a large stainless steel or other non-reactive pot. Bring mixture to a boil over high heat; once boiling, reduce heat to 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Simmer jam for 1-1/2 to 2 hours, stirring the mixture regularly until it is thick with jammy goodness and a sample falls off a spoon with a slow plop. Use a canning funnel to transfer jam to hot, sterile 4 – 8 oz jars.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This recipe makes about 2-3 pints. A covered jar of jam will keep in the refrigerator for up to 6 months. For longer storage, leave about 1/2″ of “head space” as you fill the jars with the jam, seal with a sterile lid, and process in a boiling water bath as you would for other jams and jellies.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2667000" y="228600"/>
            <a:ext cx="60198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https://blog.allspiceonline.com/recipe/tomato-jam</a:t>
            </a:r>
            <a:r>
              <a:rPr kumimoji="0" lang="en-US" sz="1800" b="0" i="0" u="none" strike="noStrike" kern="1200" cap="none" spc="0" normalizeH="0" baseline="0" noProof="0" dirty="0" smtClean="0">
                <a:ln>
                  <a:noFill/>
                </a:ln>
                <a:solidFill>
                  <a:prstClr val="black"/>
                </a:solidFill>
                <a:effectLst/>
                <a:uLnTx/>
                <a:uFillTx/>
                <a:latin typeface="Calibri"/>
                <a:ea typeface="+mn-ea"/>
                <a:cs typeface="+mn-cs"/>
                <a:hlinkClick r:id="rId3"/>
              </a:rPr>
              <a:t>/</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1830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Advocacy</a:t>
            </a:r>
            <a:endParaRPr lang="en-US" dirty="0"/>
          </a:p>
        </p:txBody>
      </p:sp>
      <p:sp>
        <p:nvSpPr>
          <p:cNvPr id="3" name="Content Placeholder 2"/>
          <p:cNvSpPr>
            <a:spLocks noGrp="1"/>
          </p:cNvSpPr>
          <p:nvPr>
            <p:ph idx="1"/>
          </p:nvPr>
        </p:nvSpPr>
        <p:spPr>
          <a:xfrm>
            <a:off x="412376" y="1380565"/>
            <a:ext cx="8229600" cy="5190564"/>
          </a:xfrm>
        </p:spPr>
        <p:txBody>
          <a:bodyPr>
            <a:normAutofit fontScale="85000" lnSpcReduction="20000"/>
          </a:bodyPr>
          <a:lstStyle/>
          <a:p>
            <a:r>
              <a:rPr lang="en-US" sz="3000" dirty="0" smtClean="0"/>
              <a:t>Board and administrator training – share the Special Education Board Buildings blocks </a:t>
            </a:r>
            <a:r>
              <a:rPr lang="en-US" sz="3000" dirty="0"/>
              <a:t>with them from ISFIS web site </a:t>
            </a:r>
            <a:r>
              <a:rPr lang="en-US" sz="3000" dirty="0">
                <a:hlinkClick r:id="rId2"/>
              </a:rPr>
              <a:t>http://</a:t>
            </a:r>
            <a:r>
              <a:rPr lang="en-US" sz="3000" dirty="0" smtClean="0">
                <a:hlinkClick r:id="rId2"/>
              </a:rPr>
              <a:t>www.iowaschoolfinance.com/board_building_blocks</a:t>
            </a:r>
            <a:r>
              <a:rPr lang="en-US" sz="3000" dirty="0" smtClean="0"/>
              <a:t> </a:t>
            </a:r>
          </a:p>
          <a:p>
            <a:r>
              <a:rPr lang="en-US" sz="3000" dirty="0" smtClean="0"/>
              <a:t>Be an advocate for your students – use the process of IEP development to include the services needed. Get the para in there if it’s needed and advocate for the district to provide it. </a:t>
            </a:r>
          </a:p>
          <a:p>
            <a:r>
              <a:rPr lang="en-US" sz="3000" dirty="0" smtClean="0"/>
              <a:t>Relate to district and board goals – what does it take to improve reading, math, career/college readiness for special education students?  What happens to our communities and our students if we aren’t successful?</a:t>
            </a:r>
          </a:p>
          <a:p>
            <a:r>
              <a:rPr lang="en-US" sz="3000" dirty="0" smtClean="0"/>
              <a:t>Can you show early investments in special education save money later down the road?  An ounce of prevention???</a:t>
            </a:r>
            <a:endParaRPr lang="en-US" sz="3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7647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Advocacy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Gentle persuasion applied relentlessly</a:t>
            </a:r>
          </a:p>
          <a:p>
            <a:r>
              <a:rPr lang="en-US" dirty="0" smtClean="0"/>
              <a:t>Who could care?? </a:t>
            </a:r>
          </a:p>
          <a:p>
            <a:pPr lvl="1"/>
            <a:r>
              <a:rPr lang="en-US" dirty="0" smtClean="0"/>
              <a:t>Business (workforce issue) </a:t>
            </a:r>
          </a:p>
          <a:p>
            <a:pPr lvl="1"/>
            <a:r>
              <a:rPr lang="en-US" dirty="0"/>
              <a:t>Can special education parents be good advocates with state leaders on adequate funding for schools in general</a:t>
            </a:r>
            <a:r>
              <a:rPr lang="en-US" dirty="0" smtClean="0"/>
              <a:t>?</a:t>
            </a:r>
          </a:p>
          <a:p>
            <a:r>
              <a:rPr lang="en-US" dirty="0" smtClean="0"/>
              <a:t>Be clear on the ask and be careful what you ask for. Increasing the weightings would cost state money otherwise available for SSA, benefiting property tax payers, but not necessarily providing more resources for special education students. </a:t>
            </a: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6185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876799" y="5050993"/>
            <a:ext cx="3715325" cy="1578407"/>
          </a:xfrm>
          <a:prstGeom prst="rect">
            <a:avLst/>
          </a:prstGeom>
        </p:spPr>
      </p:pic>
      <p:sp>
        <p:nvSpPr>
          <p:cNvPr id="15362" name="Title 1"/>
          <p:cNvSpPr>
            <a:spLocks noGrp="1"/>
          </p:cNvSpPr>
          <p:nvPr>
            <p:ph type="ctrTitle"/>
          </p:nvPr>
        </p:nvSpPr>
        <p:spPr>
          <a:xfrm>
            <a:off x="348853" y="1221414"/>
            <a:ext cx="8458200" cy="1470025"/>
          </a:xfrm>
        </p:spPr>
        <p:txBody>
          <a:bodyPr/>
          <a:lstStyle/>
          <a:p>
            <a:pPr eaLnBrk="1" hangingPunct="1"/>
            <a:r>
              <a:rPr lang="en-US" dirty="0"/>
              <a:t>Questions or Comments?</a:t>
            </a:r>
          </a:p>
        </p:txBody>
      </p:sp>
      <p:sp>
        <p:nvSpPr>
          <p:cNvPr id="15363" name="Subtitle 2"/>
          <p:cNvSpPr>
            <a:spLocks noGrp="1"/>
          </p:cNvSpPr>
          <p:nvPr>
            <p:ph type="subTitle" idx="1"/>
          </p:nvPr>
        </p:nvSpPr>
        <p:spPr>
          <a:xfrm>
            <a:off x="-26469" y="2510013"/>
            <a:ext cx="4267200" cy="1447800"/>
          </a:xfrm>
        </p:spPr>
        <p:txBody>
          <a:bodyPr/>
          <a:lstStyle/>
          <a:p>
            <a:r>
              <a:rPr lang="en-US" sz="2000" dirty="0">
                <a:solidFill>
                  <a:schemeClr val="tx2"/>
                </a:solidFill>
                <a:latin typeface="Georgia" pitchFamily="18" charset="0"/>
                <a:cs typeface="Arial" charset="0"/>
              </a:rPr>
              <a:t>Larry Sigel, ISFIS – Partner</a:t>
            </a:r>
          </a:p>
          <a:p>
            <a:r>
              <a:rPr lang="en-US" sz="2000" dirty="0">
                <a:solidFill>
                  <a:schemeClr val="tx2"/>
                </a:solidFill>
                <a:latin typeface="Georgia" pitchFamily="18" charset="0"/>
                <a:cs typeface="Arial" charset="0"/>
              </a:rPr>
              <a:t>Cell: 515-490-9951</a:t>
            </a:r>
          </a:p>
          <a:p>
            <a:r>
              <a:rPr lang="en-US" sz="2000" dirty="0">
                <a:hlinkClick r:id="rId3"/>
              </a:rPr>
              <a:t>larry@iowaschoolfinance.com</a:t>
            </a:r>
            <a:r>
              <a:rPr lang="en-US" sz="2000" dirty="0"/>
              <a:t> </a:t>
            </a:r>
          </a:p>
          <a:p>
            <a:pPr marL="63500" eaLnBrk="1" hangingPunct="1"/>
            <a:endParaRPr lang="en-US" sz="2000" dirty="0"/>
          </a:p>
        </p:txBody>
      </p:sp>
      <p:sp>
        <p:nvSpPr>
          <p:cNvPr id="4506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444F32-834C-49C0-B908-0FF9770F5C1E}" type="slidenum">
              <a:rPr kumimoji="0" lang="en-US" sz="1200" b="0" i="0" u="none" strike="noStrike" kern="1200" cap="none" spc="0" normalizeH="0" baseline="0" noProof="0" smtClean="0">
                <a:ln>
                  <a:noFill/>
                </a:ln>
                <a:solidFill>
                  <a:srgbClr val="000000"/>
                </a:solidFill>
                <a:effectLst/>
                <a:uLnTx/>
                <a:uFillTx/>
                <a:latin typeface="Georgia"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Georgia" pitchFamily="18" charset="0"/>
              <a:ea typeface="+mn-ea"/>
              <a:cs typeface="+mn-cs"/>
            </a:endParaRPr>
          </a:p>
        </p:txBody>
      </p:sp>
      <p:sp>
        <p:nvSpPr>
          <p:cNvPr id="15366" name="Subtitle 2"/>
          <p:cNvSpPr txBox="1">
            <a:spLocks/>
          </p:cNvSpPr>
          <p:nvPr/>
        </p:nvSpPr>
        <p:spPr bwMode="auto">
          <a:xfrm>
            <a:off x="4436545" y="3804002"/>
            <a:ext cx="46482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0"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63500" marR="0" lvl="0" indent="0" algn="r" defTabSz="914400" rtl="0" eaLnBrk="1" fontAlgn="auto" latinLnBrk="0" hangingPunct="1">
              <a:lnSpc>
                <a:spcPct val="100000"/>
              </a:lnSpc>
              <a:spcBef>
                <a:spcPts val="300"/>
              </a:spcBef>
              <a:spcAft>
                <a:spcPts val="0"/>
              </a:spcAft>
              <a:buClr>
                <a:srgbClr val="A04DA3"/>
              </a:buClr>
              <a:buSzTx/>
              <a:buFont typeface="Georgia" pitchFamily="18" charset="0"/>
              <a:buNone/>
              <a:tabLst/>
              <a:defRPr/>
            </a:pPr>
            <a:r>
              <a:rPr kumimoji="0" lang="en-US" sz="1800" b="0" i="0" u="none" strike="noStrike" kern="1200" cap="none" spc="0" normalizeH="0" baseline="0" noProof="0" dirty="0">
                <a:ln>
                  <a:noFill/>
                </a:ln>
                <a:solidFill>
                  <a:srgbClr val="1F497D"/>
                </a:solidFill>
                <a:effectLst/>
                <a:uLnTx/>
                <a:uFillTx/>
                <a:latin typeface="Georgia" pitchFamily="18" charset="0"/>
                <a:ea typeface="+mn-ea"/>
                <a:cs typeface="Arial" charset="0"/>
              </a:rPr>
              <a:t>Iowa School Finance Information Services</a:t>
            </a:r>
          </a:p>
          <a:p>
            <a:pPr marL="63500" marR="0" lvl="0" indent="0" algn="r" defTabSz="914400" rtl="0" eaLnBrk="1" fontAlgn="auto" latinLnBrk="0" hangingPunct="1">
              <a:lnSpc>
                <a:spcPct val="100000"/>
              </a:lnSpc>
              <a:spcBef>
                <a:spcPts val="300"/>
              </a:spcBef>
              <a:spcAft>
                <a:spcPts val="0"/>
              </a:spcAft>
              <a:buClr>
                <a:srgbClr val="A04DA3"/>
              </a:buClr>
              <a:buSzTx/>
              <a:buFont typeface="Georgia" pitchFamily="18" charset="0"/>
              <a:buNone/>
              <a:tabLst/>
              <a:defRPr/>
            </a:pPr>
            <a:r>
              <a:rPr kumimoji="0" lang="en-US" sz="1800" b="0" i="0" u="none" strike="noStrike" kern="1200" cap="none" spc="0" normalizeH="0" baseline="0" noProof="0" dirty="0">
                <a:ln>
                  <a:noFill/>
                </a:ln>
                <a:solidFill>
                  <a:srgbClr val="1F497D"/>
                </a:solidFill>
                <a:effectLst/>
                <a:uLnTx/>
                <a:uFillTx/>
                <a:latin typeface="Georgia" pitchFamily="18" charset="0"/>
                <a:ea typeface="+mn-ea"/>
                <a:cs typeface="Arial" charset="0"/>
              </a:rPr>
              <a:t>1201 63</a:t>
            </a:r>
            <a:r>
              <a:rPr kumimoji="0" lang="en-US" sz="1800" b="0" i="0" u="none" strike="noStrike" kern="1200" cap="none" spc="0" normalizeH="0" baseline="30000" noProof="0" dirty="0">
                <a:ln>
                  <a:noFill/>
                </a:ln>
                <a:solidFill>
                  <a:srgbClr val="1F497D"/>
                </a:solidFill>
                <a:effectLst/>
                <a:uLnTx/>
                <a:uFillTx/>
                <a:latin typeface="Georgia" pitchFamily="18" charset="0"/>
                <a:ea typeface="+mn-ea"/>
                <a:cs typeface="Arial" charset="0"/>
              </a:rPr>
              <a:t>rd</a:t>
            </a:r>
            <a:r>
              <a:rPr kumimoji="0" lang="en-US" sz="1800" b="0" i="0" u="none" strike="noStrike" kern="1200" cap="none" spc="0" normalizeH="0" baseline="0" noProof="0" dirty="0">
                <a:ln>
                  <a:noFill/>
                </a:ln>
                <a:solidFill>
                  <a:srgbClr val="1F497D"/>
                </a:solidFill>
                <a:effectLst/>
                <a:uLnTx/>
                <a:uFillTx/>
                <a:latin typeface="Georgia" pitchFamily="18" charset="0"/>
                <a:ea typeface="+mn-ea"/>
                <a:cs typeface="Arial" charset="0"/>
              </a:rPr>
              <a:t> Street</a:t>
            </a:r>
          </a:p>
          <a:p>
            <a:pPr marL="63500" marR="0" lvl="0" indent="0" algn="r" defTabSz="914400" rtl="0" eaLnBrk="1" fontAlgn="auto" latinLnBrk="0" hangingPunct="1">
              <a:lnSpc>
                <a:spcPct val="100000"/>
              </a:lnSpc>
              <a:spcBef>
                <a:spcPts val="300"/>
              </a:spcBef>
              <a:spcAft>
                <a:spcPts val="0"/>
              </a:spcAft>
              <a:buClr>
                <a:srgbClr val="A04DA3"/>
              </a:buClr>
              <a:buSzTx/>
              <a:buFont typeface="Georgia" pitchFamily="18" charset="0"/>
              <a:buNone/>
              <a:tabLst/>
              <a:defRPr/>
            </a:pPr>
            <a:r>
              <a:rPr kumimoji="0" lang="en-US" sz="1800" b="0" i="0" u="none" strike="noStrike" kern="1200" cap="none" spc="0" normalizeH="0" baseline="0" noProof="0" dirty="0">
                <a:ln>
                  <a:noFill/>
                </a:ln>
                <a:solidFill>
                  <a:srgbClr val="1F497D"/>
                </a:solidFill>
                <a:effectLst/>
                <a:uLnTx/>
                <a:uFillTx/>
                <a:latin typeface="Georgia" pitchFamily="18" charset="0"/>
                <a:ea typeface="+mn-ea"/>
                <a:cs typeface="Arial" charset="0"/>
              </a:rPr>
              <a:t>Des Moines, IA  50311</a:t>
            </a:r>
          </a:p>
          <a:p>
            <a:pPr marL="63500" marR="0" lvl="0" indent="0" algn="r" defTabSz="914400" rtl="0" eaLnBrk="1" fontAlgn="auto" latinLnBrk="0" hangingPunct="1">
              <a:lnSpc>
                <a:spcPct val="100000"/>
              </a:lnSpc>
              <a:spcBef>
                <a:spcPts val="300"/>
              </a:spcBef>
              <a:spcAft>
                <a:spcPts val="0"/>
              </a:spcAft>
              <a:buClr>
                <a:srgbClr val="A04DA3"/>
              </a:buClr>
              <a:buSzTx/>
              <a:buFont typeface="Georgia" pitchFamily="18" charset="0"/>
              <a:buNone/>
              <a:tabLst/>
              <a:defRPr/>
            </a:pPr>
            <a:r>
              <a:rPr kumimoji="0" lang="en-US" sz="1800" b="0" i="0" u="none" strike="noStrike" kern="1200" cap="none" spc="0" normalizeH="0" baseline="0" noProof="0" dirty="0">
                <a:ln>
                  <a:noFill/>
                </a:ln>
                <a:solidFill>
                  <a:srgbClr val="1F497D"/>
                </a:solidFill>
                <a:effectLst/>
                <a:uLnTx/>
                <a:uFillTx/>
                <a:latin typeface="Georgia" pitchFamily="18" charset="0"/>
                <a:ea typeface="+mn-ea"/>
                <a:cs typeface="Arial" charset="0"/>
              </a:rPr>
              <a:t>Office:  515-251-5970</a:t>
            </a:r>
          </a:p>
          <a:p>
            <a:pPr marL="63500" marR="0" lvl="0" indent="0" algn="r" defTabSz="914400" rtl="0" eaLnBrk="1" fontAlgn="auto" latinLnBrk="0" hangingPunct="1">
              <a:lnSpc>
                <a:spcPct val="100000"/>
              </a:lnSpc>
              <a:spcBef>
                <a:spcPts val="300"/>
              </a:spcBef>
              <a:spcAft>
                <a:spcPts val="0"/>
              </a:spcAft>
              <a:buClr>
                <a:srgbClr val="A04DA3"/>
              </a:buClr>
              <a:buSzTx/>
              <a:buFont typeface="Georgia" pitchFamily="18" charset="0"/>
              <a:buNone/>
              <a:tabLst/>
              <a:defRPr/>
            </a:pPr>
            <a:r>
              <a:rPr kumimoji="0" lang="en-US" sz="1800" b="0" i="0" u="none" strike="noStrike" kern="1200" cap="none" spc="0" normalizeH="0" baseline="0" noProof="0" dirty="0">
                <a:ln>
                  <a:noFill/>
                </a:ln>
                <a:solidFill>
                  <a:srgbClr val="1F497D"/>
                </a:solidFill>
                <a:effectLst/>
                <a:uLnTx/>
                <a:uFillTx/>
                <a:latin typeface="Georgia" pitchFamily="18" charset="0"/>
                <a:ea typeface="+mn-ea"/>
                <a:cs typeface="Arial" charset="0"/>
                <a:hlinkClick r:id="rId4"/>
              </a:rPr>
              <a:t>www.iowaschoolfinance.com</a:t>
            </a:r>
            <a:r>
              <a:rPr kumimoji="0" lang="en-US" sz="1800" b="0" i="0" u="none" strike="noStrike" kern="1200" cap="none" spc="0" normalizeH="0" baseline="0" noProof="0" dirty="0">
                <a:ln>
                  <a:noFill/>
                </a:ln>
                <a:solidFill>
                  <a:srgbClr val="1F497D"/>
                </a:solidFill>
                <a:effectLst/>
                <a:uLnTx/>
                <a:uFillTx/>
                <a:latin typeface="Georgia" pitchFamily="18" charset="0"/>
                <a:ea typeface="+mn-ea"/>
                <a:cs typeface="Arial" charset="0"/>
              </a:rPr>
              <a:t> </a:t>
            </a:r>
          </a:p>
        </p:txBody>
      </p:sp>
      <p:sp>
        <p:nvSpPr>
          <p:cNvPr id="9" name="Subtitle 2"/>
          <p:cNvSpPr txBox="1">
            <a:spLocks/>
          </p:cNvSpPr>
          <p:nvPr/>
        </p:nvSpPr>
        <p:spPr>
          <a:xfrm>
            <a:off x="179772" y="4075105"/>
            <a:ext cx="4267200" cy="1447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F497D"/>
                </a:solidFill>
                <a:effectLst/>
                <a:uLnTx/>
                <a:uFillTx/>
                <a:latin typeface="Georgia" pitchFamily="18" charset="0"/>
                <a:ea typeface="+mn-ea"/>
                <a:cs typeface="Arial" charset="0"/>
              </a:rPr>
              <a:t>Margaret Buckton , ISFIS – Partner</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F497D"/>
                </a:solidFill>
                <a:effectLst/>
                <a:uLnTx/>
                <a:uFillTx/>
                <a:latin typeface="Georgia" pitchFamily="18" charset="0"/>
                <a:ea typeface="+mn-ea"/>
                <a:cs typeface="Arial" charset="0"/>
              </a:rPr>
              <a:t>Cell: 515-201-3755</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hlinkClick r:id="rId5"/>
              </a:rPr>
              <a:t>margaret@iowaschoolfinance.com</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a:t>
            </a:r>
          </a:p>
          <a:p>
            <a:pPr marL="6350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1" name="Picture 10"/>
          <p:cNvPicPr>
            <a:picLocks noChangeAspect="1"/>
          </p:cNvPicPr>
          <p:nvPr/>
        </p:nvPicPr>
        <p:blipFill>
          <a:blip r:embed="rId6"/>
          <a:stretch>
            <a:fillRect/>
          </a:stretch>
        </p:blipFill>
        <p:spPr>
          <a:xfrm>
            <a:off x="5543802" y="2564694"/>
            <a:ext cx="3263251" cy="911049"/>
          </a:xfrm>
          <a:prstGeom prst="rect">
            <a:avLst/>
          </a:prstGeom>
        </p:spPr>
      </p:pic>
      <p:pic>
        <p:nvPicPr>
          <p:cNvPr id="12" name="Picture 11"/>
          <p:cNvPicPr>
            <a:picLocks noChangeAspect="1"/>
          </p:cNvPicPr>
          <p:nvPr/>
        </p:nvPicPr>
        <p:blipFill>
          <a:blip r:embed="rId7"/>
          <a:stretch>
            <a:fillRect/>
          </a:stretch>
        </p:blipFill>
        <p:spPr>
          <a:xfrm>
            <a:off x="11906" y="17646"/>
            <a:ext cx="9132094" cy="1415573"/>
          </a:xfrm>
          <a:prstGeom prst="rect">
            <a:avLst/>
          </a:prstGeom>
        </p:spPr>
      </p:pic>
    </p:spTree>
    <p:extLst>
      <p:ext uri="{BB962C8B-B14F-4D97-AF65-F5344CB8AC3E}">
        <p14:creationId xmlns:p14="http://schemas.microsoft.com/office/powerpoint/2010/main" val="213511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44" y="258574"/>
            <a:ext cx="6347713" cy="1320800"/>
          </a:xfrm>
        </p:spPr>
        <p:txBody>
          <a:bodyPr/>
          <a:lstStyle/>
          <a:p>
            <a:r>
              <a:rPr lang="en-US" dirty="0" smtClean="0"/>
              <a:t>Weightings</a:t>
            </a:r>
            <a:endParaRPr lang="en-US" dirty="0"/>
          </a:p>
        </p:txBody>
      </p:sp>
      <p:sp>
        <p:nvSpPr>
          <p:cNvPr id="3" name="Content Placeholder 2"/>
          <p:cNvSpPr>
            <a:spLocks noGrp="1"/>
          </p:cNvSpPr>
          <p:nvPr>
            <p:ph idx="1"/>
          </p:nvPr>
        </p:nvSpPr>
        <p:spPr>
          <a:xfrm>
            <a:off x="141563" y="1283001"/>
            <a:ext cx="7429321" cy="3618356"/>
          </a:xfrm>
        </p:spPr>
        <p:txBody>
          <a:bodyPr>
            <a:normAutofit/>
          </a:bodyPr>
          <a:lstStyle/>
          <a:p>
            <a:r>
              <a:rPr lang="en-US" sz="2400" dirty="0" smtClean="0"/>
              <a:t>Each student that is identified as Special Ed eligible receives one of three weightings based on the services in their Individualized Education Plan (IEP):</a:t>
            </a:r>
          </a:p>
          <a:p>
            <a:pPr lvl="1"/>
            <a:r>
              <a:rPr lang="en-US" sz="2000" dirty="0" smtClean="0"/>
              <a:t>Level I 0.72, Level II 1.21, Level III 2.74</a:t>
            </a:r>
          </a:p>
          <a:p>
            <a:pPr lvl="1"/>
            <a:r>
              <a:rPr lang="en-US" sz="2000" dirty="0" smtClean="0"/>
              <a:t>This is in addition to the 1.0 weighting</a:t>
            </a:r>
          </a:p>
          <a:p>
            <a:pPr lvl="1"/>
            <a:r>
              <a:rPr lang="en-US" sz="2000" dirty="0" smtClean="0"/>
              <a:t>The weighting is multiplied by the District Cost per Pupil</a:t>
            </a:r>
          </a:p>
          <a:p>
            <a:pPr lvl="1"/>
            <a:r>
              <a:rPr lang="en-US" sz="2000" dirty="0" smtClean="0"/>
              <a:t>So for example lets take a Level III student:</a:t>
            </a:r>
          </a:p>
          <a:p>
            <a:pPr lvl="1"/>
            <a:endParaRPr lang="en-US" sz="2000"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6</a:t>
            </a:fld>
            <a:endParaRPr lang="en-US" dirty="0">
              <a:solidFill>
                <a:srgbClr val="90C226"/>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12748644"/>
              </p:ext>
            </p:extLst>
          </p:nvPr>
        </p:nvGraphicFramePr>
        <p:xfrm>
          <a:off x="1181362" y="4775591"/>
          <a:ext cx="5688012" cy="785813"/>
        </p:xfrm>
        <a:graphic>
          <a:graphicData uri="http://schemas.openxmlformats.org/presentationml/2006/ole">
            <mc:AlternateContent xmlns:mc="http://schemas.openxmlformats.org/markup-compatibility/2006">
              <mc:Choice xmlns:v="urn:schemas-microsoft-com:vml" Requires="v">
                <p:oleObj spid="_x0000_s1040" name="Worksheet" r:id="rId3" imgW="4023360" imgH="556168" progId="Excel.Sheet.12">
                  <p:embed/>
                </p:oleObj>
              </mc:Choice>
              <mc:Fallback>
                <p:oleObj name="Worksheet" r:id="rId3" imgW="4023360" imgH="556168" progId="Excel.Sheet.12">
                  <p:embed/>
                  <p:pic>
                    <p:nvPicPr>
                      <p:cNvPr id="0" name=""/>
                      <p:cNvPicPr/>
                      <p:nvPr/>
                    </p:nvPicPr>
                    <p:blipFill>
                      <a:blip r:embed="rId4"/>
                      <a:stretch>
                        <a:fillRect/>
                      </a:stretch>
                    </p:blipFill>
                    <p:spPr>
                      <a:xfrm>
                        <a:off x="1181362" y="4775591"/>
                        <a:ext cx="5688012" cy="785813"/>
                      </a:xfrm>
                      <a:prstGeom prst="rect">
                        <a:avLst/>
                      </a:prstGeom>
                    </p:spPr>
                  </p:pic>
                </p:oleObj>
              </mc:Fallback>
            </mc:AlternateContent>
          </a:graphicData>
        </a:graphic>
      </p:graphicFrame>
    </p:spTree>
    <p:extLst>
      <p:ext uri="{BB962C8B-B14F-4D97-AF65-F5344CB8AC3E}">
        <p14:creationId xmlns:p14="http://schemas.microsoft.com/office/powerpoint/2010/main" val="34586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44" y="258574"/>
            <a:ext cx="6347713" cy="1320800"/>
          </a:xfrm>
        </p:spPr>
        <p:txBody>
          <a:bodyPr/>
          <a:lstStyle/>
          <a:p>
            <a:r>
              <a:rPr lang="en-US" dirty="0" smtClean="0"/>
              <a:t>Weightings</a:t>
            </a:r>
            <a:endParaRPr lang="en-US" dirty="0"/>
          </a:p>
        </p:txBody>
      </p:sp>
      <p:sp>
        <p:nvSpPr>
          <p:cNvPr id="3" name="Content Placeholder 2"/>
          <p:cNvSpPr>
            <a:spLocks noGrp="1"/>
          </p:cNvSpPr>
          <p:nvPr>
            <p:ph idx="1"/>
          </p:nvPr>
        </p:nvSpPr>
        <p:spPr>
          <a:xfrm>
            <a:off x="141563" y="1283001"/>
            <a:ext cx="7429321" cy="3618356"/>
          </a:xfrm>
        </p:spPr>
        <p:txBody>
          <a:bodyPr>
            <a:normAutofit lnSpcReduction="10000"/>
          </a:bodyPr>
          <a:lstStyle/>
          <a:p>
            <a:r>
              <a:rPr lang="en-US" sz="2400" dirty="0" smtClean="0"/>
              <a:t>These weightings are set by the SBRC based on experience of school districts statewide</a:t>
            </a:r>
          </a:p>
          <a:p>
            <a:r>
              <a:rPr lang="en-US" sz="2400" dirty="0" smtClean="0"/>
              <a:t>Since they are averages, local costs to deliver special </a:t>
            </a:r>
            <a:r>
              <a:rPr lang="en-US" sz="2400" dirty="0" err="1" smtClean="0"/>
              <a:t>ed</a:t>
            </a:r>
            <a:r>
              <a:rPr lang="en-US" sz="2400" dirty="0" smtClean="0"/>
              <a:t> services are expected to vary. </a:t>
            </a:r>
          </a:p>
          <a:p>
            <a:r>
              <a:rPr lang="en-US" sz="2400" dirty="0" smtClean="0"/>
              <a:t>Special </a:t>
            </a:r>
            <a:r>
              <a:rPr lang="en-US" sz="2400" dirty="0" err="1" smtClean="0"/>
              <a:t>ed</a:t>
            </a:r>
            <a:r>
              <a:rPr lang="en-US" sz="2400" dirty="0" smtClean="0"/>
              <a:t> services are labor intensive, </a:t>
            </a:r>
            <a:r>
              <a:rPr lang="en-US" sz="2400" dirty="0" err="1" smtClean="0"/>
              <a:t>ie</a:t>
            </a:r>
            <a:r>
              <a:rPr lang="en-US" sz="2400" dirty="0" smtClean="0"/>
              <a:t>., staff cost. Actual expenditures by district vary based on experience and advanced degree status of the teacher or years of experience of a paraprofessional. </a:t>
            </a:r>
            <a:endParaRPr lang="en-US" sz="2000" dirty="0" smtClean="0"/>
          </a:p>
          <a:p>
            <a:pPr lvl="1"/>
            <a:endParaRPr lang="en-US" sz="2000"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7</a:t>
            </a:fld>
            <a:endParaRPr lang="en-US" dirty="0">
              <a:solidFill>
                <a:srgbClr val="90C226"/>
              </a:solidFill>
            </a:endParaRPr>
          </a:p>
        </p:txBody>
      </p:sp>
    </p:spTree>
    <p:extLst>
      <p:ext uri="{BB962C8B-B14F-4D97-AF65-F5344CB8AC3E}">
        <p14:creationId xmlns:p14="http://schemas.microsoft.com/office/powerpoint/2010/main" val="161630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Revenues</a:t>
            </a:r>
            <a:endParaRPr lang="en-US" dirty="0"/>
          </a:p>
        </p:txBody>
      </p:sp>
      <p:sp>
        <p:nvSpPr>
          <p:cNvPr id="3" name="Content Placeholder 2"/>
          <p:cNvSpPr>
            <a:spLocks noGrp="1"/>
          </p:cNvSpPr>
          <p:nvPr>
            <p:ph idx="1"/>
          </p:nvPr>
        </p:nvSpPr>
        <p:spPr>
          <a:xfrm>
            <a:off x="609598" y="1402080"/>
            <a:ext cx="6774939" cy="4639283"/>
          </a:xfrm>
        </p:spPr>
        <p:txBody>
          <a:bodyPr>
            <a:noAutofit/>
          </a:bodyPr>
          <a:lstStyle/>
          <a:p>
            <a:r>
              <a:rPr lang="en-US" sz="2400" dirty="0" smtClean="0"/>
              <a:t>Federal:</a:t>
            </a:r>
          </a:p>
          <a:p>
            <a:pPr lvl="1"/>
            <a:r>
              <a:rPr lang="en-US" sz="2000" dirty="0" smtClean="0"/>
              <a:t>In addition to the revenues generated by the formula, districts also receive federal funds</a:t>
            </a:r>
          </a:p>
          <a:p>
            <a:pPr lvl="1"/>
            <a:r>
              <a:rPr lang="en-US" sz="2000" dirty="0" smtClean="0"/>
              <a:t>When the IDEA has a “goal” of providing 40% of the funding, the federal government is a long way from that – effectively funding about 14% of the cost</a:t>
            </a:r>
          </a:p>
          <a:p>
            <a:pPr lvl="1"/>
            <a:r>
              <a:rPr lang="en-US" sz="2000" dirty="0" smtClean="0"/>
              <a:t>Primary funding is IDEA Part B (approximately $24 million statewide in current fiscal year)</a:t>
            </a:r>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8</a:t>
            </a:fld>
            <a:endParaRPr lang="en-US" dirty="0">
              <a:solidFill>
                <a:srgbClr val="90C226"/>
              </a:solidFill>
            </a:endParaRPr>
          </a:p>
        </p:txBody>
      </p:sp>
    </p:spTree>
    <p:extLst>
      <p:ext uri="{BB962C8B-B14F-4D97-AF65-F5344CB8AC3E}">
        <p14:creationId xmlns:p14="http://schemas.microsoft.com/office/powerpoint/2010/main" val="149903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Revenues</a:t>
            </a:r>
            <a:endParaRPr lang="en-US" dirty="0"/>
          </a:p>
        </p:txBody>
      </p:sp>
      <p:sp>
        <p:nvSpPr>
          <p:cNvPr id="3" name="Content Placeholder 2"/>
          <p:cNvSpPr>
            <a:spLocks noGrp="1"/>
          </p:cNvSpPr>
          <p:nvPr>
            <p:ph idx="1"/>
          </p:nvPr>
        </p:nvSpPr>
        <p:spPr>
          <a:xfrm>
            <a:off x="609598" y="1402081"/>
            <a:ext cx="6774939" cy="2779892"/>
          </a:xfrm>
        </p:spPr>
        <p:txBody>
          <a:bodyPr>
            <a:noAutofit/>
          </a:bodyPr>
          <a:lstStyle/>
          <a:p>
            <a:r>
              <a:rPr lang="en-US" sz="2400" dirty="0" smtClean="0"/>
              <a:t>Other school districts</a:t>
            </a:r>
          </a:p>
          <a:p>
            <a:pPr lvl="1"/>
            <a:r>
              <a:rPr lang="en-US" sz="2000" dirty="0" smtClean="0"/>
              <a:t>Special Education students can open enroll</a:t>
            </a:r>
          </a:p>
          <a:p>
            <a:pPr lvl="1"/>
            <a:r>
              <a:rPr lang="en-US" sz="2000" dirty="0" smtClean="0"/>
              <a:t>They can receive services in another district</a:t>
            </a:r>
          </a:p>
          <a:p>
            <a:pPr lvl="1"/>
            <a:r>
              <a:rPr lang="en-US" sz="2000" dirty="0" smtClean="0"/>
              <a:t>The receiving district bills the sending district back for the full cost of the services provided</a:t>
            </a:r>
          </a:p>
          <a:p>
            <a:r>
              <a:rPr lang="en-US" sz="2400" dirty="0" smtClean="0"/>
              <a:t>Nonpublic schools</a:t>
            </a:r>
            <a:endParaRPr lang="en-US" sz="2400" dirty="0"/>
          </a:p>
          <a:p>
            <a:pPr lvl="1"/>
            <a:r>
              <a:rPr lang="en-US" sz="2000" dirty="0" smtClean="0"/>
              <a:t>Special Education students are also served in Iowa’s nonpublic schools </a:t>
            </a:r>
          </a:p>
          <a:p>
            <a:pPr lvl="1"/>
            <a:r>
              <a:rPr lang="en-US" sz="2000" dirty="0" smtClean="0"/>
              <a:t>The local public school district and/or the AEA provide services to the student in the nonpublic school setting</a:t>
            </a:r>
            <a:endParaRPr lang="en-US" sz="2400"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srgbClr val="90C226"/>
                </a:solidFill>
              </a:rPr>
              <a:pPr/>
              <a:t>9</a:t>
            </a:fld>
            <a:endParaRPr lang="en-US" dirty="0">
              <a:solidFill>
                <a:srgbClr val="90C226"/>
              </a:solidFill>
            </a:endParaRPr>
          </a:p>
        </p:txBody>
      </p:sp>
    </p:spTree>
    <p:extLst>
      <p:ext uri="{BB962C8B-B14F-4D97-AF65-F5344CB8AC3E}">
        <p14:creationId xmlns:p14="http://schemas.microsoft.com/office/powerpoint/2010/main" val="3978608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 PPT Template 7.2014" id="{0D8EC974-D7DF-48B6-B323-28969B090996}" vid="{26FF41F1-B72B-4584-9F8E-CFAEE15A9F7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 PPT Template 7.2014" id="{0D8EC974-D7DF-48B6-B323-28969B090996}" vid="{26FF41F1-B72B-4584-9F8E-CFAEE15A9F78}"/>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 PPT Template 7.2014" id="{0D8EC974-D7DF-48B6-B323-28969B090996}" vid="{26FF41F1-B72B-4584-9F8E-CFAEE15A9F7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3031</TotalTime>
  <Words>1888</Words>
  <Application>Microsoft Office PowerPoint</Application>
  <PresentationFormat>On-screen Show (4:3)</PresentationFormat>
  <Paragraphs>255</Paragraphs>
  <Slides>56</Slides>
  <Notes>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56</vt:i4>
      </vt:variant>
    </vt:vector>
  </HeadingPairs>
  <TitlesOfParts>
    <vt:vector size="67" baseType="lpstr">
      <vt:lpstr>Arial</vt:lpstr>
      <vt:lpstr>Calibri</vt:lpstr>
      <vt:lpstr>Georgia</vt:lpstr>
      <vt:lpstr>Trebuchet MS</vt:lpstr>
      <vt:lpstr>Verdana</vt:lpstr>
      <vt:lpstr>Wingdings 3</vt:lpstr>
      <vt:lpstr>Facet</vt:lpstr>
      <vt:lpstr>Office Theme</vt:lpstr>
      <vt:lpstr>1_Office Theme</vt:lpstr>
      <vt:lpstr>2_Office Theme</vt:lpstr>
      <vt:lpstr>Worksheet</vt:lpstr>
      <vt:lpstr>September 21, 2018 Special Education Finance</vt:lpstr>
      <vt:lpstr>Your Presenter</vt:lpstr>
      <vt:lpstr>PowerPoint Presentation</vt:lpstr>
      <vt:lpstr> </vt:lpstr>
      <vt:lpstr>Big Picture</vt:lpstr>
      <vt:lpstr>Weightings</vt:lpstr>
      <vt:lpstr>Weightings</vt:lpstr>
      <vt:lpstr>Revenues</vt:lpstr>
      <vt:lpstr>Revenues</vt:lpstr>
      <vt:lpstr>Revenues</vt:lpstr>
      <vt:lpstr>Expenditures</vt:lpstr>
      <vt:lpstr>Expenditures</vt:lpstr>
      <vt:lpstr>Non Allowable Expenditures</vt:lpstr>
      <vt:lpstr>AEA Services</vt:lpstr>
      <vt:lpstr>So What Happens if we Spend More / Less than what the Weightings Generate in Revenue?</vt:lpstr>
      <vt:lpstr>So What Happens if we Spend More / Less than what the Weightings Generate in Revenue?</vt:lpstr>
      <vt:lpstr>Special Ed Spending</vt:lpstr>
      <vt:lpstr>Medicaid Claiming</vt:lpstr>
      <vt:lpstr>Resources</vt:lpstr>
      <vt:lpstr>Board Discussion</vt:lpstr>
      <vt:lpstr>Stats about Iowa Students</vt:lpstr>
      <vt:lpstr>FY 2001 Free and Reduced Eligibility (percent of enrollment) </vt:lpstr>
      <vt:lpstr>FY 2002 Free and Reduced</vt:lpstr>
      <vt:lpstr>FY 2003 Free and Reduced</vt:lpstr>
      <vt:lpstr>FY 2004 Free and Reduced</vt:lpstr>
      <vt:lpstr>FY 2005 Free and Reduced</vt:lpstr>
      <vt:lpstr>FY 2006 Free and Reduced</vt:lpstr>
      <vt:lpstr>FY 2007 Free and Reduced</vt:lpstr>
      <vt:lpstr>FY 2008 Free and Reduced</vt:lpstr>
      <vt:lpstr>FY 2009 Free and Reduced</vt:lpstr>
      <vt:lpstr>FY 2010 Free and Reduced</vt:lpstr>
      <vt:lpstr>FY 2011 Free and Reduced</vt:lpstr>
      <vt:lpstr>FY 2012 Free and Reduced</vt:lpstr>
      <vt:lpstr>FY 2013 Free and Reduced</vt:lpstr>
      <vt:lpstr>FY 2014 Free and Reduced</vt:lpstr>
      <vt:lpstr>FY 2015 Free and Reduced</vt:lpstr>
      <vt:lpstr>FY 2016 Free and Reduced</vt:lpstr>
      <vt:lpstr>2001</vt:lpstr>
      <vt:lpstr>Median Age by County 1970</vt:lpstr>
      <vt:lpstr>Median Age by County 1980</vt:lpstr>
      <vt:lpstr>Median Age by County 1990</vt:lpstr>
      <vt:lpstr>Median Age by County 2000</vt:lpstr>
      <vt:lpstr>Median Age by County 2010</vt:lpstr>
      <vt:lpstr>Median Age by County 2020 (est)</vt:lpstr>
      <vt:lpstr>Median Age by County 2030 (est)</vt:lpstr>
      <vt:lpstr>Median Age 1970 vs. 2030</vt:lpstr>
      <vt:lpstr>PowerPoint Presentation</vt:lpstr>
      <vt:lpstr>Stop, think. . . .  and talk to a neighbor:     How do demographic changes impact  Iowa’s students  and education advocates? </vt:lpstr>
      <vt:lpstr>Special Education Deficit  Dollars in Millions</vt:lpstr>
      <vt:lpstr>Special Education Data</vt:lpstr>
      <vt:lpstr>PowerPoint Presentation</vt:lpstr>
      <vt:lpstr>Board Building Blocks exercises for Board Table</vt:lpstr>
      <vt:lpstr>PowerPoint Presentation</vt:lpstr>
      <vt:lpstr>Internal Advocacy</vt:lpstr>
      <vt:lpstr>External Advocacy</vt:lpstr>
      <vt:lpstr>Questions or Comments?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Margaret</dc:creator>
  <cp:lastModifiedBy>Margaret</cp:lastModifiedBy>
  <cp:revision>43</cp:revision>
  <dcterms:created xsi:type="dcterms:W3CDTF">2017-08-22T15:40:13Z</dcterms:created>
  <dcterms:modified xsi:type="dcterms:W3CDTF">2018-11-01T15:20:27Z</dcterms:modified>
</cp:coreProperties>
</file>