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60" r:id="rId3"/>
    <p:sldId id="262" r:id="rId4"/>
    <p:sldId id="268" r:id="rId5"/>
    <p:sldId id="269" r:id="rId6"/>
    <p:sldId id="270" r:id="rId7"/>
    <p:sldId id="278" r:id="rId8"/>
    <p:sldId id="272" r:id="rId9"/>
    <p:sldId id="273" r:id="rId10"/>
    <p:sldId id="277" r:id="rId11"/>
    <p:sldId id="275" r:id="rId12"/>
    <p:sldId id="276" r:id="rId13"/>
    <p:sldId id="274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2" autoAdjust="0"/>
  </p:normalViewPr>
  <p:slideViewPr>
    <p:cSldViewPr>
      <p:cViewPr varScale="1">
        <p:scale>
          <a:sx n="113" d="100"/>
          <a:sy n="113" d="100"/>
        </p:scale>
        <p:origin x="16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580BA-427C-4B1F-94EC-433A569E5E6D}" type="datetimeFigureOut">
              <a:rPr lang="en-US" smtClean="0"/>
              <a:t>6/5/17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E6200-3495-4039-94D0-C035683F3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8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452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18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49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29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7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850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87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746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385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52C110-5C8A-416A-9A91-45B654123EB9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5364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9875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3960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892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55732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8313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9681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8731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874099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774498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929402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1913893989_fd862046d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4276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1"/>
          <p:cNvSpPr>
            <a:spLocks noChangeArrowheads="1"/>
          </p:cNvSpPr>
          <p:nvPr userDrawn="1"/>
        </p:nvSpPr>
        <p:spPr bwMode="auto">
          <a:xfrm>
            <a:off x="1066800" y="990600"/>
            <a:ext cx="8077200" cy="586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4" name="Picture 7" descr="FDCSD Ban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673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8"/>
          <p:cNvSpPr>
            <a:spLocks noChangeArrowheads="1"/>
          </p:cNvSpPr>
          <p:nvPr userDrawn="1"/>
        </p:nvSpPr>
        <p:spPr bwMode="auto">
          <a:xfrm>
            <a:off x="1066800" y="0"/>
            <a:ext cx="8077200" cy="990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056" name="Rectangle 14"/>
          <p:cNvSpPr>
            <a:spLocks noChangeArrowheads="1"/>
          </p:cNvSpPr>
          <p:nvPr userDrawn="1"/>
        </p:nvSpPr>
        <p:spPr bwMode="auto">
          <a:xfrm>
            <a:off x="0" y="64008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2057" name="Picture 12" descr="DLR Logo CMYK sm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 Box 13"/>
          <p:cNvSpPr txBox="1">
            <a:spLocks noChangeArrowheads="1"/>
          </p:cNvSpPr>
          <p:nvPr userDrawn="1"/>
        </p:nvSpPr>
        <p:spPr bwMode="auto">
          <a:xfrm>
            <a:off x="152400" y="6629400"/>
            <a:ext cx="3657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latin typeface="CG Omega" pitchFamily="34" charset="0"/>
              </a:rPr>
              <a:t>listen.DESIGN.deliver</a:t>
            </a:r>
          </a:p>
        </p:txBody>
      </p:sp>
    </p:spTree>
    <p:extLst>
      <p:ext uri="{BB962C8B-B14F-4D97-AF65-F5344CB8AC3E}">
        <p14:creationId xmlns:p14="http://schemas.microsoft.com/office/powerpoint/2010/main" val="104097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Debt Collection and Charging Policy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143000"/>
            <a:ext cx="4521200" cy="539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76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Food Service Charging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u="sng" dirty="0" smtClean="0">
                <a:solidFill>
                  <a:srgbClr val="000000"/>
                </a:solidFill>
                <a:latin typeface="CG Omega" pitchFamily="34" charset="0"/>
              </a:rPr>
              <a:t>Refer to DE Charging Policy Templates</a:t>
            </a: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274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Student Fee Collection 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All student fees are loaded into Infinite Campus each year so that parents can have access to the balances anytime throughout the year.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Balances are reviewed with parents at registration and included with the mailed registration packet each year. (funnel parents through cashier at registration)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Invoices are sent once during the school year for each student.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Unpaid balances roll over each year until student is a Senior.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Senior students and parents receive invoices after both the first and second trimester.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Senior High staff notify students directly through the spring of senior year.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50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Student Fee Collection 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All student fees must be paid in full before students can pick up their cap and gown for graduation. (Including lunch account negative balances)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Students with unpaid balances still receive diploma but cannot walk at the ceremony.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Senior’s making payment on accounts within 30 days of graduation must pay via cash only.  (Checks, credit or debit card transactions are not accepted) </a:t>
            </a:r>
            <a:endParaRPr lang="en-US" altLang="en-US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Seniors with extenuating circumstances are occasionally allowed to perform service for the district equal to the monetary value of their outstanding balance. 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18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Student Fee Collections 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u="sng" dirty="0" smtClean="0">
                <a:solidFill>
                  <a:srgbClr val="000000"/>
                </a:solidFill>
                <a:latin typeface="CG Omega" pitchFamily="34" charset="0"/>
              </a:rPr>
              <a:t>NSF Checks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We notify the originator of the check by letter.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If they are a household of a student in our district, we add the amount of the check as a Misc. fee on their Infinite Campus account.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Stop accepting checks after 2</a:t>
            </a:r>
            <a:r>
              <a:rPr lang="en-US" altLang="en-US" b="1" baseline="30000" dirty="0" smtClean="0">
                <a:solidFill>
                  <a:srgbClr val="000000"/>
                </a:solidFill>
                <a:latin typeface="CG Omega" pitchFamily="34" charset="0"/>
              </a:rPr>
              <a:t>nd</a:t>
            </a: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 returned check.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No other collection efforts beyond a follow-up letter.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828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Questions ? 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93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Breakdown into 2 categories.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Food Service Charging Policy.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Student Fee Debt Collection.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Must have full support of administration and school board.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Decide what your district approach will be. 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u="sng" dirty="0" smtClean="0">
                <a:solidFill>
                  <a:srgbClr val="000000"/>
                </a:solidFill>
                <a:latin typeface="CG Omega" pitchFamily="34" charset="0"/>
              </a:rPr>
              <a:t>Pull</a:t>
            </a: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 your own wagon or</a:t>
            </a:r>
            <a:r>
              <a:rPr lang="en-US" altLang="en-US" b="1" u="sng" dirty="0">
                <a:solidFill>
                  <a:srgbClr val="000000"/>
                </a:solidFill>
                <a:latin typeface="CG Omega" pitchFamily="34" charset="0"/>
              </a:rPr>
              <a:t> </a:t>
            </a:r>
            <a:r>
              <a:rPr lang="en-US" altLang="en-US" b="1" u="sng" dirty="0" smtClean="0">
                <a:solidFill>
                  <a:srgbClr val="000000"/>
                </a:solidFill>
                <a:latin typeface="CG Omega" pitchFamily="34" charset="0"/>
              </a:rPr>
              <a:t>Push </a:t>
            </a: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everyone’s wagon.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rgbClr val="000000"/>
                </a:solidFill>
                <a:latin typeface="CG Omega" pitchFamily="34" charset="0"/>
                <a:cs typeface="Arial"/>
              </a:rPr>
              <a:t>Review your policies and procedures with your board periodically so they will be prepared to answer questions from community members.  “why do we have kids who go hungry?”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rgbClr val="000000"/>
                </a:solidFill>
                <a:latin typeface="CG Omega" pitchFamily="34" charset="0"/>
                <a:cs typeface="Arial"/>
              </a:rPr>
              <a:t>Remember that unfortunately your decision is as much political as it is practical.  Every community is different. </a:t>
            </a:r>
            <a:endParaRPr lang="en-US" altLang="en-US" sz="1800" b="1" dirty="0">
              <a:solidFill>
                <a:srgbClr val="000000"/>
              </a:solidFill>
              <a:latin typeface="CG Omega" pitchFamily="34" charset="0"/>
              <a:cs typeface="Arial"/>
            </a:endParaRP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sz="1800" b="1" dirty="0" smtClean="0">
              <a:solidFill>
                <a:srgbClr val="000000"/>
              </a:solidFill>
              <a:latin typeface="CG Omega" pitchFamily="34" charset="0"/>
              <a:cs typeface="Arial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713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Food Service Charging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>
                <a:solidFill>
                  <a:srgbClr val="000000"/>
                </a:solidFill>
                <a:latin typeface="CG Omega" pitchFamily="34" charset="0"/>
              </a:rPr>
              <a:t>We use Infinite Campus to assist in managing communication.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>
                <a:solidFill>
                  <a:srgbClr val="000000"/>
                </a:solidFill>
                <a:latin typeface="CG Omega" pitchFamily="34" charset="0"/>
              </a:rPr>
              <a:t>Automated Calling System starts at a balance of + $10.00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>
                <a:solidFill>
                  <a:srgbClr val="000000"/>
                </a:solidFill>
                <a:latin typeface="CG Omega" pitchFamily="34" charset="0"/>
              </a:rPr>
              <a:t>Automated daily reminders continue via phone, e-mail &amp; text message</a:t>
            </a: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Food Service department sends letter at $-10.00.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Food Service department starts personal calls weekly after letter goes out.  </a:t>
            </a:r>
            <a:endParaRPr lang="en-US" altLang="en-US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614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Food Service Charging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Upon reaching $-20.00 balance limit per family, the following rules will apply.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Students will not be able to purchase breakfast or lunch (PK – 12)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Letter is sent via US Mail – The letter states that they will need to provide a sack lunch for their student(s)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Principal is asked to make contact with parent.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Kitchen staff is asked to make contact with student.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If a student has “money in hand” for a meal that student can purchase a meal for that day only. 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Parents may set up a payment plan but must be making consistent progress toward bringing their account current. </a:t>
            </a:r>
            <a:endParaRPr lang="en-US" altLang="en-US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814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Food Service Charging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u="sng" dirty="0" smtClean="0">
                <a:solidFill>
                  <a:srgbClr val="000000"/>
                </a:solidFill>
                <a:latin typeface="CG Omega" pitchFamily="34" charset="0"/>
              </a:rPr>
              <a:t>ELEMENTARY &amp; MIDDLE SCHOOL STUDENTS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Kitchen staff will ask the teacher on a daily basis to check with that individual student to see if they brought a lunch for that day.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If the student brings nothing they are discretely escorted to the office to place a call to the parent.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If the student has “money in hand” for a meal, they may eat.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If a parent cannot be reached to bring a meal, we will feed the student a reimbursable meal and charge their account accordingly. 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97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Food Service Charging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u="sng" dirty="0" smtClean="0">
                <a:solidFill>
                  <a:srgbClr val="000000"/>
                </a:solidFill>
                <a:latin typeface="CG Omega" pitchFamily="34" charset="0"/>
              </a:rPr>
              <a:t>HIGH SCHOOL STUDENTS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No charging is allowed.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Student services become involved with trying to get a free and reduced meal application filled out if needed.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If student has “money in hand” for a meal they are served a reimbursable meal.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7963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Food Service Charging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u="sng" dirty="0" smtClean="0">
                <a:solidFill>
                  <a:srgbClr val="000000"/>
                </a:solidFill>
                <a:latin typeface="CG Omega" pitchFamily="34" charset="0"/>
              </a:rPr>
              <a:t>DISTRICT STAFF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No negative balances are allowed.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You are a responsible adult and can starve to death for all we care !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137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Food Service Charging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u="sng" dirty="0" smtClean="0">
                <a:solidFill>
                  <a:srgbClr val="000000"/>
                </a:solidFill>
                <a:latin typeface="CG Omega" pitchFamily="34" charset="0"/>
              </a:rPr>
              <a:t>ENHANCED INTERROGATION STRATEGIES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Student Services will contact parents. (Will make home visits if necessary.)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Bridges / Counselors will contact parents to assist with completing free/reduced application or other community aid resources.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Partner with local service </a:t>
            </a:r>
            <a:r>
              <a:rPr lang="en-US" altLang="en-US" b="1" dirty="0">
                <a:solidFill>
                  <a:srgbClr val="000000"/>
                </a:solidFill>
                <a:latin typeface="CG Omega" pitchFamily="34" charset="0"/>
              </a:rPr>
              <a:t>c</a:t>
            </a: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lub to hold donated money to cover negative accounts. Application based. 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Gray area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Contact sheet (Grandma ?) 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Small town effect (</a:t>
            </a:r>
            <a:r>
              <a:rPr lang="en-US" altLang="en-US" b="1" dirty="0" err="1" smtClean="0">
                <a:solidFill>
                  <a:srgbClr val="000000"/>
                </a:solidFill>
                <a:latin typeface="CG Omega" pitchFamily="34" charset="0"/>
              </a:rPr>
              <a:t>Waunita</a:t>
            </a: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) 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“Lunch Shaming”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68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 dirty="0" smtClean="0">
                <a:solidFill>
                  <a:srgbClr val="FFFFFF"/>
                </a:solidFill>
                <a:latin typeface="CG Omega" pitchFamily="34" charset="0"/>
              </a:rPr>
              <a:t>Food Service Charging</a:t>
            </a:r>
            <a:endParaRPr lang="en-US" altLang="en-US" sz="3200" b="1" dirty="0">
              <a:solidFill>
                <a:srgbClr val="FFFFFF"/>
              </a:solidFill>
              <a:latin typeface="CG Omega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43000" y="1219200"/>
            <a:ext cx="754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0513" indent="-2905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u="sng" dirty="0" smtClean="0">
                <a:solidFill>
                  <a:srgbClr val="000000"/>
                </a:solidFill>
                <a:latin typeface="CG Omega" pitchFamily="34" charset="0"/>
              </a:rPr>
              <a:t>Gentle pressure applied relentlessly ! 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b="1" u="sng" dirty="0" smtClean="0">
              <a:solidFill>
                <a:srgbClr val="000000"/>
              </a:solidFill>
              <a:latin typeface="CG Omega" pitchFamily="34" charset="0"/>
            </a:endParaRP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FY14: Negative Balance of ($9,405.33) 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0.47% of total revenue</a:t>
            </a:r>
          </a:p>
          <a:p>
            <a:pPr marL="914400" lvl="2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FY15: Negative Balance of ($12,296.41)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0.55% of total revenue</a:t>
            </a:r>
          </a:p>
          <a:p>
            <a:pPr marL="914400" lvl="2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FY16: Negative Balance of ($11,498.79)</a:t>
            </a:r>
          </a:p>
          <a:p>
            <a:pPr lvl="2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rgbClr val="000000"/>
                </a:solidFill>
                <a:latin typeface="CG Omega" pitchFamily="34" charset="0"/>
              </a:rPr>
              <a:t>0.50% of total revenue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Char char="§"/>
            </a:pPr>
            <a:endParaRPr lang="en-US" altLang="en-US" b="1" dirty="0" smtClean="0">
              <a:solidFill>
                <a:srgbClr val="000000"/>
              </a:solidFill>
              <a:latin typeface="CG Omega" pitchFamily="34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endParaRPr lang="en-US" altLang="en-US" sz="2400" b="1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32"/>
            <a:ext cx="1069112" cy="97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9411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Char char="§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Char char="§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846</Words>
  <Application>Microsoft Macintosh PowerPoint</Application>
  <PresentationFormat>On-screen Show (4:3)</PresentationFormat>
  <Paragraphs>115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CG Omega</vt:lpstr>
      <vt:lpstr>Wingdings</vt:lpstr>
      <vt:lpstr>Arial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FDCSD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FDCSD</dc:creator>
  <cp:lastModifiedBy>James Passick</cp:lastModifiedBy>
  <cp:revision>57</cp:revision>
  <dcterms:created xsi:type="dcterms:W3CDTF">2015-10-30T15:25:44Z</dcterms:created>
  <dcterms:modified xsi:type="dcterms:W3CDTF">2017-06-05T16:06:47Z</dcterms:modified>
</cp:coreProperties>
</file>