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34"/>
  </p:notesMasterIdLst>
  <p:handoutMasterIdLst>
    <p:handoutMasterId r:id="rId35"/>
  </p:handoutMasterIdLst>
  <p:sldIdLst>
    <p:sldId id="480" r:id="rId2"/>
    <p:sldId id="482" r:id="rId3"/>
    <p:sldId id="3171" r:id="rId4"/>
    <p:sldId id="3175" r:id="rId5"/>
    <p:sldId id="3170" r:id="rId6"/>
    <p:sldId id="3162" r:id="rId7"/>
    <p:sldId id="3163" r:id="rId8"/>
    <p:sldId id="3164" r:id="rId9"/>
    <p:sldId id="3176" r:id="rId10"/>
    <p:sldId id="3135" r:id="rId11"/>
    <p:sldId id="3165" r:id="rId12"/>
    <p:sldId id="3177" r:id="rId13"/>
    <p:sldId id="3166" r:id="rId14"/>
    <p:sldId id="3167" r:id="rId15"/>
    <p:sldId id="3174" r:id="rId16"/>
    <p:sldId id="3168" r:id="rId17"/>
    <p:sldId id="3173" r:id="rId18"/>
    <p:sldId id="3178" r:id="rId19"/>
    <p:sldId id="3179" r:id="rId20"/>
    <p:sldId id="3169" r:id="rId21"/>
    <p:sldId id="3172" r:id="rId22"/>
    <p:sldId id="3187" r:id="rId23"/>
    <p:sldId id="3180" r:id="rId24"/>
    <p:sldId id="3181" r:id="rId25"/>
    <p:sldId id="3189" r:id="rId26"/>
    <p:sldId id="3188" r:id="rId27"/>
    <p:sldId id="3183" r:id="rId28"/>
    <p:sldId id="3184" r:id="rId29"/>
    <p:sldId id="3185" r:id="rId30"/>
    <p:sldId id="3182" r:id="rId31"/>
    <p:sldId id="3186" r:id="rId32"/>
    <p:sldId id="532"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480"/>
            <p14:sldId id="482"/>
            <p14:sldId id="3171"/>
            <p14:sldId id="3175"/>
            <p14:sldId id="3170"/>
            <p14:sldId id="3162"/>
            <p14:sldId id="3163"/>
            <p14:sldId id="3164"/>
            <p14:sldId id="3176"/>
            <p14:sldId id="3135"/>
            <p14:sldId id="3165"/>
            <p14:sldId id="3177"/>
            <p14:sldId id="3166"/>
            <p14:sldId id="3167"/>
            <p14:sldId id="3174"/>
            <p14:sldId id="3168"/>
            <p14:sldId id="3173"/>
            <p14:sldId id="3178"/>
            <p14:sldId id="3179"/>
            <p14:sldId id="3169"/>
            <p14:sldId id="3172"/>
            <p14:sldId id="3187"/>
            <p14:sldId id="3180"/>
            <p14:sldId id="3181"/>
            <p14:sldId id="3189"/>
            <p14:sldId id="3188"/>
            <p14:sldId id="3183"/>
            <p14:sldId id="3184"/>
            <p14:sldId id="3185"/>
            <p14:sldId id="3182"/>
            <p14:sldId id="3186"/>
            <p14:sldId id="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246"/>
    <a:srgbClr val="F0B6C1"/>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186" autoAdjust="0"/>
  </p:normalViewPr>
  <p:slideViewPr>
    <p:cSldViewPr>
      <p:cViewPr varScale="1">
        <p:scale>
          <a:sx n="98" d="100"/>
          <a:sy n="98" d="100"/>
        </p:scale>
        <p:origin x="1379" y="53"/>
      </p:cViewPr>
      <p:guideLst>
        <p:guide orient="horz" pos="2160"/>
        <p:guide pos="288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6416"/>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6/2/2017</a:t>
            </a:fld>
            <a:endParaRPr lang="en-US" dirty="0"/>
          </a:p>
        </p:txBody>
      </p:sp>
      <p:sp>
        <p:nvSpPr>
          <p:cNvPr id="4" name="Footer Placeholder 3"/>
          <p:cNvSpPr>
            <a:spLocks noGrp="1"/>
          </p:cNvSpPr>
          <p:nvPr>
            <p:ph type="ftr" sz="quarter" idx="2"/>
          </p:nvPr>
        </p:nvSpPr>
        <p:spPr>
          <a:xfrm>
            <a:off x="0" y="8829969"/>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9"/>
            <a:ext cx="297180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2"/>
            <a:ext cx="297180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6/2/2017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Tree>
    <p:extLst>
      <p:ext uri="{BB962C8B-B14F-4D97-AF65-F5344CB8AC3E}">
        <p14:creationId xmlns:p14="http://schemas.microsoft.com/office/powerpoint/2010/main" val="122514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6/2/2017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6/2/2017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6/2/2017</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hyperlink" Target="http://projects.jsonline.com/news/2016/12/21/schools-face-tougher-task-in-finding-teacher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earningpolicyinstitute.org/product/understanding-teacher-shortages-interactiv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learningpolicyinstitute.org/product/understanding-teacher-shortages-interactiv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udentaid.ed.gov/sa/repay-loans/forgiveness-cancellation/teacher#forgiveness" TargetMode="External"/><Relationship Id="rId2" Type="http://schemas.openxmlformats.org/officeDocument/2006/relationships/hyperlink" Target="https://www.iowacollegeaid.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iowacollegeaid.gov/teachiowaschola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eachiow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arry.sigel@isfis.net"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larry.sigel@isfis.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desmoinesregister.com/story/news/education/2017/03/27/collective-bargaining-iowa-lessons-wisconsin/99687046/" TargetMode="External"/><Relationship Id="rId2" Type="http://schemas.openxmlformats.org/officeDocument/2006/relationships/hyperlink" Target="http://www.desmoinesregister.com/story/news/education/2017/01/11/iowa-readies-teacher-shortage/96257920/" TargetMode="External"/><Relationship Id="rId1" Type="http://schemas.openxmlformats.org/officeDocument/2006/relationships/slideLayout" Target="../slideLayouts/slideLayout2.xml"/><Relationship Id="rId6" Type="http://schemas.openxmlformats.org/officeDocument/2006/relationships/hyperlink" Target="http://educateiowa.gov/" TargetMode="External"/><Relationship Id="rId5" Type="http://schemas.openxmlformats.org/officeDocument/2006/relationships/hyperlink" Target="http://projects.jsonline.com/news/2016/12/21/schools-face-tougher-task-in-finding-teachers.html" TargetMode="External"/><Relationship Id="rId4" Type="http://schemas.openxmlformats.org/officeDocument/2006/relationships/hyperlink" Target="http://ruralschoolscollaborative.org/rural-teacher-corp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c.columbia.edu/articles/2009/october/arne-duncan-full-transcrip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2133601"/>
            <a:ext cx="8458200" cy="1964908"/>
          </a:xfrm>
        </p:spPr>
        <p:txBody>
          <a:bodyPr>
            <a:noAutofit/>
          </a:bodyPr>
          <a:lstStyle/>
          <a:p>
            <a:r>
              <a:rPr lang="en-US" sz="4000" b="1" i="1" dirty="0"/>
              <a:t>Looming Iowa Teacher Shortage - Recruiting Challenges and Suggested Best Practices for finding and keeping great teachers in Rural and Urban </a:t>
            </a:r>
            <a:r>
              <a:rPr lang="en-US" sz="4000" b="1" i="1" dirty="0" smtClean="0"/>
              <a:t>schools </a:t>
            </a:r>
            <a:endParaRPr lang="en-US" sz="4000" dirty="0" smtClean="0"/>
          </a:p>
        </p:txBody>
      </p:sp>
      <p:sp>
        <p:nvSpPr>
          <p:cNvPr id="25603" name="Subtitle 2"/>
          <p:cNvSpPr>
            <a:spLocks noGrp="1"/>
          </p:cNvSpPr>
          <p:nvPr>
            <p:ph type="subTitle" idx="1"/>
          </p:nvPr>
        </p:nvSpPr>
        <p:spPr>
          <a:xfrm>
            <a:off x="3429000" y="3915968"/>
            <a:ext cx="5958439" cy="2291192"/>
          </a:xfrm>
        </p:spPr>
        <p:txBody>
          <a:bodyPr>
            <a:normAutofit/>
          </a:bodyPr>
          <a:lstStyle/>
          <a:p>
            <a:pPr marL="63500" eaLnBrk="1" hangingPunct="1"/>
            <a:endParaRPr lang="en-US" dirty="0" smtClean="0"/>
          </a:p>
          <a:p>
            <a:pPr marL="63500" eaLnBrk="1" hangingPunct="1"/>
            <a:r>
              <a:rPr lang="en-US" dirty="0" smtClean="0"/>
              <a:t>Margaret Buckton, Partner</a:t>
            </a:r>
          </a:p>
          <a:p>
            <a:pPr marL="63500" eaLnBrk="1" hangingPunct="1"/>
            <a:endParaRPr lang="en-US" dirty="0" smtClean="0"/>
          </a:p>
        </p:txBody>
      </p:sp>
      <p:sp>
        <p:nvSpPr>
          <p:cNvPr id="133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E29AC8E0-F7A4-4E0A-A3A2-478206F486F7}" type="slidenum">
              <a:rPr lang="en-US" smtClean="0">
                <a:solidFill>
                  <a:srgbClr val="000000"/>
                </a:solidFill>
              </a:rPr>
              <a:pPr fontAlgn="base">
                <a:spcBef>
                  <a:spcPct val="0"/>
                </a:spcBef>
                <a:spcAft>
                  <a:spcPct val="0"/>
                </a:spcAft>
                <a:defRPr/>
              </a:pPr>
              <a:t>1</a:t>
            </a:fld>
            <a:endParaRPr lang="en-US" dirty="0" smtClean="0">
              <a:solidFill>
                <a:srgbClr val="000000"/>
              </a:solidFill>
            </a:endParaRPr>
          </a:p>
        </p:txBody>
      </p:sp>
      <p:pic>
        <p:nvPicPr>
          <p:cNvPr id="2" name="Picture 1"/>
          <p:cNvPicPr>
            <a:picLocks noChangeAspect="1"/>
          </p:cNvPicPr>
          <p:nvPr/>
        </p:nvPicPr>
        <p:blipFill>
          <a:blip r:embed="rId3"/>
          <a:stretch>
            <a:fillRect/>
          </a:stretch>
        </p:blipFill>
        <p:spPr>
          <a:xfrm>
            <a:off x="762000" y="5007980"/>
            <a:ext cx="4268058" cy="1191576"/>
          </a:xfrm>
          <a:prstGeom prst="rect">
            <a:avLst/>
          </a:prstGeom>
        </p:spPr>
      </p:pic>
      <p:pic>
        <p:nvPicPr>
          <p:cNvPr id="10" name="Picture 9"/>
          <p:cNvPicPr>
            <a:picLocks noChangeAspect="1"/>
          </p:cNvPicPr>
          <p:nvPr/>
        </p:nvPicPr>
        <p:blipFill>
          <a:blip r:embed="rId4"/>
          <a:stretch>
            <a:fillRect/>
          </a:stretch>
        </p:blipFill>
        <p:spPr>
          <a:xfrm>
            <a:off x="11906" y="17646"/>
            <a:ext cx="9132094" cy="1415573"/>
          </a:xfrm>
          <a:prstGeom prst="rect">
            <a:avLst/>
          </a:prstGeom>
        </p:spPr>
      </p:pic>
      <p:pic>
        <p:nvPicPr>
          <p:cNvPr id="11" name="Picture 10"/>
          <p:cNvPicPr>
            <a:picLocks noChangeAspect="1"/>
          </p:cNvPicPr>
          <p:nvPr/>
        </p:nvPicPr>
        <p:blipFill>
          <a:blip r:embed="rId5"/>
          <a:stretch>
            <a:fillRect/>
          </a:stretch>
        </p:blipFill>
        <p:spPr>
          <a:xfrm>
            <a:off x="5761159" y="5146505"/>
            <a:ext cx="2152650" cy="914525"/>
          </a:xfrm>
          <a:prstGeom prst="rect">
            <a:avLst/>
          </a:prstGeom>
        </p:spPr>
      </p:pic>
    </p:spTree>
    <p:extLst>
      <p:ext uri="{BB962C8B-B14F-4D97-AF65-F5344CB8AC3E}">
        <p14:creationId xmlns:p14="http://schemas.microsoft.com/office/powerpoint/2010/main" val="3931493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76200" y="2309360"/>
            <a:ext cx="8458200" cy="1470025"/>
          </a:xfrm>
        </p:spPr>
        <p:txBody>
          <a:bodyPr>
            <a:normAutofit fontScale="90000"/>
          </a:bodyPr>
          <a:lstStyle/>
          <a:p>
            <a:pPr eaLnBrk="1" hangingPunct="1"/>
            <a:r>
              <a:rPr lang="en-US" altLang="en-US" dirty="0" smtClean="0"/>
              <a:t/>
            </a:r>
            <a:br>
              <a:rPr lang="en-US" altLang="en-US" dirty="0" smtClean="0"/>
            </a:br>
            <a:endParaRPr lang="en-US" altLang="en-US" dirty="0" smtClean="0"/>
          </a:p>
        </p:txBody>
      </p:sp>
      <p:sp>
        <p:nvSpPr>
          <p:cNvPr id="57347" name="Subtitle 2"/>
          <p:cNvSpPr>
            <a:spLocks noGrp="1"/>
          </p:cNvSpPr>
          <p:nvPr>
            <p:ph type="subTitle" idx="1"/>
          </p:nvPr>
        </p:nvSpPr>
        <p:spPr>
          <a:xfrm>
            <a:off x="1453752" y="1531438"/>
            <a:ext cx="6547247" cy="3129928"/>
          </a:xfrm>
        </p:spPr>
        <p:txBody>
          <a:bodyPr rtlCol="0">
            <a:normAutofit fontScale="47500" lnSpcReduction="20000"/>
          </a:bodyPr>
          <a:lstStyle/>
          <a:p>
            <a:pPr algn="ctr"/>
            <a:r>
              <a:rPr lang="en-US" sz="9600" b="1" dirty="0">
                <a:solidFill>
                  <a:schemeClr val="tx1"/>
                </a:solidFill>
              </a:rPr>
              <a:t>Impact of CB changes in </a:t>
            </a:r>
            <a:r>
              <a:rPr lang="en-US" sz="9600" b="1" dirty="0" smtClean="0">
                <a:solidFill>
                  <a:schemeClr val="tx1"/>
                </a:solidFill>
              </a:rPr>
              <a:t>Wisconsin </a:t>
            </a:r>
            <a:r>
              <a:rPr lang="en-US" sz="9600" b="1" dirty="0">
                <a:solidFill>
                  <a:schemeClr val="tx1"/>
                </a:solidFill>
              </a:rPr>
              <a:t>on attracting and recruiting teachers</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7A8880-47E1-43EF-A398-AAB7038CAD99}" type="slidenum">
              <a:rPr lang="en-US" altLang="en-US" sz="1200" smtClean="0">
                <a:solidFill>
                  <a:srgbClr val="000000"/>
                </a:solidFill>
                <a:latin typeface="Georgia" panose="02040502050405020303" pitchFamily="18" charset="0"/>
              </a:rPr>
              <a:pPr>
                <a:spcBef>
                  <a:spcPct val="0"/>
                </a:spcBef>
                <a:buFontTx/>
                <a:buNone/>
              </a:pPr>
              <a:t>10</a:t>
            </a:fld>
            <a:endParaRPr lang="en-US" altLang="en-US" sz="1200" dirty="0" smtClean="0">
              <a:solidFill>
                <a:srgbClr val="000000"/>
              </a:solidFill>
              <a:latin typeface="Georgia" panose="02040502050405020303" pitchFamily="18" charset="0"/>
            </a:endParaRPr>
          </a:p>
        </p:txBody>
      </p:sp>
      <p:pic>
        <p:nvPicPr>
          <p:cNvPr id="8" name="Picture 7"/>
          <p:cNvPicPr>
            <a:picLocks noChangeAspect="1"/>
          </p:cNvPicPr>
          <p:nvPr/>
        </p:nvPicPr>
        <p:blipFill>
          <a:blip r:embed="rId2"/>
          <a:stretch>
            <a:fillRect/>
          </a:stretch>
        </p:blipFill>
        <p:spPr>
          <a:xfrm>
            <a:off x="404037" y="4533673"/>
            <a:ext cx="5701651" cy="1591813"/>
          </a:xfrm>
          <a:prstGeom prst="rect">
            <a:avLst/>
          </a:prstGeom>
        </p:spPr>
      </p:pic>
      <p:pic>
        <p:nvPicPr>
          <p:cNvPr id="9" name="Picture 8"/>
          <p:cNvPicPr>
            <a:picLocks noChangeAspect="1"/>
          </p:cNvPicPr>
          <p:nvPr/>
        </p:nvPicPr>
        <p:blipFill>
          <a:blip r:embed="rId3"/>
          <a:stretch>
            <a:fillRect/>
          </a:stretch>
        </p:blipFill>
        <p:spPr>
          <a:xfrm>
            <a:off x="11906" y="17646"/>
            <a:ext cx="9132094" cy="1415573"/>
          </a:xfrm>
          <a:prstGeom prst="rect">
            <a:avLst/>
          </a:prstGeom>
        </p:spPr>
      </p:pic>
      <p:pic>
        <p:nvPicPr>
          <p:cNvPr id="7" name="Picture 6"/>
          <p:cNvPicPr>
            <a:picLocks noChangeAspect="1"/>
          </p:cNvPicPr>
          <p:nvPr/>
        </p:nvPicPr>
        <p:blipFill>
          <a:blip r:embed="rId4"/>
          <a:stretch>
            <a:fillRect/>
          </a:stretch>
        </p:blipFill>
        <p:spPr>
          <a:xfrm>
            <a:off x="6477000" y="4833663"/>
            <a:ext cx="2152650" cy="914525"/>
          </a:xfrm>
          <a:prstGeom prst="rect">
            <a:avLst/>
          </a:prstGeom>
        </p:spPr>
      </p:pic>
      <p:sp>
        <p:nvSpPr>
          <p:cNvPr id="2" name="Oval 1"/>
          <p:cNvSpPr/>
          <p:nvPr/>
        </p:nvSpPr>
        <p:spPr>
          <a:xfrm>
            <a:off x="3048000" y="76200"/>
            <a:ext cx="8382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98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Collective Bargaining WI impact </a:t>
            </a:r>
            <a:r>
              <a:rPr lang="en-US" sz="3200" dirty="0" smtClean="0"/>
              <a:t>(DMR article March and Sentinel Report)</a:t>
            </a:r>
            <a:endParaRPr lang="en-US" dirty="0"/>
          </a:p>
        </p:txBody>
      </p:sp>
      <p:sp>
        <p:nvSpPr>
          <p:cNvPr id="3" name="Content Placeholder 2"/>
          <p:cNvSpPr>
            <a:spLocks noGrp="1"/>
          </p:cNvSpPr>
          <p:nvPr>
            <p:ph idx="1"/>
          </p:nvPr>
        </p:nvSpPr>
        <p:spPr>
          <a:xfrm>
            <a:off x="822959" y="1845734"/>
            <a:ext cx="7543801" cy="4326466"/>
          </a:xfrm>
        </p:spPr>
        <p:txBody>
          <a:bodyPr>
            <a:normAutofit/>
          </a:bodyPr>
          <a:lstStyle/>
          <a:p>
            <a:pPr>
              <a:buFont typeface="Wingdings" panose="05000000000000000000" pitchFamily="2" charset="2"/>
              <a:buChar char="Ø"/>
            </a:pPr>
            <a:r>
              <a:rPr lang="en-US" dirty="0" smtClean="0"/>
              <a:t>5 years after Wisconsin CB overhaul, teachers “</a:t>
            </a:r>
            <a:r>
              <a:rPr lang="en-US" dirty="0"/>
              <a:t>are moving from district to district, creating a year-round cycle of vacancies and turnover as </a:t>
            </a:r>
            <a:r>
              <a:rPr lang="en-US" dirty="0">
                <a:hlinkClick r:id="rId2"/>
              </a:rPr>
              <a:t>fewer people enter the profession</a:t>
            </a:r>
            <a:r>
              <a:rPr lang="en-US" dirty="0" smtClean="0"/>
              <a:t>.</a:t>
            </a:r>
          </a:p>
          <a:p>
            <a:pPr>
              <a:buFont typeface="Wingdings" panose="05000000000000000000" pitchFamily="2" charset="2"/>
              <a:buChar char="Ø"/>
            </a:pPr>
            <a:r>
              <a:rPr lang="en-US" dirty="0"/>
              <a:t>Some 25% of school districts are reporting an “extreme shortage” of job-seekers for key positions. Teaching is “no longer considered an attractive career path” for many top students, educators warned state Superintendent of Public Instruction Tony Evers</a:t>
            </a:r>
            <a:r>
              <a:rPr lang="en-US" dirty="0" smtClean="0"/>
              <a:t>.</a:t>
            </a:r>
          </a:p>
          <a:p>
            <a:pPr>
              <a:buFont typeface="Wingdings" panose="05000000000000000000" pitchFamily="2" charset="2"/>
              <a:buChar char="Ø"/>
            </a:pPr>
            <a:r>
              <a:rPr lang="en-US" dirty="0" smtClean="0"/>
              <a:t>“Experts </a:t>
            </a:r>
            <a:r>
              <a:rPr lang="en-US" dirty="0"/>
              <a:t>say root causes of the drop include tougher training and licensure requirements and tight school district budgets at a time when high student-loan debt and an improved economy are sending graduates into other fields</a:t>
            </a:r>
            <a:r>
              <a:rPr lang="en-US" dirty="0" smtClean="0"/>
              <a:t>.”</a:t>
            </a:r>
          </a:p>
        </p:txBody>
      </p:sp>
    </p:spTree>
    <p:extLst>
      <p:ext uri="{BB962C8B-B14F-4D97-AF65-F5344CB8AC3E}">
        <p14:creationId xmlns:p14="http://schemas.microsoft.com/office/powerpoint/2010/main" val="33453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Collective Bargaining WI impact </a:t>
            </a:r>
            <a:r>
              <a:rPr lang="en-US" sz="3200" dirty="0" smtClean="0"/>
              <a:t>(DMR article March and Sentinel Report)</a:t>
            </a:r>
            <a:endParaRPr lang="en-US" dirty="0"/>
          </a:p>
        </p:txBody>
      </p:sp>
      <p:sp>
        <p:nvSpPr>
          <p:cNvPr id="3" name="Content Placeholder 2"/>
          <p:cNvSpPr>
            <a:spLocks noGrp="1"/>
          </p:cNvSpPr>
          <p:nvPr>
            <p:ph idx="1"/>
          </p:nvPr>
        </p:nvSpPr>
        <p:spPr>
          <a:xfrm>
            <a:off x="822959" y="1845734"/>
            <a:ext cx="7543801" cy="4326466"/>
          </a:xfrm>
        </p:spPr>
        <p:txBody>
          <a:bodyPr>
            <a:normAutofit/>
          </a:bodyPr>
          <a:lstStyle/>
          <a:p>
            <a:pPr>
              <a:buFont typeface="Wingdings" panose="05000000000000000000" pitchFamily="2" charset="2"/>
              <a:buChar char="Ø"/>
            </a:pPr>
            <a:r>
              <a:rPr lang="en-US" dirty="0" smtClean="0"/>
              <a:t>Act </a:t>
            </a:r>
            <a:r>
              <a:rPr lang="en-US" dirty="0"/>
              <a:t>10’s chief contribution to the continuing trend: a cloud of pessimism hanging over the much-changed profession</a:t>
            </a:r>
            <a:r>
              <a:rPr lang="en-US" dirty="0" smtClean="0"/>
              <a:t>. </a:t>
            </a:r>
            <a:r>
              <a:rPr lang="en-US" dirty="0"/>
              <a:t>Indeed, many experienced teachers have become highly negative ambassadors for their own occupation, interviews with educators in 25 districts showed. Upset over Act 10 changes that reduced take-home pay and job security, they are warning potential teachers to pick a different line of work</a:t>
            </a:r>
            <a:r>
              <a:rPr lang="en-US" dirty="0" smtClean="0"/>
              <a:t>.</a:t>
            </a:r>
          </a:p>
          <a:p>
            <a:pPr>
              <a:buFont typeface="Wingdings" panose="05000000000000000000" pitchFamily="2" charset="2"/>
              <a:buChar char="Ø"/>
            </a:pPr>
            <a:r>
              <a:rPr lang="en-US" dirty="0"/>
              <a:t>Bonuses of $1,000 to $15,000 are common for teachers with superior skills or in-demand specialties, especially if they are younger and have a smaller salary</a:t>
            </a:r>
            <a:r>
              <a:rPr lang="en-US" dirty="0" smtClean="0"/>
              <a:t>.</a:t>
            </a:r>
            <a:endParaRPr lang="en-US" dirty="0"/>
          </a:p>
        </p:txBody>
      </p:sp>
    </p:spTree>
    <p:extLst>
      <p:ext uri="{BB962C8B-B14F-4D97-AF65-F5344CB8AC3E}">
        <p14:creationId xmlns:p14="http://schemas.microsoft.com/office/powerpoint/2010/main" val="975975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990600"/>
            <a:ext cx="1661160" cy="746761"/>
          </a:xfrm>
        </p:spPr>
        <p:txBody>
          <a:bodyPr>
            <a:normAutofit/>
          </a:bodyPr>
          <a:lstStyle/>
          <a:p>
            <a:r>
              <a:rPr lang="en-US" sz="1800" dirty="0" smtClean="0"/>
              <a:t>Sentinel Study Graph</a:t>
            </a:r>
            <a:endParaRPr lang="en-US" sz="1800" dirty="0"/>
          </a:p>
        </p:txBody>
      </p:sp>
      <p:sp>
        <p:nvSpPr>
          <p:cNvPr id="3" name="Content Placeholder 2"/>
          <p:cNvSpPr>
            <a:spLocks noGrp="1"/>
          </p:cNvSpPr>
          <p:nvPr>
            <p:ph idx="1"/>
          </p:nvPr>
        </p:nvSpPr>
        <p:spPr>
          <a:xfrm>
            <a:off x="6477000" y="1845734"/>
            <a:ext cx="1889760" cy="4023360"/>
          </a:xfrm>
        </p:spPr>
        <p:txBody>
          <a:bodyPr/>
          <a:lstStyle/>
          <a:p>
            <a:r>
              <a:rPr lang="en-US" dirty="0" smtClean="0"/>
              <a:t>Beginning of the teacher shortage predated Act 10</a:t>
            </a:r>
            <a:endParaRPr lang="en-US" dirty="0"/>
          </a:p>
        </p:txBody>
      </p:sp>
      <p:pic>
        <p:nvPicPr>
          <p:cNvPr id="4" name="Picture 3"/>
          <p:cNvPicPr>
            <a:picLocks noChangeAspect="1"/>
          </p:cNvPicPr>
          <p:nvPr/>
        </p:nvPicPr>
        <p:blipFill>
          <a:blip r:embed="rId2"/>
          <a:stretch>
            <a:fillRect/>
          </a:stretch>
        </p:blipFill>
        <p:spPr>
          <a:xfrm>
            <a:off x="533400" y="152400"/>
            <a:ext cx="5534025" cy="6010275"/>
          </a:xfrm>
          <a:prstGeom prst="rect">
            <a:avLst/>
          </a:prstGeom>
        </p:spPr>
      </p:pic>
    </p:spTree>
    <p:extLst>
      <p:ext uri="{BB962C8B-B14F-4D97-AF65-F5344CB8AC3E}">
        <p14:creationId xmlns:p14="http://schemas.microsoft.com/office/powerpoint/2010/main" val="3465537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6934200" cy="475396"/>
          </a:xfrm>
        </p:spPr>
        <p:txBody>
          <a:bodyPr>
            <a:noAutofit/>
          </a:bodyPr>
          <a:lstStyle/>
          <a:p>
            <a:pPr algn="ctr"/>
            <a:r>
              <a:rPr lang="en-US" sz="2400" dirty="0">
                <a:hlinkClick r:id="rId2"/>
              </a:rPr>
              <a:t>https://</a:t>
            </a:r>
            <a:r>
              <a:rPr lang="en-US" sz="2400" dirty="0" smtClean="0">
                <a:hlinkClick r:id="rId2"/>
              </a:rPr>
              <a:t>learningpolicyinstitute.org/product/understanding-teacher-shortages-interactive</a:t>
            </a: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76199" y="76201"/>
            <a:ext cx="1906664" cy="762000"/>
          </a:xfrm>
          <a:prstGeom prst="rect">
            <a:avLst/>
          </a:prstGeom>
        </p:spPr>
      </p:pic>
      <p:sp>
        <p:nvSpPr>
          <p:cNvPr id="3" name="Content Placeholder 2"/>
          <p:cNvSpPr>
            <a:spLocks noGrp="1"/>
          </p:cNvSpPr>
          <p:nvPr>
            <p:ph idx="1"/>
          </p:nvPr>
        </p:nvSpPr>
        <p:spPr/>
        <p:txBody>
          <a:bodyPr>
            <a:normAutofit fontScale="92500" lnSpcReduction="20000"/>
          </a:bodyPr>
          <a:lstStyle/>
          <a:p>
            <a:r>
              <a:rPr lang="en-US" b="1" cap="all" dirty="0"/>
              <a:t>SEP 15 2016</a:t>
            </a:r>
          </a:p>
          <a:p>
            <a:r>
              <a:rPr lang="en-US" b="1" dirty="0"/>
              <a:t>Understanding Teacher Shortages</a:t>
            </a:r>
          </a:p>
          <a:p>
            <a:r>
              <a:rPr lang="en-US" i="1" dirty="0"/>
              <a:t>A State-by-State Analysis of the Factors Influencing Teacher Supply, Demand, and Equity</a:t>
            </a:r>
          </a:p>
          <a:p>
            <a:r>
              <a:rPr lang="en-US" dirty="0"/>
              <a:t>This map highlights a number of key factors that reflect and influence teacher supply and attrition and signal whether states are likely to have an adequate supply of qualified teachers to fill their classrooms. </a:t>
            </a:r>
            <a:endParaRPr lang="en-US" dirty="0" smtClean="0"/>
          </a:p>
          <a:p>
            <a:r>
              <a:rPr lang="en-US" dirty="0" smtClean="0"/>
              <a:t>Based </a:t>
            </a:r>
            <a:r>
              <a:rPr lang="en-US" dirty="0"/>
              <a:t>on these </a:t>
            </a:r>
            <a:r>
              <a:rPr lang="en-US" dirty="0" smtClean="0"/>
              <a:t>data—compensation</a:t>
            </a:r>
            <a:r>
              <a:rPr lang="en-US" dirty="0"/>
              <a:t>, teacher turnover, working conditions, and qualifications—each state is assigned a “teaching attractiveness rating,” indicating how supportive it appears to be of teacher recruitment and retention and a “teacher equity rating,” indicating the extent to which students, in particular students of color, are assigned uncertified or inexperienced teachers. </a:t>
            </a:r>
            <a:endParaRPr lang="en-US" dirty="0" smtClean="0"/>
          </a:p>
          <a:p>
            <a:r>
              <a:rPr lang="en-US" dirty="0" smtClean="0"/>
              <a:t>Ratings </a:t>
            </a:r>
            <a:r>
              <a:rPr lang="en-US" dirty="0"/>
              <a:t>are on a 1-5 scale, with 1 (the lightest color) being the least desirable and 5 (the darkest color) being the most desirable</a:t>
            </a:r>
            <a:r>
              <a:rPr lang="en-US" dirty="0" smtClean="0"/>
              <a:t>.</a:t>
            </a:r>
            <a:endParaRPr lang="en-US" dirty="0"/>
          </a:p>
        </p:txBody>
      </p:sp>
    </p:spTree>
    <p:extLst>
      <p:ext uri="{BB962C8B-B14F-4D97-AF65-F5344CB8AC3E}">
        <p14:creationId xmlns:p14="http://schemas.microsoft.com/office/powerpoint/2010/main" val="357260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1828800"/>
            <a:ext cx="7543800" cy="3999790"/>
          </a:xfrm>
          <a:prstGeom prst="rect">
            <a:avLst/>
          </a:prstGeom>
        </p:spPr>
      </p:pic>
      <p:pic>
        <p:nvPicPr>
          <p:cNvPr id="5" name="Picture 4"/>
          <p:cNvPicPr>
            <a:picLocks noChangeAspect="1"/>
          </p:cNvPicPr>
          <p:nvPr/>
        </p:nvPicPr>
        <p:blipFill>
          <a:blip r:embed="rId3"/>
          <a:stretch>
            <a:fillRect/>
          </a:stretch>
        </p:blipFill>
        <p:spPr>
          <a:xfrm>
            <a:off x="-76199" y="76201"/>
            <a:ext cx="1906664" cy="762000"/>
          </a:xfrm>
          <a:prstGeom prst="rect">
            <a:avLst/>
          </a:prstGeom>
        </p:spPr>
      </p:pic>
      <p:sp>
        <p:nvSpPr>
          <p:cNvPr id="6" name="Title 1"/>
          <p:cNvSpPr>
            <a:spLocks noGrp="1"/>
          </p:cNvSpPr>
          <p:nvPr>
            <p:ph type="title"/>
          </p:nvPr>
        </p:nvSpPr>
        <p:spPr>
          <a:xfrm>
            <a:off x="4267200" y="286605"/>
            <a:ext cx="4572000" cy="627796"/>
          </a:xfrm>
        </p:spPr>
        <p:txBody>
          <a:bodyPr>
            <a:normAutofit/>
          </a:bodyPr>
          <a:lstStyle/>
          <a:p>
            <a:pPr algn="ctr"/>
            <a:r>
              <a:rPr lang="en-US" sz="1600" dirty="0">
                <a:hlinkClick r:id="rId4"/>
              </a:rPr>
              <a:t>https://</a:t>
            </a:r>
            <a:r>
              <a:rPr lang="en-US" sz="1600" dirty="0" smtClean="0">
                <a:hlinkClick r:id="rId4"/>
              </a:rPr>
              <a:t>learningpolicyinstitute.org/product/understanding-teacher-shortages-interactive</a:t>
            </a:r>
            <a:r>
              <a:rPr lang="en-US" sz="1600" dirty="0" smtClean="0"/>
              <a:t> </a:t>
            </a:r>
            <a:endParaRPr lang="en-US" sz="1600" dirty="0"/>
          </a:p>
        </p:txBody>
      </p:sp>
      <p:cxnSp>
        <p:nvCxnSpPr>
          <p:cNvPr id="8" name="Straight Arrow Connector 7"/>
          <p:cNvCxnSpPr/>
          <p:nvPr/>
        </p:nvCxnSpPr>
        <p:spPr>
          <a:xfrm flipH="1">
            <a:off x="5181600" y="2667000"/>
            <a:ext cx="76200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0465" y="4419600"/>
            <a:ext cx="1522335" cy="76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6800" y="2743200"/>
            <a:ext cx="76200" cy="990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895600"/>
            <a:ext cx="152400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82663" y="2572434"/>
            <a:ext cx="701675" cy="646331"/>
          </a:xfrm>
          <a:prstGeom prst="rect">
            <a:avLst/>
          </a:prstGeom>
          <a:noFill/>
        </p:spPr>
        <p:txBody>
          <a:bodyPr wrap="square" rtlCol="0">
            <a:spAutoFit/>
          </a:bodyPr>
          <a:lstStyle/>
          <a:p>
            <a:r>
              <a:rPr lang="en-US" dirty="0" smtClean="0"/>
              <a:t>OR 4.9</a:t>
            </a:r>
            <a:endParaRPr lang="en-US" dirty="0"/>
          </a:p>
        </p:txBody>
      </p:sp>
      <p:sp>
        <p:nvSpPr>
          <p:cNvPr id="17" name="TextBox 16"/>
          <p:cNvSpPr txBox="1"/>
          <p:nvPr/>
        </p:nvSpPr>
        <p:spPr>
          <a:xfrm>
            <a:off x="1333500" y="4186059"/>
            <a:ext cx="701675" cy="646331"/>
          </a:xfrm>
          <a:prstGeom prst="rect">
            <a:avLst/>
          </a:prstGeom>
          <a:noFill/>
        </p:spPr>
        <p:txBody>
          <a:bodyPr wrap="square" rtlCol="0">
            <a:spAutoFit/>
          </a:bodyPr>
          <a:lstStyle/>
          <a:p>
            <a:r>
              <a:rPr lang="en-US" dirty="0" smtClean="0"/>
              <a:t>AZ 1.5</a:t>
            </a:r>
            <a:endParaRPr lang="en-US" dirty="0"/>
          </a:p>
        </p:txBody>
      </p:sp>
      <p:sp>
        <p:nvSpPr>
          <p:cNvPr id="18" name="TextBox 17"/>
          <p:cNvSpPr txBox="1"/>
          <p:nvPr/>
        </p:nvSpPr>
        <p:spPr>
          <a:xfrm>
            <a:off x="4472781" y="2438400"/>
            <a:ext cx="884238" cy="369332"/>
          </a:xfrm>
          <a:prstGeom prst="rect">
            <a:avLst/>
          </a:prstGeom>
          <a:noFill/>
        </p:spPr>
        <p:txBody>
          <a:bodyPr wrap="square" rtlCol="0">
            <a:spAutoFit/>
          </a:bodyPr>
          <a:lstStyle/>
          <a:p>
            <a:r>
              <a:rPr lang="en-US" dirty="0" smtClean="0"/>
              <a:t>IA 3.58</a:t>
            </a:r>
            <a:endParaRPr lang="en-US" dirty="0"/>
          </a:p>
        </p:txBody>
      </p:sp>
      <p:sp>
        <p:nvSpPr>
          <p:cNvPr id="19" name="TextBox 18"/>
          <p:cNvSpPr txBox="1"/>
          <p:nvPr/>
        </p:nvSpPr>
        <p:spPr>
          <a:xfrm>
            <a:off x="5867400" y="2438400"/>
            <a:ext cx="1036637" cy="369332"/>
          </a:xfrm>
          <a:prstGeom prst="rect">
            <a:avLst/>
          </a:prstGeom>
          <a:noFill/>
        </p:spPr>
        <p:txBody>
          <a:bodyPr wrap="square" rtlCol="0">
            <a:spAutoFit/>
          </a:bodyPr>
          <a:lstStyle/>
          <a:p>
            <a:r>
              <a:rPr lang="en-US" dirty="0" smtClean="0"/>
              <a:t>WI 2.42</a:t>
            </a:r>
            <a:endParaRPr lang="en-US" dirty="0"/>
          </a:p>
        </p:txBody>
      </p:sp>
    </p:spTree>
    <p:extLst>
      <p:ext uri="{BB962C8B-B14F-4D97-AF65-F5344CB8AC3E}">
        <p14:creationId xmlns:p14="http://schemas.microsoft.com/office/powerpoint/2010/main" val="19487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52400" y="-76200"/>
            <a:ext cx="8559860" cy="6791325"/>
          </a:xfrm>
          <a:prstGeom prst="rect">
            <a:avLst/>
          </a:prstGeom>
        </p:spPr>
      </p:pic>
    </p:spTree>
    <p:extLst>
      <p:ext uri="{BB962C8B-B14F-4D97-AF65-F5344CB8AC3E}">
        <p14:creationId xmlns:p14="http://schemas.microsoft.com/office/powerpoint/2010/main" val="1024303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04799" y="152400"/>
            <a:ext cx="8624301" cy="5943600"/>
          </a:xfrm>
          <a:prstGeom prst="rect">
            <a:avLst/>
          </a:prstGeom>
        </p:spPr>
      </p:pic>
    </p:spTree>
    <p:extLst>
      <p:ext uri="{BB962C8B-B14F-4D97-AF65-F5344CB8AC3E}">
        <p14:creationId xmlns:p14="http://schemas.microsoft.com/office/powerpoint/2010/main" val="29904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76200" y="2309360"/>
            <a:ext cx="8458200" cy="1470025"/>
          </a:xfrm>
        </p:spPr>
        <p:txBody>
          <a:bodyPr>
            <a:normAutofit fontScale="90000"/>
          </a:bodyPr>
          <a:lstStyle/>
          <a:p>
            <a:pPr eaLnBrk="1" hangingPunct="1"/>
            <a:r>
              <a:rPr lang="en-US" altLang="en-US" dirty="0" smtClean="0"/>
              <a:t/>
            </a:r>
            <a:br>
              <a:rPr lang="en-US" altLang="en-US" dirty="0" smtClean="0"/>
            </a:br>
            <a:endParaRPr lang="en-US" altLang="en-US" dirty="0" smtClean="0"/>
          </a:p>
        </p:txBody>
      </p:sp>
      <p:sp>
        <p:nvSpPr>
          <p:cNvPr id="57347" name="Subtitle 2"/>
          <p:cNvSpPr>
            <a:spLocks noGrp="1"/>
          </p:cNvSpPr>
          <p:nvPr>
            <p:ph type="subTitle" idx="1"/>
          </p:nvPr>
        </p:nvSpPr>
        <p:spPr>
          <a:xfrm>
            <a:off x="1453752" y="1531438"/>
            <a:ext cx="6547247" cy="3129928"/>
          </a:xfrm>
        </p:spPr>
        <p:txBody>
          <a:bodyPr rtlCol="0">
            <a:normAutofit fontScale="62500" lnSpcReduction="20000"/>
          </a:bodyPr>
          <a:lstStyle/>
          <a:p>
            <a:pPr algn="ctr"/>
            <a:r>
              <a:rPr lang="en-US" sz="9600" b="1" dirty="0" smtClean="0">
                <a:solidFill>
                  <a:schemeClr val="tx1"/>
                </a:solidFill>
              </a:rPr>
              <a:t>State and Local strategies to attract and retain teachers</a:t>
            </a:r>
            <a:endParaRPr lang="en-US" sz="9600" b="1" dirty="0">
              <a:solidFill>
                <a:schemeClr val="tx1"/>
              </a:solidFill>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7A8880-47E1-43EF-A398-AAB7038CAD99}" type="slidenum">
              <a:rPr lang="en-US" altLang="en-US" sz="1200" smtClean="0">
                <a:solidFill>
                  <a:srgbClr val="000000"/>
                </a:solidFill>
                <a:latin typeface="Georgia" panose="02040502050405020303" pitchFamily="18" charset="0"/>
              </a:rPr>
              <a:pPr>
                <a:spcBef>
                  <a:spcPct val="0"/>
                </a:spcBef>
                <a:buFontTx/>
                <a:buNone/>
              </a:pPr>
              <a:t>18</a:t>
            </a:fld>
            <a:endParaRPr lang="en-US" altLang="en-US" sz="1200" dirty="0" smtClean="0">
              <a:solidFill>
                <a:srgbClr val="000000"/>
              </a:solidFill>
              <a:latin typeface="Georgia" panose="02040502050405020303" pitchFamily="18" charset="0"/>
            </a:endParaRPr>
          </a:p>
        </p:txBody>
      </p:sp>
      <p:pic>
        <p:nvPicPr>
          <p:cNvPr id="8" name="Picture 7"/>
          <p:cNvPicPr>
            <a:picLocks noChangeAspect="1"/>
          </p:cNvPicPr>
          <p:nvPr/>
        </p:nvPicPr>
        <p:blipFill>
          <a:blip r:embed="rId2"/>
          <a:stretch>
            <a:fillRect/>
          </a:stretch>
        </p:blipFill>
        <p:spPr>
          <a:xfrm>
            <a:off x="404037" y="4533673"/>
            <a:ext cx="5701651" cy="1591813"/>
          </a:xfrm>
          <a:prstGeom prst="rect">
            <a:avLst/>
          </a:prstGeom>
        </p:spPr>
      </p:pic>
      <p:pic>
        <p:nvPicPr>
          <p:cNvPr id="9" name="Picture 8"/>
          <p:cNvPicPr>
            <a:picLocks noChangeAspect="1"/>
          </p:cNvPicPr>
          <p:nvPr/>
        </p:nvPicPr>
        <p:blipFill>
          <a:blip r:embed="rId3"/>
          <a:stretch>
            <a:fillRect/>
          </a:stretch>
        </p:blipFill>
        <p:spPr>
          <a:xfrm>
            <a:off x="11906" y="17646"/>
            <a:ext cx="9132094" cy="1415573"/>
          </a:xfrm>
          <a:prstGeom prst="rect">
            <a:avLst/>
          </a:prstGeom>
        </p:spPr>
      </p:pic>
      <p:pic>
        <p:nvPicPr>
          <p:cNvPr id="7" name="Picture 6"/>
          <p:cNvPicPr>
            <a:picLocks noChangeAspect="1"/>
          </p:cNvPicPr>
          <p:nvPr/>
        </p:nvPicPr>
        <p:blipFill>
          <a:blip r:embed="rId4"/>
          <a:stretch>
            <a:fillRect/>
          </a:stretch>
        </p:blipFill>
        <p:spPr>
          <a:xfrm>
            <a:off x="6477000" y="4833663"/>
            <a:ext cx="2152650" cy="914525"/>
          </a:xfrm>
          <a:prstGeom prst="rect">
            <a:avLst/>
          </a:prstGeom>
        </p:spPr>
      </p:pic>
      <p:sp>
        <p:nvSpPr>
          <p:cNvPr id="2" name="Oval 1"/>
          <p:cNvSpPr/>
          <p:nvPr/>
        </p:nvSpPr>
        <p:spPr>
          <a:xfrm>
            <a:off x="3048000" y="76200"/>
            <a:ext cx="8382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066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Policy/Strategy</a:t>
            </a:r>
            <a:endParaRPr lang="en-US" dirty="0"/>
          </a:p>
        </p:txBody>
      </p:sp>
      <p:sp>
        <p:nvSpPr>
          <p:cNvPr id="3" name="Content Placeholder 2"/>
          <p:cNvSpPr>
            <a:spLocks noGrp="1"/>
          </p:cNvSpPr>
          <p:nvPr>
            <p:ph idx="1"/>
          </p:nvPr>
        </p:nvSpPr>
        <p:spPr/>
        <p:txBody>
          <a:bodyPr/>
          <a:lstStyle/>
          <a:p>
            <a:r>
              <a:rPr lang="en-US" b="1" dirty="0" smtClean="0"/>
              <a:t>Teacher Leadership and Compensation:  </a:t>
            </a:r>
            <a:r>
              <a:rPr lang="en-US" dirty="0" smtClean="0"/>
              <a:t>Supports new teachers and creates a career path other than administration for educators. Also increases compensation averages relative to other states/professions.</a:t>
            </a:r>
          </a:p>
          <a:p>
            <a:r>
              <a:rPr lang="en-US" b="1" dirty="0" smtClean="0"/>
              <a:t>Collective Bargaining Reform:  </a:t>
            </a:r>
            <a:r>
              <a:rPr lang="en-US" dirty="0" smtClean="0"/>
              <a:t>Possibilities for differential pay to compensate for harder to staff positions.  Think about rewarding teachers already committed to the community to become certified in a shortage area.  What kind of bonus or reward would that take?  Can the district reimburse the teacher for coursework?  </a:t>
            </a:r>
          </a:p>
          <a:p>
            <a:r>
              <a:rPr lang="en-US" b="1" dirty="0" smtClean="0"/>
              <a:t>Loan Forgiveness Programs: </a:t>
            </a:r>
            <a:r>
              <a:rPr lang="en-US" dirty="0" smtClean="0"/>
              <a:t>Although the district may be able to offer their own (remember Home Rule?), the state and feds also have loan forgiveness programs </a:t>
            </a:r>
          </a:p>
          <a:p>
            <a:endParaRPr lang="en-US" dirty="0"/>
          </a:p>
        </p:txBody>
      </p:sp>
    </p:spTree>
    <p:extLst>
      <p:ext uri="{BB962C8B-B14F-4D97-AF65-F5344CB8AC3E}">
        <p14:creationId xmlns:p14="http://schemas.microsoft.com/office/powerpoint/2010/main" val="92016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3663" y="15922"/>
            <a:ext cx="8229600" cy="1066800"/>
          </a:xfrm>
        </p:spPr>
        <p:txBody>
          <a:bodyPr/>
          <a:lstStyle/>
          <a:p>
            <a:pPr eaLnBrk="1" hangingPunct="1"/>
            <a:r>
              <a:rPr lang="en-US" dirty="0" smtClean="0"/>
              <a:t>Agenda</a:t>
            </a:r>
          </a:p>
        </p:txBody>
      </p:sp>
      <p:sp>
        <p:nvSpPr>
          <p:cNvPr id="3" name="Content Placeholder 2"/>
          <p:cNvSpPr>
            <a:spLocks noGrp="1" noChangeArrowheads="1"/>
          </p:cNvSpPr>
          <p:nvPr>
            <p:ph idx="1"/>
          </p:nvPr>
        </p:nvSpPr>
        <p:spPr bwMode="auto">
          <a:xfrm>
            <a:off x="685800" y="2260431"/>
            <a:ext cx="7799763"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nSpc>
                <a:spcPct val="100000"/>
              </a:lnSpc>
              <a:spcBef>
                <a:spcPts val="0"/>
              </a:spcBef>
              <a:spcAft>
                <a:spcPts val="1200"/>
              </a:spcAft>
              <a:buFont typeface="Wingdings" panose="05000000000000000000" pitchFamily="2" charset="2"/>
              <a:buChar char="q"/>
            </a:pPr>
            <a:r>
              <a:rPr lang="en-US" sz="2800" dirty="0" smtClean="0"/>
              <a:t>State of Current Teacher shortage in Iowa</a:t>
            </a:r>
          </a:p>
          <a:p>
            <a:pPr lvl="1">
              <a:lnSpc>
                <a:spcPct val="100000"/>
              </a:lnSpc>
              <a:spcBef>
                <a:spcPts val="0"/>
              </a:spcBef>
              <a:spcAft>
                <a:spcPts val="1200"/>
              </a:spcAft>
              <a:buFont typeface="Wingdings" panose="05000000000000000000" pitchFamily="2" charset="2"/>
              <a:buChar char="q"/>
            </a:pPr>
            <a:r>
              <a:rPr lang="en-US" sz="2800" dirty="0" smtClean="0"/>
              <a:t>Impact </a:t>
            </a:r>
            <a:r>
              <a:rPr lang="en-US" sz="2800" dirty="0"/>
              <a:t>of Collective Bargaining Changes in WI on attracting and recruiting </a:t>
            </a:r>
            <a:r>
              <a:rPr lang="en-US" sz="2800" dirty="0" smtClean="0"/>
              <a:t>teachers.</a:t>
            </a:r>
          </a:p>
          <a:p>
            <a:pPr lvl="1">
              <a:lnSpc>
                <a:spcPct val="100000"/>
              </a:lnSpc>
              <a:spcBef>
                <a:spcPts val="0"/>
              </a:spcBef>
              <a:spcAft>
                <a:spcPts val="1200"/>
              </a:spcAft>
              <a:buFont typeface="Wingdings" panose="05000000000000000000" pitchFamily="2" charset="2"/>
              <a:buChar char="q"/>
            </a:pPr>
            <a:r>
              <a:rPr lang="en-US" sz="2800" dirty="0" smtClean="0"/>
              <a:t>Policy </a:t>
            </a:r>
            <a:r>
              <a:rPr lang="en-US" sz="2800" dirty="0"/>
              <a:t>Brief from Rural Schools </a:t>
            </a:r>
            <a:r>
              <a:rPr lang="en-US" sz="2800" dirty="0" smtClean="0"/>
              <a:t>Collaborative.</a:t>
            </a:r>
            <a:endParaRPr lang="en-US" sz="2800" dirty="0"/>
          </a:p>
          <a:p>
            <a:pPr lvl="1">
              <a:lnSpc>
                <a:spcPct val="100000"/>
              </a:lnSpc>
              <a:spcBef>
                <a:spcPts val="0"/>
              </a:spcBef>
              <a:spcAft>
                <a:spcPts val="1200"/>
              </a:spcAft>
              <a:buFont typeface="Wingdings" panose="05000000000000000000" pitchFamily="2" charset="2"/>
              <a:buChar char="q"/>
            </a:pPr>
            <a:r>
              <a:rPr lang="en-US" sz="2800" dirty="0" smtClean="0"/>
              <a:t>Suggested strategies for finding and keeping great teachers </a:t>
            </a:r>
          </a:p>
        </p:txBody>
      </p:sp>
      <p:sp>
        <p:nvSpPr>
          <p:cNvPr id="4" name="Slide Number Placeholder 3"/>
          <p:cNvSpPr>
            <a:spLocks noGrp="1"/>
          </p:cNvSpPr>
          <p:nvPr>
            <p:ph type="sldNum" sz="quarter" idx="12"/>
          </p:nvPr>
        </p:nvSpPr>
        <p:spPr/>
        <p:txBody>
          <a:bodyPr/>
          <a:lstStyle/>
          <a:p>
            <a:pPr>
              <a:defRPr/>
            </a:pPr>
            <a:fld id="{A057780D-D77C-4404-AF90-7B3D90C87EE2}" type="slidenum">
              <a:rPr lang="en-US" smtClean="0"/>
              <a:pPr>
                <a:defRPr/>
              </a:pPr>
              <a:t>2</a:t>
            </a:fld>
            <a:endParaRPr lang="en-US" dirty="0"/>
          </a:p>
        </p:txBody>
      </p:sp>
      <p:pic>
        <p:nvPicPr>
          <p:cNvPr id="6" name="Picture 5"/>
          <p:cNvPicPr>
            <a:picLocks noChangeAspect="1"/>
          </p:cNvPicPr>
          <p:nvPr/>
        </p:nvPicPr>
        <p:blipFill>
          <a:blip r:embed="rId2"/>
          <a:stretch>
            <a:fillRect/>
          </a:stretch>
        </p:blipFill>
        <p:spPr>
          <a:xfrm>
            <a:off x="6571682" y="189869"/>
            <a:ext cx="2152650" cy="914525"/>
          </a:xfrm>
          <a:prstGeom prst="rect">
            <a:avLst/>
          </a:prstGeom>
        </p:spPr>
      </p:pic>
    </p:spTree>
    <p:extLst>
      <p:ext uri="{BB962C8B-B14F-4D97-AF65-F5344CB8AC3E}">
        <p14:creationId xmlns:p14="http://schemas.microsoft.com/office/powerpoint/2010/main" val="334016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800" cy="1084996"/>
          </a:xfrm>
        </p:spPr>
        <p:txBody>
          <a:bodyPr>
            <a:normAutofit/>
          </a:bodyPr>
          <a:lstStyle/>
          <a:p>
            <a:pPr lvl="1" algn="l" rtl="0">
              <a:lnSpc>
                <a:spcPct val="85000"/>
              </a:lnSpc>
              <a:spcBef>
                <a:spcPct val="0"/>
              </a:spcBef>
            </a:pPr>
            <a:r>
              <a:rPr lang="en-US" sz="2800" dirty="0" smtClean="0"/>
              <a:t>Loan Forgiveness (AKA increasing beginning teacher salary by as much as 15%)</a:t>
            </a:r>
            <a:br>
              <a:rPr lang="en-US" sz="2800" dirty="0" smtClean="0"/>
            </a:br>
            <a:endParaRPr lang="en-US" dirty="0"/>
          </a:p>
        </p:txBody>
      </p:sp>
      <p:sp>
        <p:nvSpPr>
          <p:cNvPr id="3" name="Content Placeholder 2"/>
          <p:cNvSpPr>
            <a:spLocks noGrp="1"/>
          </p:cNvSpPr>
          <p:nvPr>
            <p:ph idx="1"/>
          </p:nvPr>
        </p:nvSpPr>
        <p:spPr/>
        <p:txBody>
          <a:bodyPr>
            <a:normAutofit lnSpcReduction="10000"/>
          </a:bodyPr>
          <a:lstStyle/>
          <a:p>
            <a:r>
              <a:rPr lang="en-US" dirty="0"/>
              <a:t>Teachers in shortage areas may be eligible for college student forgivable loans through both state and federal programs. Information regarding application for forgivable loans is available at the </a:t>
            </a:r>
            <a:r>
              <a:rPr lang="en-US" dirty="0">
                <a:hlinkClick r:id="rId2"/>
              </a:rPr>
              <a:t>Iowa College Student Aid Commission website</a:t>
            </a:r>
            <a:r>
              <a:rPr lang="en-US" dirty="0" smtClean="0"/>
              <a:t>.</a:t>
            </a:r>
          </a:p>
          <a:p>
            <a:endParaRPr lang="en-US" dirty="0"/>
          </a:p>
          <a:p>
            <a:r>
              <a:rPr lang="en-US" dirty="0" smtClean="0"/>
              <a:t>Federal Loan forgiveness or Cancellation</a:t>
            </a:r>
          </a:p>
          <a:p>
            <a:pPr lvl="1"/>
            <a:r>
              <a:rPr lang="en-US" dirty="0">
                <a:hlinkClick r:id="rId3"/>
              </a:rPr>
              <a:t>https://</a:t>
            </a:r>
            <a:r>
              <a:rPr lang="en-US" dirty="0" smtClean="0">
                <a:hlinkClick r:id="rId3"/>
              </a:rPr>
              <a:t>studentaid.ed.gov/sa/repay-loans/forgiveness-cancellation/teacher#forgiveness</a:t>
            </a:r>
            <a:endParaRPr lang="en-US" dirty="0" smtClean="0"/>
          </a:p>
          <a:p>
            <a:pPr lvl="1"/>
            <a:r>
              <a:rPr lang="en-US" dirty="0" smtClean="0"/>
              <a:t>Programs for $4000 for elementary teachers and up to $17,500 for math and science teachers.</a:t>
            </a:r>
          </a:p>
          <a:p>
            <a:pPr lvl="1"/>
            <a:r>
              <a:rPr lang="en-US" dirty="0" smtClean="0"/>
              <a:t>Some loan payments may be deferred while teaching</a:t>
            </a:r>
          </a:p>
          <a:p>
            <a:pPr lvl="1"/>
            <a:r>
              <a:rPr lang="en-US" dirty="0" smtClean="0"/>
              <a:t>List of 1,111 Iowa schools that qualify as low income and certain subjects regardless of income status count (math/science)</a:t>
            </a:r>
          </a:p>
        </p:txBody>
      </p:sp>
    </p:spTree>
    <p:extLst>
      <p:ext uri="{BB962C8B-B14F-4D97-AF65-F5344CB8AC3E}">
        <p14:creationId xmlns:p14="http://schemas.microsoft.com/office/powerpoint/2010/main" val="57342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Iowa Scholar Program</a:t>
            </a:r>
            <a:endParaRPr lang="en-US" dirty="0"/>
          </a:p>
        </p:txBody>
      </p:sp>
      <p:sp>
        <p:nvSpPr>
          <p:cNvPr id="3" name="Content Placeholder 2"/>
          <p:cNvSpPr>
            <a:spLocks noGrp="1"/>
          </p:cNvSpPr>
          <p:nvPr>
            <p:ph idx="1"/>
          </p:nvPr>
        </p:nvSpPr>
        <p:spPr>
          <a:xfrm>
            <a:off x="609600" y="1828800"/>
            <a:ext cx="7756077" cy="4343400"/>
          </a:xfrm>
        </p:spPr>
        <p:txBody>
          <a:bodyPr>
            <a:normAutofit fontScale="85000" lnSpcReduction="20000"/>
          </a:bodyPr>
          <a:lstStyle/>
          <a:p>
            <a:r>
              <a:rPr lang="en-US" dirty="0" smtClean="0"/>
              <a:t>The </a:t>
            </a:r>
            <a:r>
              <a:rPr lang="en-US" dirty="0"/>
              <a:t>Teach Iowa Scholar (TIS) Program provides qualified Iowa teachers with awards of up to $4,000 a year, for a maximum of five years, for teaching in Iowa schools in designated shortage areas. Qualified teachers are those currently teaching in designated shortage areas who meet all of the eligibility criteria below.</a:t>
            </a:r>
          </a:p>
          <a:p>
            <a:r>
              <a:rPr lang="en-US" b="1" dirty="0"/>
              <a:t>Eligibility </a:t>
            </a:r>
            <a:r>
              <a:rPr lang="en-US" b="1" dirty="0" smtClean="0"/>
              <a:t>Criteria:  An </a:t>
            </a:r>
            <a:r>
              <a:rPr lang="en-US" b="1" dirty="0"/>
              <a:t>applicant must:</a:t>
            </a:r>
          </a:p>
          <a:p>
            <a:pPr lvl="1"/>
            <a:r>
              <a:rPr lang="en-US" dirty="0"/>
              <a:t>Graduate from a teacher preparation program on/after January 1, 2013 (including undergraduate, masters or intern </a:t>
            </a:r>
            <a:r>
              <a:rPr lang="en-US" dirty="0" smtClean="0"/>
              <a:t>programs)</a:t>
            </a:r>
            <a:r>
              <a:rPr lang="en-US" dirty="0"/>
              <a:t> </a:t>
            </a:r>
            <a:r>
              <a:rPr lang="en-US" dirty="0" smtClean="0"/>
              <a:t>Only </a:t>
            </a:r>
            <a:r>
              <a:rPr lang="en-US" dirty="0"/>
              <a:t>teachers who complete a full teacher preparation program on/after January 1, 2013 are eligible;</a:t>
            </a:r>
            <a:r>
              <a:rPr lang="en-US" i="1" dirty="0"/>
              <a:t> completing coursework to add an endorsement to your teaching license does not qualify.</a:t>
            </a:r>
            <a:endParaRPr lang="en-US" dirty="0"/>
          </a:p>
          <a:p>
            <a:pPr lvl="1"/>
            <a:r>
              <a:rPr lang="en-US" dirty="0"/>
              <a:t>Graduate in the top 25% academically of all teacher preparation program graduates during the academic year in which you graduated. ‘Top 25% academically’ is defined and certified by the college/university from which you graduated.</a:t>
            </a:r>
          </a:p>
          <a:p>
            <a:pPr lvl="1"/>
            <a:r>
              <a:rPr lang="en-US" dirty="0"/>
              <a:t>Secure full-time employment for the 2015-16 school year in a designated shortage area at a school district, </a:t>
            </a:r>
            <a:r>
              <a:rPr lang="en-US" dirty="0" smtClean="0"/>
              <a:t>AEA, </a:t>
            </a:r>
            <a:r>
              <a:rPr lang="en-US" dirty="0"/>
              <a:t>charter school, or accredited nonpublic school recognized and approved by the </a:t>
            </a:r>
            <a:r>
              <a:rPr lang="en-US" dirty="0" smtClean="0"/>
              <a:t>DE.</a:t>
            </a:r>
            <a:endParaRPr lang="en-US" dirty="0"/>
          </a:p>
          <a:p>
            <a:pPr lvl="1"/>
            <a:r>
              <a:rPr lang="en-US" dirty="0"/>
              <a:t>Have an Iowa teaching license and the corresponding endorsement of the shortage area in which you teach.</a:t>
            </a:r>
          </a:p>
          <a:p>
            <a:pPr lvl="1"/>
            <a:r>
              <a:rPr lang="en-US" dirty="0"/>
              <a:t>Submit the TIS application by November 18, </a:t>
            </a:r>
            <a:r>
              <a:rPr lang="en-US" dirty="0" smtClean="0"/>
              <a:t>2016 (likely same timeframe for Fall of 2018)</a:t>
            </a:r>
          </a:p>
          <a:p>
            <a:pPr lvl="1"/>
            <a:r>
              <a:rPr lang="en-US" dirty="0">
                <a:hlinkClick r:id="rId2"/>
              </a:rPr>
              <a:t>https://</a:t>
            </a:r>
            <a:r>
              <a:rPr lang="en-US" dirty="0" smtClean="0">
                <a:hlinkClick r:id="rId2"/>
              </a:rPr>
              <a:t>www.iowacollegeaid.gov/teachiowascholar</a:t>
            </a:r>
            <a:r>
              <a:rPr lang="en-US" dirty="0" smtClean="0"/>
              <a:t> </a:t>
            </a:r>
            <a:endParaRPr lang="en-US" dirty="0"/>
          </a:p>
          <a:p>
            <a:endParaRPr lang="en-US" dirty="0"/>
          </a:p>
        </p:txBody>
      </p:sp>
    </p:spTree>
    <p:extLst>
      <p:ext uri="{BB962C8B-B14F-4D97-AF65-F5344CB8AC3E}">
        <p14:creationId xmlns:p14="http://schemas.microsoft.com/office/powerpoint/2010/main" val="30103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Substitutes</a:t>
            </a:r>
            <a:endParaRPr lang="en-US" dirty="0"/>
          </a:p>
        </p:txBody>
      </p:sp>
      <p:sp>
        <p:nvSpPr>
          <p:cNvPr id="3" name="Content Placeholder 2"/>
          <p:cNvSpPr>
            <a:spLocks noGrp="1"/>
          </p:cNvSpPr>
          <p:nvPr>
            <p:ph idx="1"/>
          </p:nvPr>
        </p:nvSpPr>
        <p:spPr/>
        <p:txBody>
          <a:bodyPr/>
          <a:lstStyle/>
          <a:p>
            <a:r>
              <a:rPr lang="en-US" dirty="0" smtClean="0"/>
              <a:t>Substitutes are a pool of possible teachers (and there are not enough substitute teachers in most places, either.)</a:t>
            </a:r>
          </a:p>
          <a:p>
            <a:r>
              <a:rPr lang="en-US" dirty="0" smtClean="0"/>
              <a:t>How are they treated in your schools? </a:t>
            </a:r>
          </a:p>
          <a:p>
            <a:pPr lvl="1"/>
            <a:r>
              <a:rPr lang="en-US" dirty="0" smtClean="0"/>
              <a:t>Welcomed to the building?</a:t>
            </a:r>
          </a:p>
          <a:p>
            <a:pPr lvl="1"/>
            <a:r>
              <a:rPr lang="en-US" dirty="0" smtClean="0"/>
              <a:t>Offered assistance by a neighboring teacher? </a:t>
            </a:r>
          </a:p>
          <a:p>
            <a:pPr lvl="1"/>
            <a:r>
              <a:rPr lang="en-US" dirty="0" smtClean="0"/>
              <a:t>Principal stops by and says thanks and sees if they need anything?</a:t>
            </a:r>
          </a:p>
          <a:p>
            <a:pPr lvl="1"/>
            <a:r>
              <a:rPr lang="en-US" dirty="0" smtClean="0"/>
              <a:t>Do they experience a culture that is warm, welcoming and vibrant?  Or do they get through the day isolated from the teaching community? </a:t>
            </a:r>
          </a:p>
          <a:p>
            <a:pPr lvl="1"/>
            <a:r>
              <a:rPr lang="en-US" dirty="0" smtClean="0"/>
              <a:t>How would your whole district treat them if you knew they were the ambassadors to all future teacher applicants in your district? </a:t>
            </a:r>
            <a:endParaRPr lang="en-US" dirty="0"/>
          </a:p>
        </p:txBody>
      </p:sp>
    </p:spTree>
    <p:extLst>
      <p:ext uri="{BB962C8B-B14F-4D97-AF65-F5344CB8AC3E}">
        <p14:creationId xmlns:p14="http://schemas.microsoft.com/office/powerpoint/2010/main" val="301025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Solutions </a:t>
            </a:r>
            <a:endParaRPr lang="en-US" dirty="0"/>
          </a:p>
        </p:txBody>
      </p:sp>
      <p:sp>
        <p:nvSpPr>
          <p:cNvPr id="3" name="Content Placeholder 2"/>
          <p:cNvSpPr>
            <a:spLocks noGrp="1"/>
          </p:cNvSpPr>
          <p:nvPr>
            <p:ph idx="1"/>
          </p:nvPr>
        </p:nvSpPr>
        <p:spPr/>
        <p:txBody>
          <a:bodyPr/>
          <a:lstStyle/>
          <a:p>
            <a:r>
              <a:rPr lang="en-US" dirty="0" smtClean="0"/>
              <a:t>Grow your own:  identifying students as early as middle school who might be interested and capable teachers.  </a:t>
            </a:r>
          </a:p>
          <a:p>
            <a:pPr lvl="1"/>
            <a:r>
              <a:rPr lang="en-US" dirty="0" smtClean="0"/>
              <a:t>Work with Community College to offer an associate’s degree program for education.  </a:t>
            </a:r>
          </a:p>
          <a:p>
            <a:pPr lvl="1"/>
            <a:r>
              <a:rPr lang="en-US" dirty="0" smtClean="0"/>
              <a:t>Create internships with elementary schools.  Recruit students to work with younger students, individualized reading, after school supervision.  </a:t>
            </a:r>
          </a:p>
          <a:p>
            <a:pPr lvl="1"/>
            <a:r>
              <a:rPr lang="en-US" dirty="0" smtClean="0"/>
              <a:t>Recruit minorities (DMPS has the 3D program:  Des Moines, Drake and DMACC – any minority employee interested in teaching can get their associates degree from DMACC, their teaching degree from Drake, and be guaranteed a job for 5 years once licensed.)  What does this look like in rural Iowa?  Maybe the shortage isn’t minority teachers, but industrial tech, agriculture, other CTE courses or math and science. </a:t>
            </a:r>
          </a:p>
          <a:p>
            <a:pPr lvl="1"/>
            <a:r>
              <a:rPr lang="en-US" dirty="0" smtClean="0"/>
              <a:t>Recruit community members with content skills and support them to get hours necessary to teach. </a:t>
            </a:r>
          </a:p>
          <a:p>
            <a:pPr marL="201168" lvl="1" indent="0">
              <a:buNone/>
            </a:pPr>
            <a:endParaRPr lang="en-US" dirty="0" smtClean="0"/>
          </a:p>
        </p:txBody>
      </p:sp>
    </p:spTree>
    <p:extLst>
      <p:ext uri="{BB962C8B-B14F-4D97-AF65-F5344CB8AC3E}">
        <p14:creationId xmlns:p14="http://schemas.microsoft.com/office/powerpoint/2010/main" val="227029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Solutions</a:t>
            </a:r>
            <a:endParaRPr lang="en-US" dirty="0"/>
          </a:p>
        </p:txBody>
      </p:sp>
      <p:sp>
        <p:nvSpPr>
          <p:cNvPr id="3" name="Content Placeholder 2"/>
          <p:cNvSpPr>
            <a:spLocks noGrp="1"/>
          </p:cNvSpPr>
          <p:nvPr>
            <p:ph idx="1"/>
          </p:nvPr>
        </p:nvSpPr>
        <p:spPr/>
        <p:txBody>
          <a:bodyPr/>
          <a:lstStyle/>
          <a:p>
            <a:r>
              <a:rPr lang="en-US" dirty="0" smtClean="0"/>
              <a:t>Create spaces that young people want to be in: </a:t>
            </a:r>
          </a:p>
          <a:p>
            <a:pPr lvl="1"/>
            <a:r>
              <a:rPr lang="en-US" dirty="0" smtClean="0"/>
              <a:t>Fort Dodge:  Convert an old hotel in downtown to apartments.  Include a gym. Have space for artists and a music venue.  Subsidize rent in exchange for agreement to stay for five years.  Require new teachers who get an apartment there to pay off the subsidy with volunteer community hours.  Bonus:  they get connected to community and community gets connected to them.  They also meet other new teachers and may establish longer term relationships that tie them to the community. </a:t>
            </a:r>
          </a:p>
          <a:p>
            <a:pPr lvl="1"/>
            <a:r>
              <a:rPr lang="en-US" dirty="0" smtClean="0"/>
              <a:t>TLC and mentors for new teachers inside the school:  what happens outside of school?  Who can districts partner with to make a difference in providing the kind of community that young people want to live in? </a:t>
            </a:r>
            <a:endParaRPr lang="en-US" dirty="0"/>
          </a:p>
        </p:txBody>
      </p:sp>
    </p:spTree>
    <p:extLst>
      <p:ext uri="{BB962C8B-B14F-4D97-AF65-F5344CB8AC3E}">
        <p14:creationId xmlns:p14="http://schemas.microsoft.com/office/powerpoint/2010/main" val="353335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Solutions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Real Teacher Appreciation</a:t>
            </a:r>
          </a:p>
          <a:p>
            <a:r>
              <a:rPr lang="en-US" dirty="0" smtClean="0"/>
              <a:t>Does your principal or superintendent write a thank you note every day to a teacher?  Do teachers feel like they are making a worthy contribution?  Do teachers feel valued?  Can teacher leaders play a role in this action? </a:t>
            </a:r>
          </a:p>
          <a:p>
            <a:r>
              <a:rPr lang="en-US" dirty="0" smtClean="0"/>
              <a:t>Positive feedback is likely as important as salary in helping an employee feel connected to their work community.  </a:t>
            </a:r>
          </a:p>
          <a:p>
            <a:r>
              <a:rPr lang="en-US" b="1" dirty="0" smtClean="0"/>
              <a:t>Connect teachers to family/parents</a:t>
            </a:r>
          </a:p>
          <a:p>
            <a:r>
              <a:rPr lang="en-US" dirty="0" smtClean="0"/>
              <a:t>The culture of catching someone doing something good is infectious.  Imagine if teachers called parents when kids did something right?  How would that practice change the way teachers feel appreciated in their everyday work? </a:t>
            </a:r>
            <a:endParaRPr lang="en-US" dirty="0"/>
          </a:p>
        </p:txBody>
      </p:sp>
    </p:spTree>
    <p:extLst>
      <p:ext uri="{BB962C8B-B14F-4D97-AF65-F5344CB8AC3E}">
        <p14:creationId xmlns:p14="http://schemas.microsoft.com/office/powerpoint/2010/main" val="30151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Solutions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Pipeline of parent volunteers: </a:t>
            </a:r>
          </a:p>
          <a:p>
            <a:pPr marL="201168" lvl="1" indent="0">
              <a:buNone/>
            </a:pPr>
            <a:r>
              <a:rPr lang="en-US" dirty="0" smtClean="0"/>
              <a:t>Recruit to part time paras, so they are working when their young ones are in school. </a:t>
            </a:r>
          </a:p>
          <a:p>
            <a:pPr marL="201168" lvl="1" indent="0">
              <a:buNone/>
            </a:pPr>
            <a:r>
              <a:rPr lang="en-US" dirty="0" smtClean="0"/>
              <a:t>Supports paras to get teaching degrees.  </a:t>
            </a:r>
          </a:p>
          <a:p>
            <a:pPr marL="201168" lvl="1" indent="0">
              <a:buNone/>
            </a:pPr>
            <a:r>
              <a:rPr lang="en-US" dirty="0" smtClean="0"/>
              <a:t>Think about flexibility:  job sharing, half time or one semester.  How can your district create the kind of environment that parents who want to be part of the school can be part of it without having it overtake their lives?  </a:t>
            </a:r>
          </a:p>
          <a:p>
            <a:pPr marL="201168" lvl="1" indent="0">
              <a:buNone/>
            </a:pPr>
            <a:endParaRPr lang="en-US" dirty="0"/>
          </a:p>
          <a:p>
            <a:pPr marL="0">
              <a:buNone/>
            </a:pPr>
            <a:r>
              <a:rPr lang="en-US" b="1" dirty="0" smtClean="0"/>
              <a:t>Pipeline of retired volunteers, too.  </a:t>
            </a:r>
          </a:p>
          <a:p>
            <a:pPr marL="292608" lvl="1">
              <a:buNone/>
            </a:pPr>
            <a:r>
              <a:rPr lang="en-US" dirty="0" smtClean="0"/>
              <a:t>Do you have community members who have expertise or time/motivation to give?  How can you connect them to school?  If an engineer retires early at 55, if they could be certified in 2 years, would they want to teach for the next 15?  Are there online program available?  What would it look like in your district? </a:t>
            </a:r>
            <a:endParaRPr lang="en-US" dirty="0"/>
          </a:p>
        </p:txBody>
      </p:sp>
    </p:spTree>
    <p:extLst>
      <p:ext uri="{BB962C8B-B14F-4D97-AF65-F5344CB8AC3E}">
        <p14:creationId xmlns:p14="http://schemas.microsoft.com/office/powerpoint/2010/main" val="187648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09600" y="0"/>
            <a:ext cx="7512639" cy="6400800"/>
          </a:xfrm>
          <a:prstGeom prst="rect">
            <a:avLst/>
          </a:prstGeom>
        </p:spPr>
      </p:pic>
    </p:spTree>
    <p:extLst>
      <p:ext uri="{BB962C8B-B14F-4D97-AF65-F5344CB8AC3E}">
        <p14:creationId xmlns:p14="http://schemas.microsoft.com/office/powerpoint/2010/main" val="108898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228600"/>
            <a:ext cx="8229599" cy="5486400"/>
          </a:xfrm>
          <a:prstGeom prst="rect">
            <a:avLst/>
          </a:prstGeom>
        </p:spPr>
      </p:pic>
    </p:spTree>
    <p:extLst>
      <p:ext uri="{BB962C8B-B14F-4D97-AF65-F5344CB8AC3E}">
        <p14:creationId xmlns:p14="http://schemas.microsoft.com/office/powerpoint/2010/main" val="320578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52400" y="152400"/>
            <a:ext cx="9527172" cy="3200400"/>
          </a:xfrm>
          <a:prstGeom prst="rect">
            <a:avLst/>
          </a:prstGeom>
        </p:spPr>
      </p:pic>
      <p:sp>
        <p:nvSpPr>
          <p:cNvPr id="5" name="TextBox 4"/>
          <p:cNvSpPr txBox="1"/>
          <p:nvPr/>
        </p:nvSpPr>
        <p:spPr>
          <a:xfrm>
            <a:off x="533400" y="3581400"/>
            <a:ext cx="8001000" cy="2400657"/>
          </a:xfrm>
          <a:prstGeom prst="rect">
            <a:avLst/>
          </a:prstGeom>
          <a:noFill/>
        </p:spPr>
        <p:txBody>
          <a:bodyPr wrap="square" rtlCol="0">
            <a:spAutoFit/>
          </a:bodyPr>
          <a:lstStyle/>
          <a:p>
            <a:r>
              <a:rPr lang="en-US" sz="2000" b="1" dirty="0" smtClean="0"/>
              <a:t>What are the answers to this question for Urban Schools?  </a:t>
            </a:r>
            <a:r>
              <a:rPr lang="en-US" sz="2000" dirty="0" smtClean="0"/>
              <a:t>What attitudes and beliefs might be getting in the way of attracting and placing teacher-leaders in urban communities?</a:t>
            </a:r>
          </a:p>
          <a:p>
            <a:pPr marL="285750" indent="-285750">
              <a:buFont typeface="Arial" panose="020B0604020202020204" pitchFamily="34" charset="0"/>
              <a:buChar char="•"/>
            </a:pPr>
            <a:r>
              <a:rPr lang="en-US" dirty="0" smtClean="0"/>
              <a:t>  </a:t>
            </a:r>
            <a:endParaRPr lang="en-US" dirty="0"/>
          </a:p>
          <a:p>
            <a:r>
              <a:rPr lang="en-US" dirty="0" smtClean="0"/>
              <a:t>  </a:t>
            </a:r>
          </a:p>
          <a:p>
            <a:pPr marL="285750" indent="-285750">
              <a:buFont typeface="Arial" panose="020B0604020202020204" pitchFamily="34" charset="0"/>
              <a:buChar char="•"/>
            </a:pPr>
            <a:r>
              <a:rPr lang="en-US" dirty="0" smtClean="0"/>
              <a:t>  </a:t>
            </a:r>
            <a:endParaRPr lang="en-US" dirty="0"/>
          </a:p>
          <a:p>
            <a:r>
              <a:rPr lang="en-US" dirty="0" smtClean="0"/>
              <a:t> </a:t>
            </a:r>
          </a:p>
          <a:p>
            <a:pPr marL="285750" indent="-285750">
              <a:buFont typeface="Arial" panose="020B0604020202020204" pitchFamily="34" charset="0"/>
              <a:buChar char="•"/>
            </a:pPr>
            <a:r>
              <a:rPr lang="en-US" dirty="0" smtClean="0"/>
              <a:t> </a:t>
            </a:r>
          </a:p>
        </p:txBody>
      </p:sp>
    </p:spTree>
    <p:extLst>
      <p:ext uri="{BB962C8B-B14F-4D97-AF65-F5344CB8AC3E}">
        <p14:creationId xmlns:p14="http://schemas.microsoft.com/office/powerpoint/2010/main" val="91554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2596"/>
          </a:xfrm>
        </p:spPr>
        <p:txBody>
          <a:bodyPr/>
          <a:lstStyle/>
          <a:p>
            <a:r>
              <a:rPr lang="en-US" dirty="0" smtClean="0"/>
              <a:t>Teacher Shortage Areas</a:t>
            </a:r>
            <a:endParaRPr lang="en-US" dirty="0"/>
          </a:p>
        </p:txBody>
      </p:sp>
      <p:sp>
        <p:nvSpPr>
          <p:cNvPr id="3" name="Content Placeholder 2"/>
          <p:cNvSpPr>
            <a:spLocks noGrp="1"/>
          </p:cNvSpPr>
          <p:nvPr>
            <p:ph idx="1"/>
          </p:nvPr>
        </p:nvSpPr>
        <p:spPr>
          <a:xfrm>
            <a:off x="822959" y="1845734"/>
            <a:ext cx="7543801" cy="4478866"/>
          </a:xfrm>
        </p:spPr>
        <p:txBody>
          <a:bodyPr>
            <a:normAutofit fontScale="77500" lnSpcReduction="20000"/>
          </a:bodyPr>
          <a:lstStyle/>
          <a:p>
            <a:pPr>
              <a:lnSpc>
                <a:spcPct val="120000"/>
              </a:lnSpc>
              <a:buFont typeface="Wingdings" panose="05000000000000000000" pitchFamily="2" charset="2"/>
              <a:buChar char="ü"/>
            </a:pPr>
            <a:r>
              <a:rPr lang="en-US" sz="2800" dirty="0" smtClean="0"/>
              <a:t>Iowa DE designates Iowa </a:t>
            </a:r>
            <a:r>
              <a:rPr lang="en-US" sz="2800" dirty="0"/>
              <a:t>teacher shortage areas </a:t>
            </a:r>
            <a:r>
              <a:rPr lang="en-US" sz="2800" dirty="0" smtClean="0"/>
              <a:t>annually.</a:t>
            </a:r>
          </a:p>
          <a:p>
            <a:pPr>
              <a:lnSpc>
                <a:spcPct val="120000"/>
              </a:lnSpc>
              <a:buFont typeface="Wingdings" panose="05000000000000000000" pitchFamily="2" charset="2"/>
              <a:buChar char="ü"/>
            </a:pPr>
            <a:r>
              <a:rPr lang="en-US" sz="2800" dirty="0" smtClean="0"/>
              <a:t>Data </a:t>
            </a:r>
            <a:r>
              <a:rPr lang="en-US" sz="2800" dirty="0"/>
              <a:t>used to calculate the shortages </a:t>
            </a:r>
            <a:r>
              <a:rPr lang="en-US" sz="2800" dirty="0" smtClean="0"/>
              <a:t>include:</a:t>
            </a:r>
          </a:p>
          <a:p>
            <a:pPr lvl="1">
              <a:lnSpc>
                <a:spcPct val="120000"/>
              </a:lnSpc>
              <a:buFont typeface="Wingdings" panose="05000000000000000000" pitchFamily="2" charset="2"/>
              <a:buChar char="ü"/>
            </a:pPr>
            <a:r>
              <a:rPr lang="en-US" sz="2400" dirty="0" smtClean="0"/>
              <a:t>the </a:t>
            </a:r>
            <a:r>
              <a:rPr lang="en-US" sz="2400" dirty="0"/>
              <a:t>numbers of Class C and Class B licenses issued, </a:t>
            </a:r>
            <a:endParaRPr lang="en-US" sz="2400" dirty="0" smtClean="0"/>
          </a:p>
          <a:p>
            <a:pPr lvl="1">
              <a:lnSpc>
                <a:spcPct val="120000"/>
              </a:lnSpc>
              <a:buFont typeface="Wingdings" panose="05000000000000000000" pitchFamily="2" charset="2"/>
              <a:buChar char="ü"/>
            </a:pPr>
            <a:r>
              <a:rPr lang="en-US" sz="2400" dirty="0" smtClean="0"/>
              <a:t>the </a:t>
            </a:r>
            <a:r>
              <a:rPr lang="en-US" sz="2400" dirty="0"/>
              <a:t>number and frequency of job postings on </a:t>
            </a:r>
            <a:r>
              <a:rPr lang="en-US" sz="2400" dirty="0">
                <a:hlinkClick r:id="rId2"/>
              </a:rPr>
              <a:t>TeachIowa.gov (the statewide teacher recruitment website)</a:t>
            </a:r>
            <a:r>
              <a:rPr lang="en-US" sz="2400" dirty="0"/>
              <a:t>, and </a:t>
            </a:r>
            <a:endParaRPr lang="en-US" sz="2400" dirty="0" smtClean="0"/>
          </a:p>
          <a:p>
            <a:pPr lvl="1">
              <a:lnSpc>
                <a:spcPct val="120000"/>
              </a:lnSpc>
              <a:buFont typeface="Wingdings" panose="05000000000000000000" pitchFamily="2" charset="2"/>
              <a:buChar char="ü"/>
            </a:pPr>
            <a:r>
              <a:rPr lang="en-US" sz="2400" dirty="0" smtClean="0"/>
              <a:t>the </a:t>
            </a:r>
            <a:r>
              <a:rPr lang="en-US" sz="2400" dirty="0"/>
              <a:t>number of projected graduates in each teaching discipline</a:t>
            </a:r>
            <a:r>
              <a:rPr lang="en-US" sz="2400" dirty="0" smtClean="0"/>
              <a:t>.</a:t>
            </a:r>
          </a:p>
          <a:p>
            <a:pPr>
              <a:lnSpc>
                <a:spcPct val="120000"/>
              </a:lnSpc>
              <a:buFont typeface="Wingdings" panose="05000000000000000000" pitchFamily="2" charset="2"/>
              <a:buChar char="ü"/>
            </a:pPr>
            <a:r>
              <a:rPr lang="en-US" sz="2800" dirty="0" smtClean="0"/>
              <a:t>Local data is important to analyze, too. How many applicants are you receiving for positions locally?  Do you spot trends or shortage areas not necessarily seen at the state level?   Are your shortages even greater than the state level? </a:t>
            </a:r>
            <a:endParaRPr lang="en-US" sz="2800" dirty="0"/>
          </a:p>
          <a:p>
            <a:pPr lvl="1"/>
            <a:endParaRPr lang="en-US" sz="2000" dirty="0"/>
          </a:p>
        </p:txBody>
      </p:sp>
    </p:spTree>
    <p:extLst>
      <p:ext uri="{BB962C8B-B14F-4D97-AF65-F5344CB8AC3E}">
        <p14:creationId xmlns:p14="http://schemas.microsoft.com/office/powerpoint/2010/main" val="207841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16240" cy="1450757"/>
          </a:xfrm>
        </p:spPr>
        <p:txBody>
          <a:bodyPr>
            <a:noAutofit/>
          </a:bodyPr>
          <a:lstStyle/>
          <a:p>
            <a:r>
              <a:rPr lang="en-US" sz="3600" b="1" dirty="0" smtClean="0"/>
              <a:t>Rural Teacher Corps Summary: </a:t>
            </a:r>
            <a:r>
              <a:rPr lang="en-US" sz="3600" dirty="0"/>
              <a:t>How We Work Together to Bolster the Recruitment of Future Rural </a:t>
            </a:r>
            <a:r>
              <a:rPr lang="en-US" sz="3600" dirty="0" smtClean="0"/>
              <a:t>Teacher-Leaders</a:t>
            </a:r>
            <a:endParaRPr lang="en-US" sz="3600" dirty="0"/>
          </a:p>
        </p:txBody>
      </p:sp>
      <p:sp>
        <p:nvSpPr>
          <p:cNvPr id="3" name="Content Placeholder 2"/>
          <p:cNvSpPr>
            <a:spLocks noGrp="1"/>
          </p:cNvSpPr>
          <p:nvPr>
            <p:ph idx="1"/>
          </p:nvPr>
        </p:nvSpPr>
        <p:spPr>
          <a:xfrm>
            <a:off x="822959" y="2057400"/>
            <a:ext cx="7787641" cy="4114800"/>
          </a:xfrm>
        </p:spPr>
        <p:txBody>
          <a:bodyPr>
            <a:normAutofit fontScale="55000" lnSpcReduction="20000"/>
          </a:bodyPr>
          <a:lstStyle/>
          <a:p>
            <a:r>
              <a:rPr lang="en-US" sz="3600" i="1" dirty="0" smtClean="0"/>
              <a:t>Priority </a:t>
            </a:r>
            <a:r>
              <a:rPr lang="en-US" sz="3600" i="1" dirty="0"/>
              <a:t>A: Develop a Network of Positive Role Models to </a:t>
            </a:r>
            <a:r>
              <a:rPr lang="en-US" sz="3600" i="1" dirty="0" smtClean="0"/>
              <a:t>Encourage People </a:t>
            </a:r>
            <a:r>
              <a:rPr lang="en-US" sz="3600" i="1" dirty="0"/>
              <a:t>to become Rural Teachers</a:t>
            </a:r>
          </a:p>
          <a:p>
            <a:r>
              <a:rPr lang="en-US" sz="3600" dirty="0"/>
              <a:t>• </a:t>
            </a:r>
            <a:r>
              <a:rPr lang="en-US" sz="3600" dirty="0" smtClean="0"/>
              <a:t>“Equip </a:t>
            </a:r>
            <a:r>
              <a:rPr lang="en-US" sz="3600" dirty="0"/>
              <a:t>teachers to promote teaching as a noble profession.”</a:t>
            </a:r>
          </a:p>
          <a:p>
            <a:r>
              <a:rPr lang="en-US" sz="3600" dirty="0"/>
              <a:t>• </a:t>
            </a:r>
            <a:r>
              <a:rPr lang="en-US" sz="3600" dirty="0" smtClean="0"/>
              <a:t>“Teachers </a:t>
            </a:r>
            <a:r>
              <a:rPr lang="en-US" sz="3600" dirty="0"/>
              <a:t>need to become their most important “spokespeople.”</a:t>
            </a:r>
          </a:p>
          <a:p>
            <a:r>
              <a:rPr lang="en-US" sz="3600" dirty="0"/>
              <a:t>• Teachers need to think of their work with students as an act </a:t>
            </a:r>
            <a:r>
              <a:rPr lang="en-US" sz="3600" dirty="0" smtClean="0"/>
              <a:t>of “</a:t>
            </a:r>
            <a:r>
              <a:rPr lang="en-US" sz="3600" dirty="0"/>
              <a:t>apprenticeship.”</a:t>
            </a:r>
          </a:p>
          <a:p>
            <a:r>
              <a:rPr lang="en-US" sz="3600" i="1" dirty="0"/>
              <a:t>Priority B: Reframe the rural narrative; emphasize the positive aspects </a:t>
            </a:r>
            <a:r>
              <a:rPr lang="en-US" sz="3600" i="1" dirty="0" smtClean="0"/>
              <a:t>of the </a:t>
            </a:r>
            <a:r>
              <a:rPr lang="en-US" sz="3600" i="1" dirty="0"/>
              <a:t>rural experience.</a:t>
            </a:r>
          </a:p>
          <a:p>
            <a:r>
              <a:rPr lang="en-US" sz="3600" dirty="0"/>
              <a:t>• Find avenues to explore and share local wisdom</a:t>
            </a:r>
          </a:p>
          <a:p>
            <a:r>
              <a:rPr lang="en-US" sz="3600" dirty="0"/>
              <a:t>• </a:t>
            </a:r>
            <a:r>
              <a:rPr lang="en-US" sz="3600" dirty="0" smtClean="0"/>
              <a:t>“We </a:t>
            </a:r>
            <a:r>
              <a:rPr lang="en-US" sz="3600" dirty="0"/>
              <a:t>need to learn to tell the stories of place better.”</a:t>
            </a:r>
          </a:p>
          <a:p>
            <a:r>
              <a:rPr lang="en-US" sz="3600" dirty="0"/>
              <a:t>• Use place-based learning to immerse students in the </a:t>
            </a:r>
            <a:r>
              <a:rPr lang="en-US" sz="3600" dirty="0" smtClean="0"/>
              <a:t>local community </a:t>
            </a:r>
            <a:r>
              <a:rPr lang="en-US" sz="3600" dirty="0"/>
              <a:t>context.</a:t>
            </a:r>
          </a:p>
          <a:p>
            <a:endParaRPr lang="en-US" sz="3600" dirty="0"/>
          </a:p>
        </p:txBody>
      </p:sp>
    </p:spTree>
    <p:extLst>
      <p:ext uri="{BB962C8B-B14F-4D97-AF65-F5344CB8AC3E}">
        <p14:creationId xmlns:p14="http://schemas.microsoft.com/office/powerpoint/2010/main" val="355121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ideas do you have for attracting and retaining Teachers?</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3600" dirty="0" smtClean="0"/>
              <a:t>Local policy ideas</a:t>
            </a:r>
          </a:p>
          <a:p>
            <a:pPr>
              <a:buFont typeface="Wingdings" panose="05000000000000000000" pitchFamily="2" charset="2"/>
              <a:buChar char="Ø"/>
            </a:pPr>
            <a:r>
              <a:rPr lang="en-US" sz="3600" dirty="0" smtClean="0"/>
              <a:t>State policy ideas</a:t>
            </a:r>
          </a:p>
          <a:p>
            <a:pPr>
              <a:buFont typeface="Wingdings" panose="05000000000000000000" pitchFamily="2" charset="2"/>
              <a:buChar char="Ø"/>
            </a:pPr>
            <a:r>
              <a:rPr lang="en-US" sz="3600" dirty="0" smtClean="0"/>
              <a:t>Connecting with community beyond the schoolhouse walls</a:t>
            </a:r>
          </a:p>
          <a:p>
            <a:pPr>
              <a:buFont typeface="Wingdings" panose="05000000000000000000" pitchFamily="2" charset="2"/>
              <a:buChar char="Ø"/>
            </a:pPr>
            <a:r>
              <a:rPr lang="en-US" sz="3600" dirty="0" smtClean="0"/>
              <a:t>Write a couple down on the blank page at the end of this handout and leave them here.  We’ll collect and share with you soon. </a:t>
            </a:r>
            <a:endParaRPr lang="en-US" sz="3600" dirty="0"/>
          </a:p>
        </p:txBody>
      </p:sp>
    </p:spTree>
    <p:extLst>
      <p:ext uri="{BB962C8B-B14F-4D97-AF65-F5344CB8AC3E}">
        <p14:creationId xmlns:p14="http://schemas.microsoft.com/office/powerpoint/2010/main" val="2597016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18176" y="1500103"/>
            <a:ext cx="1990406" cy="845598"/>
          </a:xfrm>
          <a:prstGeom prst="rect">
            <a:avLst/>
          </a:prstGeom>
        </p:spPr>
      </p:pic>
      <p:sp>
        <p:nvSpPr>
          <p:cNvPr id="15362" name="Title 1"/>
          <p:cNvSpPr>
            <a:spLocks noGrp="1"/>
          </p:cNvSpPr>
          <p:nvPr>
            <p:ph type="ctrTitle"/>
          </p:nvPr>
        </p:nvSpPr>
        <p:spPr>
          <a:xfrm>
            <a:off x="2667000" y="1602842"/>
            <a:ext cx="6280547" cy="749140"/>
          </a:xfrm>
        </p:spPr>
        <p:txBody>
          <a:bodyPr>
            <a:normAutofit/>
          </a:bodyPr>
          <a:lstStyle/>
          <a:p>
            <a:pPr eaLnBrk="1" hangingPunct="1"/>
            <a:r>
              <a:rPr lang="en-US" sz="4800" dirty="0" smtClean="0"/>
              <a:t>Questions or Comments?</a:t>
            </a:r>
          </a:p>
        </p:txBody>
      </p:sp>
      <p:sp>
        <p:nvSpPr>
          <p:cNvPr id="15363" name="Subtitle 2"/>
          <p:cNvSpPr>
            <a:spLocks noGrp="1"/>
          </p:cNvSpPr>
          <p:nvPr>
            <p:ph type="subTitle" idx="1"/>
          </p:nvPr>
        </p:nvSpPr>
        <p:spPr>
          <a:xfrm>
            <a:off x="11906" y="2662028"/>
            <a:ext cx="4267200" cy="1447800"/>
          </a:xfrm>
        </p:spPr>
        <p:txBody>
          <a:bodyPr>
            <a:normAutofit lnSpcReduction="10000"/>
          </a:bodyPr>
          <a:lstStyle/>
          <a:p>
            <a:pPr algn="ctr"/>
            <a:r>
              <a:rPr lang="en-US" sz="2000" dirty="0" smtClean="0">
                <a:solidFill>
                  <a:schemeClr val="tx2"/>
                </a:solidFill>
                <a:latin typeface="Georgia" pitchFamily="18" charset="0"/>
                <a:cs typeface="Arial" charset="0"/>
              </a:rPr>
              <a:t>LARRY SIGEL – ISFIS PARTNER</a:t>
            </a:r>
            <a:endParaRPr lang="en-US" sz="2000" dirty="0">
              <a:solidFill>
                <a:schemeClr val="tx2"/>
              </a:solidFill>
              <a:latin typeface="Georgia" pitchFamily="18" charset="0"/>
              <a:cs typeface="Arial" charset="0"/>
            </a:endParaRPr>
          </a:p>
          <a:p>
            <a:pPr algn="ctr"/>
            <a:r>
              <a:rPr lang="en-US" sz="2000" dirty="0">
                <a:solidFill>
                  <a:schemeClr val="tx2"/>
                </a:solidFill>
                <a:latin typeface="Georgia" pitchFamily="18" charset="0"/>
                <a:cs typeface="Arial" charset="0"/>
              </a:rPr>
              <a:t>Cell: </a:t>
            </a:r>
            <a:r>
              <a:rPr lang="en-US" sz="2000" dirty="0" smtClean="0">
                <a:solidFill>
                  <a:schemeClr val="tx2"/>
                </a:solidFill>
                <a:latin typeface="Georgia" pitchFamily="18" charset="0"/>
                <a:cs typeface="Arial" charset="0"/>
              </a:rPr>
              <a:t>515-490-9951</a:t>
            </a:r>
            <a:endParaRPr lang="en-US" sz="2000" dirty="0">
              <a:solidFill>
                <a:schemeClr val="tx2"/>
              </a:solidFill>
              <a:latin typeface="Georgia" pitchFamily="18" charset="0"/>
              <a:cs typeface="Arial" charset="0"/>
            </a:endParaRPr>
          </a:p>
          <a:p>
            <a:pPr algn="ctr"/>
            <a:r>
              <a:rPr lang="en-US" sz="2000" dirty="0" smtClean="0">
                <a:hlinkClick r:id="rId3"/>
              </a:rPr>
              <a:t>Larry.sigel@isfis.net</a:t>
            </a:r>
            <a:r>
              <a:rPr lang="en-US" sz="2000" dirty="0" smtClean="0"/>
              <a:t> </a:t>
            </a:r>
            <a:endParaRPr lang="en-US" sz="2000" dirty="0"/>
          </a:p>
          <a:p>
            <a:pPr marL="63500" eaLnBrk="1" hangingPunct="1"/>
            <a:endParaRPr lang="en-US" sz="2000" dirty="0" smtClean="0"/>
          </a:p>
        </p:txBody>
      </p:sp>
      <p:sp>
        <p:nvSpPr>
          <p:cNvPr id="450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5B444F32-834C-49C0-B908-0FF9770F5C1E}" type="slidenum">
              <a:rPr lang="en-US" smtClean="0">
                <a:solidFill>
                  <a:srgbClr val="000000"/>
                </a:solidFill>
              </a:rPr>
              <a:pPr fontAlgn="base">
                <a:spcBef>
                  <a:spcPct val="0"/>
                </a:spcBef>
                <a:spcAft>
                  <a:spcPct val="0"/>
                </a:spcAft>
                <a:defRPr/>
              </a:pPr>
              <a:t>32</a:t>
            </a:fld>
            <a:endParaRPr lang="en-US" dirty="0" smtClean="0">
              <a:solidFill>
                <a:srgbClr val="000000"/>
              </a:solidFill>
            </a:endParaRPr>
          </a:p>
        </p:txBody>
      </p:sp>
      <p:sp>
        <p:nvSpPr>
          <p:cNvPr id="15366" name="Subtitle 2"/>
          <p:cNvSpPr txBox="1">
            <a:spLocks/>
          </p:cNvSpPr>
          <p:nvPr/>
        </p:nvSpPr>
        <p:spPr bwMode="auto">
          <a:xfrm>
            <a:off x="4452279" y="4432437"/>
            <a:ext cx="4648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r" eaLnBrk="1" hangingPunct="1">
              <a:spcBef>
                <a:spcPts val="300"/>
              </a:spcBef>
              <a:buClr>
                <a:srgbClr val="A04DA3"/>
              </a:buClr>
              <a:buFont typeface="Georgia" pitchFamily="18" charset="0"/>
              <a:buNone/>
            </a:pPr>
            <a:r>
              <a:rPr lang="en-US" dirty="0">
                <a:solidFill>
                  <a:schemeClr val="tx2"/>
                </a:solidFill>
              </a:rPr>
              <a:t>Iowa School Finance Information Services</a:t>
            </a:r>
          </a:p>
          <a:p>
            <a:pPr algn="r" eaLnBrk="1" hangingPunct="1">
              <a:spcBef>
                <a:spcPts val="300"/>
              </a:spcBef>
              <a:buClr>
                <a:srgbClr val="A04DA3"/>
              </a:buClr>
              <a:buFont typeface="Georgia" pitchFamily="18" charset="0"/>
              <a:buNone/>
            </a:pPr>
            <a:r>
              <a:rPr lang="en-US" dirty="0" smtClean="0">
                <a:solidFill>
                  <a:schemeClr val="tx2"/>
                </a:solidFill>
              </a:rPr>
              <a:t>1201 63</a:t>
            </a:r>
            <a:r>
              <a:rPr lang="en-US" baseline="30000" dirty="0" smtClean="0">
                <a:solidFill>
                  <a:schemeClr val="tx2"/>
                </a:solidFill>
              </a:rPr>
              <a:t>rd</a:t>
            </a:r>
            <a:r>
              <a:rPr lang="en-US" dirty="0" smtClean="0">
                <a:solidFill>
                  <a:schemeClr val="tx2"/>
                </a:solidFill>
              </a:rPr>
              <a:t> Street</a:t>
            </a:r>
          </a:p>
          <a:p>
            <a:pPr algn="r" eaLnBrk="1" hangingPunct="1">
              <a:spcBef>
                <a:spcPts val="300"/>
              </a:spcBef>
              <a:buClr>
                <a:srgbClr val="A04DA3"/>
              </a:buClr>
              <a:buFont typeface="Georgia" pitchFamily="18" charset="0"/>
              <a:buNone/>
            </a:pPr>
            <a:r>
              <a:rPr lang="en-US" dirty="0" smtClean="0">
                <a:solidFill>
                  <a:schemeClr val="tx2"/>
                </a:solidFill>
              </a:rPr>
              <a:t>Des Moines, IA  50311</a:t>
            </a:r>
            <a:endParaRPr lang="en-US" dirty="0">
              <a:solidFill>
                <a:schemeClr val="tx2"/>
              </a:solidFill>
            </a:endParaRPr>
          </a:p>
          <a:p>
            <a:pPr algn="r" eaLnBrk="1" hangingPunct="1">
              <a:spcBef>
                <a:spcPts val="300"/>
              </a:spcBef>
              <a:buClr>
                <a:srgbClr val="A04DA3"/>
              </a:buClr>
              <a:buFont typeface="Georgia" pitchFamily="18" charset="0"/>
              <a:buNone/>
            </a:pPr>
            <a:r>
              <a:rPr lang="en-US" dirty="0">
                <a:solidFill>
                  <a:schemeClr val="tx2"/>
                </a:solidFill>
              </a:rPr>
              <a:t>Office:  515-251-5970</a:t>
            </a:r>
          </a:p>
          <a:p>
            <a:pPr algn="r" eaLnBrk="1" hangingPunct="1">
              <a:spcBef>
                <a:spcPts val="300"/>
              </a:spcBef>
              <a:buClr>
                <a:srgbClr val="A04DA3"/>
              </a:buClr>
              <a:buFont typeface="Georgia" pitchFamily="18" charset="0"/>
              <a:buNone/>
            </a:pPr>
            <a:r>
              <a:rPr lang="en-US" dirty="0">
                <a:solidFill>
                  <a:schemeClr val="tx2"/>
                </a:solidFill>
              </a:rPr>
              <a:t>www.isfis.net</a:t>
            </a:r>
          </a:p>
        </p:txBody>
      </p:sp>
      <p:sp>
        <p:nvSpPr>
          <p:cNvPr id="9" name="Subtitle 2"/>
          <p:cNvSpPr txBox="1">
            <a:spLocks/>
          </p:cNvSpPr>
          <p:nvPr/>
        </p:nvSpPr>
        <p:spPr>
          <a:xfrm>
            <a:off x="4680347" y="2630130"/>
            <a:ext cx="42672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solidFill>
                  <a:schemeClr val="tx2"/>
                </a:solidFill>
                <a:latin typeface="Georgia" pitchFamily="18" charset="0"/>
                <a:cs typeface="Arial" charset="0"/>
              </a:rPr>
              <a:t>MARGARET BUCKTON – ISFIS PARTNER</a:t>
            </a:r>
          </a:p>
          <a:p>
            <a:r>
              <a:rPr lang="en-US" sz="2000" dirty="0" smtClean="0">
                <a:solidFill>
                  <a:schemeClr val="tx2"/>
                </a:solidFill>
                <a:latin typeface="Georgia" pitchFamily="18" charset="0"/>
                <a:cs typeface="Arial" charset="0"/>
              </a:rPr>
              <a:t>CELL: 515-201-3755</a:t>
            </a:r>
          </a:p>
          <a:p>
            <a:r>
              <a:rPr lang="en-US" sz="2000" dirty="0" smtClean="0">
                <a:hlinkClick r:id="rId4"/>
              </a:rPr>
              <a:t>margaret.buckton@isfis.net</a:t>
            </a:r>
            <a:endParaRPr lang="en-US" sz="2000" dirty="0" smtClean="0"/>
          </a:p>
          <a:p>
            <a:pPr marL="63500"/>
            <a:endParaRPr lang="en-US" sz="2000" dirty="0" smtClean="0"/>
          </a:p>
        </p:txBody>
      </p:sp>
      <p:pic>
        <p:nvPicPr>
          <p:cNvPr id="12" name="Picture 11"/>
          <p:cNvPicPr>
            <a:picLocks noChangeAspect="1"/>
          </p:cNvPicPr>
          <p:nvPr/>
        </p:nvPicPr>
        <p:blipFill>
          <a:blip r:embed="rId5"/>
          <a:stretch>
            <a:fillRect/>
          </a:stretch>
        </p:blipFill>
        <p:spPr>
          <a:xfrm>
            <a:off x="11906" y="17646"/>
            <a:ext cx="9132094" cy="1415573"/>
          </a:xfrm>
          <a:prstGeom prst="rect">
            <a:avLst/>
          </a:prstGeom>
        </p:spPr>
      </p:pic>
    </p:spTree>
    <p:extLst>
      <p:ext uri="{BB962C8B-B14F-4D97-AF65-F5344CB8AC3E}">
        <p14:creationId xmlns:p14="http://schemas.microsoft.com/office/powerpoint/2010/main" val="4111935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and Urban Challenges</a:t>
            </a:r>
            <a:endParaRPr lang="en-US" dirty="0"/>
          </a:p>
        </p:txBody>
      </p:sp>
      <p:sp>
        <p:nvSpPr>
          <p:cNvPr id="3" name="Content Placeholder 2"/>
          <p:cNvSpPr>
            <a:spLocks noGrp="1"/>
          </p:cNvSpPr>
          <p:nvPr>
            <p:ph idx="1"/>
          </p:nvPr>
        </p:nvSpPr>
        <p:spPr/>
        <p:txBody>
          <a:bodyPr>
            <a:normAutofit lnSpcReduction="10000"/>
          </a:bodyPr>
          <a:lstStyle/>
          <a:p>
            <a:pPr lvl="2">
              <a:buFont typeface="Wingdings" panose="05000000000000000000" pitchFamily="2" charset="2"/>
              <a:buChar char="Ø"/>
            </a:pPr>
            <a:r>
              <a:rPr lang="en-US" sz="3200" dirty="0" smtClean="0"/>
              <a:t>Poverty</a:t>
            </a:r>
          </a:p>
          <a:p>
            <a:pPr lvl="2">
              <a:buFont typeface="Wingdings" panose="05000000000000000000" pitchFamily="2" charset="2"/>
              <a:buChar char="Ø"/>
            </a:pPr>
            <a:r>
              <a:rPr lang="en-US" sz="3200" dirty="0" smtClean="0"/>
              <a:t>Inadequate resources to meet student needs</a:t>
            </a:r>
          </a:p>
          <a:p>
            <a:pPr lvl="2">
              <a:buFont typeface="Wingdings" panose="05000000000000000000" pitchFamily="2" charset="2"/>
              <a:buChar char="Ø"/>
            </a:pPr>
            <a:r>
              <a:rPr lang="en-US" sz="3200" dirty="0" smtClean="0"/>
              <a:t>Low property tax base</a:t>
            </a:r>
          </a:p>
          <a:p>
            <a:pPr lvl="2">
              <a:buFont typeface="Wingdings" panose="05000000000000000000" pitchFamily="2" charset="2"/>
              <a:buChar char="Ø"/>
            </a:pPr>
            <a:r>
              <a:rPr lang="en-US" sz="3200" dirty="0" smtClean="0"/>
              <a:t>Unmet facility needs</a:t>
            </a:r>
          </a:p>
          <a:p>
            <a:pPr lvl="2">
              <a:buFont typeface="Wingdings" panose="05000000000000000000" pitchFamily="2" charset="2"/>
              <a:buChar char="Ø"/>
            </a:pPr>
            <a:r>
              <a:rPr lang="en-US" sz="3200" dirty="0" smtClean="0"/>
              <a:t>Affordable housing for young teachers</a:t>
            </a:r>
          </a:p>
          <a:p>
            <a:pPr lvl="2">
              <a:buFont typeface="Wingdings" panose="05000000000000000000" pitchFamily="2" charset="2"/>
              <a:buChar char="Ø"/>
            </a:pPr>
            <a:r>
              <a:rPr lang="en-US" sz="3200" dirty="0" smtClean="0"/>
              <a:t>Transportation</a:t>
            </a:r>
          </a:p>
          <a:p>
            <a:pPr lvl="2">
              <a:buFont typeface="Wingdings" panose="05000000000000000000" pitchFamily="2" charset="2"/>
              <a:buChar char="Ø"/>
            </a:pPr>
            <a:r>
              <a:rPr lang="en-US" sz="3200" dirty="0" smtClean="0"/>
              <a:t>Amenities</a:t>
            </a:r>
          </a:p>
          <a:p>
            <a:endParaRPr lang="en-US" dirty="0"/>
          </a:p>
        </p:txBody>
      </p:sp>
    </p:spTree>
    <p:extLst>
      <p:ext uri="{BB962C8B-B14F-4D97-AF65-F5344CB8AC3E}">
        <p14:creationId xmlns:p14="http://schemas.microsoft.com/office/powerpoint/2010/main" val="247472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940040" cy="932596"/>
          </a:xfrm>
        </p:spPr>
        <p:txBody>
          <a:bodyPr>
            <a:normAutofit/>
          </a:bodyPr>
          <a:lstStyle/>
          <a:p>
            <a:r>
              <a:rPr lang="en-US" sz="4000" dirty="0" smtClean="0"/>
              <a:t>2016-17 </a:t>
            </a:r>
            <a:r>
              <a:rPr lang="en-US" sz="4000" dirty="0"/>
              <a:t>Iowa Teacher Shortage </a:t>
            </a:r>
            <a:r>
              <a:rPr lang="en-US" sz="4000" dirty="0" smtClean="0"/>
              <a:t>Areas</a:t>
            </a:r>
            <a:endParaRPr lang="en-US" sz="4000" dirty="0"/>
          </a:p>
        </p:txBody>
      </p:sp>
      <p:sp>
        <p:nvSpPr>
          <p:cNvPr id="3" name="Content Placeholder 2"/>
          <p:cNvSpPr>
            <a:spLocks noGrp="1"/>
          </p:cNvSpPr>
          <p:nvPr>
            <p:ph sz="half" idx="1"/>
          </p:nvPr>
        </p:nvSpPr>
        <p:spPr>
          <a:xfrm>
            <a:off x="381000" y="1447800"/>
            <a:ext cx="3886200" cy="4023360"/>
          </a:xfrm>
        </p:spPr>
        <p:txBody>
          <a:bodyPr>
            <a:noAutofit/>
          </a:bodyPr>
          <a:lstStyle/>
          <a:p>
            <a:pPr>
              <a:spcBef>
                <a:spcPts val="0"/>
              </a:spcBef>
            </a:pPr>
            <a:r>
              <a:rPr lang="en-US" sz="1800" b="1" u="sng" dirty="0" smtClean="0"/>
              <a:t>Special Education:</a:t>
            </a:r>
            <a:endParaRPr lang="en-US" sz="1800" u="sng" dirty="0" smtClean="0"/>
          </a:p>
          <a:p>
            <a:pPr>
              <a:spcBef>
                <a:spcPts val="0"/>
              </a:spcBef>
              <a:buFont typeface="Arial" panose="020B0604020202020204" pitchFamily="34" charset="0"/>
              <a:buChar char="•"/>
            </a:pPr>
            <a:r>
              <a:rPr lang="en-US" sz="1800" dirty="0" smtClean="0"/>
              <a:t>Early Childhood Special Education (PK-K)</a:t>
            </a:r>
          </a:p>
          <a:p>
            <a:pPr>
              <a:spcBef>
                <a:spcPts val="0"/>
              </a:spcBef>
              <a:buFont typeface="Arial" panose="020B0604020202020204" pitchFamily="34" charset="0"/>
              <a:buChar char="•"/>
            </a:pPr>
            <a:r>
              <a:rPr lang="en-US" sz="1800" dirty="0" smtClean="0"/>
              <a:t>Pre K-Grade 3 Regular/Special Education (serving in Special Education or in Early Childhood inclusive classrooms only)</a:t>
            </a:r>
          </a:p>
          <a:p>
            <a:pPr>
              <a:spcBef>
                <a:spcPts val="0"/>
              </a:spcBef>
              <a:buFont typeface="Arial" panose="020B0604020202020204" pitchFamily="34" charset="0"/>
              <a:buChar char="•"/>
            </a:pPr>
            <a:r>
              <a:rPr lang="en-US" sz="1800" dirty="0" smtClean="0"/>
              <a:t>Instructional Strategist I Mild/Moderate</a:t>
            </a:r>
          </a:p>
          <a:p>
            <a:pPr>
              <a:spcBef>
                <a:spcPts val="0"/>
              </a:spcBef>
              <a:buFont typeface="Arial" panose="020B0604020202020204" pitchFamily="34" charset="0"/>
              <a:buChar char="•"/>
            </a:pPr>
            <a:r>
              <a:rPr lang="en-US" sz="1800" dirty="0" smtClean="0"/>
              <a:t>Instructional Strategist II Behavior Disorder/Learning Disabilities</a:t>
            </a:r>
          </a:p>
          <a:p>
            <a:pPr>
              <a:spcBef>
                <a:spcPts val="0"/>
              </a:spcBef>
              <a:buFont typeface="Arial" panose="020B0604020202020204" pitchFamily="34" charset="0"/>
              <a:buChar char="•"/>
            </a:pPr>
            <a:r>
              <a:rPr lang="en-US" sz="1800" dirty="0" smtClean="0"/>
              <a:t>Instructional Strategist II Mental Disabilities</a:t>
            </a:r>
          </a:p>
          <a:p>
            <a:pPr>
              <a:spcBef>
                <a:spcPts val="0"/>
              </a:spcBef>
              <a:buFont typeface="Arial" panose="020B0604020202020204" pitchFamily="34" charset="0"/>
              <a:buChar char="•"/>
            </a:pPr>
            <a:r>
              <a:rPr lang="en-US" sz="1800" dirty="0" smtClean="0"/>
              <a:t>Instructional Strategist II Physical Disabilities</a:t>
            </a:r>
          </a:p>
          <a:p>
            <a:pPr>
              <a:spcBef>
                <a:spcPts val="0"/>
              </a:spcBef>
              <a:buFont typeface="Arial" panose="020B0604020202020204" pitchFamily="34" charset="0"/>
              <a:buChar char="•"/>
            </a:pPr>
            <a:r>
              <a:rPr lang="en-US" sz="1800" dirty="0" smtClean="0"/>
              <a:t>Itinerant Hearing &amp; Visually Impaired (Birth to 21)</a:t>
            </a:r>
          </a:p>
          <a:p>
            <a:pPr>
              <a:spcBef>
                <a:spcPts val="0"/>
              </a:spcBef>
              <a:buFont typeface="Arial" panose="020B0604020202020204" pitchFamily="34" charset="0"/>
              <a:buChar char="•"/>
            </a:pPr>
            <a:r>
              <a:rPr lang="en-US" sz="1800" dirty="0" smtClean="0"/>
              <a:t>Itinerant Visually Impaired Birth to 21</a:t>
            </a:r>
          </a:p>
        </p:txBody>
      </p:sp>
      <p:sp>
        <p:nvSpPr>
          <p:cNvPr id="4" name="Content Placeholder 3"/>
          <p:cNvSpPr>
            <a:spLocks noGrp="1"/>
          </p:cNvSpPr>
          <p:nvPr>
            <p:ph sz="half" idx="2"/>
          </p:nvPr>
        </p:nvSpPr>
        <p:spPr>
          <a:xfrm>
            <a:off x="4572000" y="1447800"/>
            <a:ext cx="4023360" cy="4023360"/>
          </a:xfrm>
        </p:spPr>
        <p:txBody>
          <a:bodyPr>
            <a:noAutofit/>
          </a:bodyPr>
          <a:lstStyle/>
          <a:p>
            <a:r>
              <a:rPr lang="en-US" b="1" u="sng" dirty="0"/>
              <a:t>General Education:</a:t>
            </a:r>
            <a:endParaRPr lang="en-US" u="sng" dirty="0"/>
          </a:p>
          <a:p>
            <a:pPr>
              <a:spcBef>
                <a:spcPts val="0"/>
              </a:spcBef>
              <a:buFont typeface="Arial" panose="020B0604020202020204" pitchFamily="34" charset="0"/>
              <a:buChar char="•"/>
            </a:pPr>
            <a:r>
              <a:rPr lang="en-US" sz="1800" dirty="0"/>
              <a:t>Agriculture (5-12)</a:t>
            </a:r>
          </a:p>
          <a:p>
            <a:pPr>
              <a:spcBef>
                <a:spcPts val="0"/>
              </a:spcBef>
              <a:buFont typeface="Arial" panose="020B0604020202020204" pitchFamily="34" charset="0"/>
              <a:buChar char="•"/>
            </a:pPr>
            <a:r>
              <a:rPr lang="en-US" sz="1800" dirty="0"/>
              <a:t>English as a Second Language (K-12)</a:t>
            </a:r>
          </a:p>
          <a:p>
            <a:pPr>
              <a:spcBef>
                <a:spcPts val="0"/>
              </a:spcBef>
              <a:buFont typeface="Arial" panose="020B0604020202020204" pitchFamily="34" charset="0"/>
              <a:buChar char="•"/>
            </a:pPr>
            <a:r>
              <a:rPr lang="en-US" sz="1800" dirty="0"/>
              <a:t>Family and Consumer Sciences (5-12)</a:t>
            </a:r>
          </a:p>
          <a:p>
            <a:pPr>
              <a:spcBef>
                <a:spcPts val="0"/>
              </a:spcBef>
              <a:buFont typeface="Arial" panose="020B0604020202020204" pitchFamily="34" charset="0"/>
              <a:buChar char="•"/>
            </a:pPr>
            <a:r>
              <a:rPr lang="en-US" sz="1800" dirty="0"/>
              <a:t>Foreign Language (all)</a:t>
            </a:r>
          </a:p>
          <a:p>
            <a:pPr>
              <a:spcBef>
                <a:spcPts val="0"/>
              </a:spcBef>
              <a:buFont typeface="Arial" panose="020B0604020202020204" pitchFamily="34" charset="0"/>
              <a:buChar char="•"/>
            </a:pPr>
            <a:r>
              <a:rPr lang="en-US" sz="1800" dirty="0"/>
              <a:t>Industrial Technology (5-12)</a:t>
            </a:r>
          </a:p>
          <a:p>
            <a:pPr>
              <a:spcBef>
                <a:spcPts val="0"/>
              </a:spcBef>
              <a:buFont typeface="Arial" panose="020B0604020202020204" pitchFamily="34" charset="0"/>
              <a:buChar char="•"/>
            </a:pPr>
            <a:r>
              <a:rPr lang="en-US" sz="1800" dirty="0"/>
              <a:t>Mathematics (5-12)</a:t>
            </a:r>
          </a:p>
          <a:p>
            <a:pPr>
              <a:spcBef>
                <a:spcPts val="0"/>
              </a:spcBef>
              <a:buFont typeface="Arial" panose="020B0604020202020204" pitchFamily="34" charset="0"/>
              <a:buChar char="•"/>
            </a:pPr>
            <a:r>
              <a:rPr lang="en-US" sz="1800" dirty="0" smtClean="0"/>
              <a:t>Science (all 5-12) </a:t>
            </a:r>
            <a:endParaRPr lang="en-US" sz="1800" dirty="0"/>
          </a:p>
          <a:p>
            <a:pPr marL="201168" lvl="1" indent="0">
              <a:spcBef>
                <a:spcPts val="0"/>
              </a:spcBef>
              <a:buNone/>
            </a:pPr>
            <a:r>
              <a:rPr lang="en-US" sz="1600" dirty="0" smtClean="0"/>
              <a:t>Biology, Chemistry, Earth Science, Physics, All Science,</a:t>
            </a:r>
            <a:r>
              <a:rPr lang="en-US" sz="1600" dirty="0"/>
              <a:t> </a:t>
            </a:r>
            <a:r>
              <a:rPr lang="en-US" sz="1600" dirty="0" smtClean="0"/>
              <a:t>Basic </a:t>
            </a:r>
            <a:endParaRPr lang="en-US" sz="1600" dirty="0"/>
          </a:p>
          <a:p>
            <a:pPr>
              <a:spcBef>
                <a:spcPts val="0"/>
              </a:spcBef>
              <a:buFont typeface="Arial" panose="020B0604020202020204" pitchFamily="34" charset="0"/>
              <a:buChar char="•"/>
            </a:pPr>
            <a:r>
              <a:rPr lang="en-US" sz="1800" dirty="0"/>
              <a:t>Professional School Counselor (K-8 and 5-12)</a:t>
            </a:r>
          </a:p>
          <a:p>
            <a:pPr>
              <a:spcBef>
                <a:spcPts val="0"/>
              </a:spcBef>
              <a:buFont typeface="Arial" panose="020B0604020202020204" pitchFamily="34" charset="0"/>
              <a:buChar char="•"/>
            </a:pPr>
            <a:r>
              <a:rPr lang="en-US" sz="1800" dirty="0"/>
              <a:t>Talented &amp; Gifted (K-12)</a:t>
            </a:r>
          </a:p>
          <a:p>
            <a:pPr>
              <a:spcBef>
                <a:spcPts val="0"/>
              </a:spcBef>
              <a:buFont typeface="Arial" panose="020B0604020202020204" pitchFamily="34" charset="0"/>
              <a:buChar char="•"/>
            </a:pPr>
            <a:r>
              <a:rPr lang="en-US" sz="1800" dirty="0"/>
              <a:t>Teacher Librarian (K-8, 5-12 and K-12)</a:t>
            </a:r>
          </a:p>
          <a:p>
            <a:pPr>
              <a:spcBef>
                <a:spcPts val="0"/>
              </a:spcBef>
              <a:buFont typeface="Arial" panose="020B0604020202020204" pitchFamily="34" charset="0"/>
              <a:buChar char="•"/>
            </a:pPr>
            <a:r>
              <a:rPr lang="en-US" sz="1800" dirty="0"/>
              <a:t>Business (5-12)</a:t>
            </a:r>
          </a:p>
          <a:p>
            <a:pPr>
              <a:spcBef>
                <a:spcPts val="0"/>
              </a:spcBef>
            </a:pPr>
            <a:endParaRPr lang="en-US" sz="1400" dirty="0"/>
          </a:p>
        </p:txBody>
      </p:sp>
    </p:spTree>
    <p:extLst>
      <p:ext uri="{BB962C8B-B14F-4D97-AF65-F5344CB8AC3E}">
        <p14:creationId xmlns:p14="http://schemas.microsoft.com/office/powerpoint/2010/main" val="210070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pPr lvl="2">
              <a:buFont typeface="Wingdings" panose="05000000000000000000" pitchFamily="2" charset="2"/>
              <a:buChar char="Ø"/>
            </a:pPr>
            <a:r>
              <a:rPr lang="en-US" sz="2400" dirty="0"/>
              <a:t>Iowa Teacher Shortage coming Des Moines Register Jan. 11, </a:t>
            </a:r>
            <a:r>
              <a:rPr lang="en-US" sz="2400" dirty="0" smtClean="0"/>
              <a:t>2017  </a:t>
            </a:r>
            <a:r>
              <a:rPr lang="en-US" sz="1600" dirty="0">
                <a:hlinkClick r:id="rId2"/>
              </a:rPr>
              <a:t>http://www.desmoinesregister.com/story/news/education/2017/01/11/iowa-readies-teacher-shortage/96257920/</a:t>
            </a:r>
            <a:endParaRPr lang="en-US" sz="1600" dirty="0"/>
          </a:p>
          <a:p>
            <a:pPr lvl="2">
              <a:buFont typeface="Wingdings" panose="05000000000000000000" pitchFamily="2" charset="2"/>
              <a:buChar char="Ø"/>
            </a:pPr>
            <a:r>
              <a:rPr lang="en-US" sz="2400" dirty="0"/>
              <a:t>Wisconsin teacher shortages since Collective Bargaining Changes Des Moines Register Mar. 28, </a:t>
            </a:r>
            <a:r>
              <a:rPr lang="en-US" sz="2400" dirty="0" smtClean="0"/>
              <a:t>2017  </a:t>
            </a:r>
            <a:r>
              <a:rPr lang="en-US" sz="1600" dirty="0">
                <a:hlinkClick r:id="rId3"/>
              </a:rPr>
              <a:t>http://www.desmoinesregister.com/story/news/education/2017/03/27/collective-bargaining-iowa-lessons-wisconsin/99687046</a:t>
            </a:r>
            <a:r>
              <a:rPr lang="en-US" sz="1600" dirty="0" smtClean="0">
                <a:hlinkClick r:id="rId3"/>
              </a:rPr>
              <a:t>/</a:t>
            </a:r>
            <a:r>
              <a:rPr lang="en-US" sz="1600" dirty="0" smtClean="0"/>
              <a:t> </a:t>
            </a:r>
            <a:endParaRPr lang="en-US" sz="1600" dirty="0"/>
          </a:p>
          <a:p>
            <a:pPr lvl="2">
              <a:buFont typeface="Wingdings" panose="05000000000000000000" pitchFamily="2" charset="2"/>
              <a:buChar char="Ø"/>
            </a:pPr>
            <a:r>
              <a:rPr lang="en-US" sz="2400" dirty="0"/>
              <a:t>Rural Teacher Corps Report, Rural Schools Collaborative/Dakota Wesleyan University </a:t>
            </a:r>
            <a:r>
              <a:rPr lang="en-US" sz="1800" dirty="0">
                <a:hlinkClick r:id="rId4"/>
              </a:rPr>
              <a:t>http://</a:t>
            </a:r>
            <a:r>
              <a:rPr lang="en-US" sz="1800" dirty="0" smtClean="0">
                <a:hlinkClick r:id="rId4"/>
              </a:rPr>
              <a:t>ruralschoolscollaborative.org/rural-teacher-corps</a:t>
            </a:r>
            <a:r>
              <a:rPr lang="en-US" sz="1800" dirty="0" smtClean="0"/>
              <a:t> </a:t>
            </a:r>
          </a:p>
          <a:p>
            <a:pPr lvl="2">
              <a:buFont typeface="Wingdings" panose="05000000000000000000" pitchFamily="2" charset="2"/>
              <a:buChar char="Ø"/>
            </a:pPr>
            <a:r>
              <a:rPr lang="en-US" sz="2400" dirty="0"/>
              <a:t>Schools face tougher task in finding teachers, ACT 10 at FIVE | A Journal Sentinel Special Report </a:t>
            </a:r>
            <a:r>
              <a:rPr lang="en-US" dirty="0" smtClean="0">
                <a:hlinkClick r:id="rId5"/>
              </a:rPr>
              <a:t>http</a:t>
            </a:r>
            <a:r>
              <a:rPr lang="en-US" dirty="0">
                <a:hlinkClick r:id="rId5"/>
              </a:rPr>
              <a:t>://</a:t>
            </a:r>
            <a:r>
              <a:rPr lang="en-US" dirty="0" smtClean="0">
                <a:hlinkClick r:id="rId5"/>
              </a:rPr>
              <a:t>projects.jsonline.com/news/2016/12/21/schools-face-tougher-task-in-finding-teachers.html</a:t>
            </a:r>
            <a:r>
              <a:rPr lang="en-US" dirty="0" smtClean="0"/>
              <a:t> </a:t>
            </a:r>
          </a:p>
          <a:p>
            <a:pPr lvl="2">
              <a:buFont typeface="Wingdings" panose="05000000000000000000" pitchFamily="2" charset="2"/>
              <a:buChar char="Ø"/>
            </a:pPr>
            <a:r>
              <a:rPr lang="en-US" sz="2400" dirty="0"/>
              <a:t>Iowa Department of Education:  Teacher shortage areas: </a:t>
            </a:r>
            <a:r>
              <a:rPr lang="en-US" sz="1500" dirty="0">
                <a:hlinkClick r:id="rId6"/>
              </a:rPr>
              <a:t>http://educateiowa.gov</a:t>
            </a:r>
            <a:r>
              <a:rPr lang="en-US" sz="1500" dirty="0" smtClean="0">
                <a:hlinkClick r:id="rId6"/>
              </a:rPr>
              <a:t>/</a:t>
            </a:r>
            <a:r>
              <a:rPr lang="en-US" sz="1500" dirty="0" smtClean="0"/>
              <a:t> </a:t>
            </a:r>
            <a:r>
              <a:rPr lang="en-US" sz="1000" dirty="0" smtClean="0"/>
              <a:t>  </a:t>
            </a:r>
            <a:endParaRPr lang="en-US" sz="1100" dirty="0"/>
          </a:p>
          <a:p>
            <a:endParaRPr lang="en-US" sz="2800" dirty="0"/>
          </a:p>
        </p:txBody>
      </p:sp>
    </p:spTree>
    <p:extLst>
      <p:ext uri="{BB962C8B-B14F-4D97-AF65-F5344CB8AC3E}">
        <p14:creationId xmlns:p14="http://schemas.microsoft.com/office/powerpoint/2010/main" val="426165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normAutofit fontScale="90000"/>
          </a:bodyPr>
          <a:lstStyle/>
          <a:p>
            <a:r>
              <a:rPr lang="en-US" dirty="0" smtClean="0"/>
              <a:t>The pool of teachers isn’t regenerating (DMR January article)</a:t>
            </a:r>
            <a:endParaRPr lang="en-US" dirty="0"/>
          </a:p>
        </p:txBody>
      </p:sp>
      <p:sp>
        <p:nvSpPr>
          <p:cNvPr id="3" name="Content Placeholder 2"/>
          <p:cNvSpPr>
            <a:spLocks noGrp="1"/>
          </p:cNvSpPr>
          <p:nvPr>
            <p:ph idx="1"/>
          </p:nvPr>
        </p:nvSpPr>
        <p:spPr/>
        <p:txBody>
          <a:bodyPr>
            <a:normAutofit fontScale="85000" lnSpcReduction="10000"/>
          </a:bodyPr>
          <a:lstStyle/>
          <a:p>
            <a:r>
              <a:rPr lang="en-US" dirty="0"/>
              <a:t>While Iowa in recent years has been insulated from a national teacher shortage that's sent other states scrambling to fill classrooms, Iowa leaders warn that it's coming. And it might already be here.</a:t>
            </a:r>
          </a:p>
          <a:p>
            <a:r>
              <a:rPr lang="en-US" dirty="0"/>
              <a:t>Iowa colleges are now graduating 400 fewer teachers, counselors and administrators a year, a 16 percent decline, than they did in 2013. Now, about 2,100 graduates are earning education degrees a year, according to Iowa Department of Education data.</a:t>
            </a:r>
          </a:p>
          <a:p>
            <a:r>
              <a:rPr lang="en-US" dirty="0"/>
              <a:t>The national data are even more concerning. Between 2009 and 2014, enrollments in teacher prep programs dropped 35 percent, from 691,000 to 451,000 students, according to the Learning Policy Institute.</a:t>
            </a:r>
          </a:p>
          <a:p>
            <a:r>
              <a:rPr lang="en-US" dirty="0"/>
              <a:t>"There's a lot fewer applicants," said Anne Sullivan, chief of human resources in Des Moines schools. "There's just a lot fewer people going into education</a:t>
            </a:r>
            <a:r>
              <a:rPr lang="en-US" dirty="0" smtClean="0"/>
              <a:t>.“</a:t>
            </a:r>
          </a:p>
          <a:p>
            <a:r>
              <a:rPr lang="en-US" dirty="0"/>
              <a:t>Teaching jobs that once drew hundreds of applicants in Creston Schools 20 years ago are now attracting only 10 or 20 applicants, said lower elementary school Principal Callie Anderson.</a:t>
            </a:r>
          </a:p>
          <a:p>
            <a:endParaRPr lang="en-US" dirty="0"/>
          </a:p>
        </p:txBody>
      </p:sp>
      <p:sp>
        <p:nvSpPr>
          <p:cNvPr id="4" name="TextBox 3"/>
          <p:cNvSpPr txBox="1"/>
          <p:nvPr/>
        </p:nvSpPr>
        <p:spPr>
          <a:xfrm>
            <a:off x="5410200" y="5486400"/>
            <a:ext cx="2895600" cy="1200329"/>
          </a:xfrm>
          <a:prstGeom prst="rect">
            <a:avLst/>
          </a:prstGeom>
          <a:solidFill>
            <a:schemeClr val="accent1">
              <a:lumMod val="20000"/>
              <a:lumOff val="80000"/>
            </a:schemeClr>
          </a:solidFill>
        </p:spPr>
        <p:txBody>
          <a:bodyPr wrap="square" rtlCol="0">
            <a:spAutoFit/>
          </a:bodyPr>
          <a:lstStyle/>
          <a:p>
            <a:r>
              <a:rPr lang="en-US" dirty="0" smtClean="0"/>
              <a:t>Need 2,115 to replace retirees and assuming 20% of new teachers quit in the first 5 years.</a:t>
            </a:r>
            <a:endParaRPr lang="en-US" dirty="0"/>
          </a:p>
        </p:txBody>
      </p:sp>
    </p:spTree>
    <p:extLst>
      <p:ext uri="{BB962C8B-B14F-4D97-AF65-F5344CB8AC3E}">
        <p14:creationId xmlns:p14="http://schemas.microsoft.com/office/powerpoint/2010/main" val="37453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harder to become a teacher (DMR January article continues)</a:t>
            </a:r>
            <a:endParaRPr lang="en-US" dirty="0"/>
          </a:p>
        </p:txBody>
      </p:sp>
      <p:sp>
        <p:nvSpPr>
          <p:cNvPr id="3" name="Content Placeholder 2"/>
          <p:cNvSpPr>
            <a:spLocks noGrp="1"/>
          </p:cNvSpPr>
          <p:nvPr>
            <p:ph idx="1"/>
          </p:nvPr>
        </p:nvSpPr>
        <p:spPr>
          <a:xfrm>
            <a:off x="228600" y="1828800"/>
            <a:ext cx="7543801" cy="4023360"/>
          </a:xfrm>
        </p:spPr>
        <p:txBody>
          <a:bodyPr>
            <a:normAutofit fontScale="92500" lnSpcReduction="10000"/>
          </a:bodyPr>
          <a:lstStyle/>
          <a:p>
            <a:r>
              <a:rPr lang="en-US" dirty="0"/>
              <a:t>Seeking to overhaul college education programs, in 2009 Education Secretary Arne Duncan </a:t>
            </a:r>
            <a:r>
              <a:rPr lang="en-US" dirty="0">
                <a:hlinkClick r:id="rId2"/>
              </a:rPr>
              <a:t>derided their reputation as "cash cows"</a:t>
            </a:r>
            <a:r>
              <a:rPr lang="en-US" dirty="0"/>
              <a:t> and "profit centers" that do a "mediocre job of preparing teachers for the realities of the 21st century classroom."</a:t>
            </a:r>
          </a:p>
          <a:p>
            <a:r>
              <a:rPr lang="en-US" dirty="0"/>
              <a:t>In the years since, many states, including Iowa, rewrote degree stipulations and required a national exam before completion. And while the changes are heralded as a way to better education, it could also be narrowing the "teacher pipeline."</a:t>
            </a:r>
          </a:p>
          <a:p>
            <a:r>
              <a:rPr lang="en-US" dirty="0"/>
              <a:t>In Iowa, educators must now earn a score in the top 25 percent nationally to pass, said Laurence Bice, an Iowa Department of Education consultant.</a:t>
            </a:r>
          </a:p>
          <a:p>
            <a:r>
              <a:rPr lang="en-US" dirty="0"/>
              <a:t>More coursework is also required. To become an elementary teacher, for example, students must take 12 subject courses: three each of math, science, social studies and language arts. Before, students only took four — one in each subject.</a:t>
            </a:r>
          </a:p>
          <a:p>
            <a:endParaRPr lang="en-US" dirty="0"/>
          </a:p>
        </p:txBody>
      </p:sp>
      <p:sp>
        <p:nvSpPr>
          <p:cNvPr id="4" name="TextBox 3"/>
          <p:cNvSpPr txBox="1"/>
          <p:nvPr/>
        </p:nvSpPr>
        <p:spPr>
          <a:xfrm>
            <a:off x="7848600" y="2743200"/>
            <a:ext cx="1219200" cy="1477328"/>
          </a:xfrm>
          <a:prstGeom prst="rect">
            <a:avLst/>
          </a:prstGeom>
          <a:solidFill>
            <a:schemeClr val="accent1">
              <a:alpha val="29000"/>
            </a:schemeClr>
          </a:solidFill>
        </p:spPr>
        <p:txBody>
          <a:bodyPr wrap="square" rtlCol="0">
            <a:spAutoFit/>
          </a:bodyPr>
          <a:lstStyle/>
          <a:p>
            <a:r>
              <a:rPr lang="en-US" dirty="0" smtClean="0"/>
              <a:t>Actually, just can’t be in the bottom 25%</a:t>
            </a:r>
            <a:endParaRPr lang="en-US" dirty="0"/>
          </a:p>
        </p:txBody>
      </p:sp>
      <p:cxnSp>
        <p:nvCxnSpPr>
          <p:cNvPr id="6" name="Straight Arrow Connector 5"/>
          <p:cNvCxnSpPr/>
          <p:nvPr/>
        </p:nvCxnSpPr>
        <p:spPr>
          <a:xfrm flipH="1">
            <a:off x="7543800" y="4267200"/>
            <a:ext cx="6096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6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TLC Impact too</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If 25% of teachers are in leadership roles statewide, that’s created a short term spike in demand for teachers. Caveat:  some districts used TLC funds to keep teachers in leadership roles that would have had to be reduced due to budget constraints. </a:t>
            </a:r>
          </a:p>
          <a:p>
            <a:pPr>
              <a:buFont typeface="Wingdings" panose="05000000000000000000" pitchFamily="2" charset="2"/>
              <a:buChar char="Ø"/>
            </a:pPr>
            <a:r>
              <a:rPr lang="en-US" dirty="0" smtClean="0"/>
              <a:t>Not all are out of the classroom, but many are.  If ¼ of the 8,500 teacher leaders are full time coaches, that would double the demand for teachers in each of the last three years.  </a:t>
            </a:r>
          </a:p>
          <a:p>
            <a:pPr>
              <a:buFont typeface="Wingdings" panose="05000000000000000000" pitchFamily="2" charset="2"/>
              <a:buChar char="Ø"/>
            </a:pPr>
            <a:r>
              <a:rPr lang="en-US" dirty="0" smtClean="0"/>
              <a:t>Combine that with these two additional concerns: </a:t>
            </a:r>
          </a:p>
          <a:p>
            <a:pPr lvl="1">
              <a:buFont typeface="Wingdings" panose="05000000000000000000" pitchFamily="2" charset="2"/>
              <a:buChar char="Ø"/>
            </a:pPr>
            <a:r>
              <a:rPr lang="en-US" dirty="0" smtClean="0"/>
              <a:t>Not every teacher graduating from an Iowa teacher college will stay in Iowa. </a:t>
            </a:r>
          </a:p>
          <a:p>
            <a:pPr lvl="1">
              <a:buFont typeface="Wingdings" panose="05000000000000000000" pitchFamily="2" charset="2"/>
              <a:buChar char="Ø"/>
            </a:pPr>
            <a:r>
              <a:rPr lang="en-US" dirty="0" smtClean="0"/>
              <a:t>Not every teacher that graduates will have the certification that aligns with district/student needs. </a:t>
            </a:r>
          </a:p>
          <a:p>
            <a:pPr lvl="1">
              <a:buFont typeface="Wingdings" panose="05000000000000000000" pitchFamily="2" charset="2"/>
              <a:buChar char="Ø"/>
            </a:pPr>
            <a:r>
              <a:rPr lang="en-US" dirty="0" smtClean="0"/>
              <a:t>Not every teacher graduate will stay in or even enter the field of teaching. </a:t>
            </a:r>
            <a:endParaRPr lang="en-US" dirty="0"/>
          </a:p>
        </p:txBody>
      </p:sp>
    </p:spTree>
    <p:extLst>
      <p:ext uri="{BB962C8B-B14F-4D97-AF65-F5344CB8AC3E}">
        <p14:creationId xmlns:p14="http://schemas.microsoft.com/office/powerpoint/2010/main" val="40478836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ISFIS PPT Template 7.2014</Template>
  <TotalTime>21703</TotalTime>
  <Words>1903</Words>
  <Application>Microsoft Office PowerPoint</Application>
  <PresentationFormat>On-screen Show (4:3)</PresentationFormat>
  <Paragraphs>188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Wingdings</vt:lpstr>
      <vt:lpstr>Retrospect</vt:lpstr>
      <vt:lpstr>Looming Iowa Teacher Shortage - Recruiting Challenges and Suggested Best Practices for finding and keeping great teachers in Rural and Urban schools </vt:lpstr>
      <vt:lpstr>Agenda</vt:lpstr>
      <vt:lpstr>Teacher Shortage Areas</vt:lpstr>
      <vt:lpstr>Rural and Urban Challenges</vt:lpstr>
      <vt:lpstr>2016-17 Iowa Teacher Shortage Areas</vt:lpstr>
      <vt:lpstr>Resources:</vt:lpstr>
      <vt:lpstr>The pool of teachers isn’t regenerating (DMR January article)</vt:lpstr>
      <vt:lpstr>It’s harder to become a teacher (DMR January article continues)</vt:lpstr>
      <vt:lpstr>TLC Impact too</vt:lpstr>
      <vt:lpstr> </vt:lpstr>
      <vt:lpstr>Collective Bargaining WI impact (DMR article March and Sentinel Report)</vt:lpstr>
      <vt:lpstr>Collective Bargaining WI impact (DMR article March and Sentinel Report)</vt:lpstr>
      <vt:lpstr>Sentinel Study Graph</vt:lpstr>
      <vt:lpstr>https://learningpolicyinstitute.org/product/understanding-teacher-shortages-interactive </vt:lpstr>
      <vt:lpstr>https://learningpolicyinstitute.org/product/understanding-teacher-shortages-interactive </vt:lpstr>
      <vt:lpstr>PowerPoint Presentation</vt:lpstr>
      <vt:lpstr>PowerPoint Presentation</vt:lpstr>
      <vt:lpstr> </vt:lpstr>
      <vt:lpstr>State Policy/Strategy</vt:lpstr>
      <vt:lpstr>Loan Forgiveness (AKA increasing beginning teacher salary by as much as 15%) </vt:lpstr>
      <vt:lpstr>Teach Iowa Scholar Program</vt:lpstr>
      <vt:lpstr>Substitutes</vt:lpstr>
      <vt:lpstr>Creative Solutions </vt:lpstr>
      <vt:lpstr>Creative Solutions</vt:lpstr>
      <vt:lpstr>Creative Solutions</vt:lpstr>
      <vt:lpstr>Creative Solutions</vt:lpstr>
      <vt:lpstr>PowerPoint Presentation</vt:lpstr>
      <vt:lpstr>PowerPoint Presentation</vt:lpstr>
      <vt:lpstr>PowerPoint Presentation</vt:lpstr>
      <vt:lpstr>Rural Teacher Corps Summary: How We Work Together to Bolster the Recruitment of Future Rural Teacher-Leaders</vt:lpstr>
      <vt:lpstr>What ideas do you have for attracting and retaining Teachers?</vt:lpstr>
      <vt:lpstr>Questions or Comments?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Margaret</cp:lastModifiedBy>
  <cp:revision>1822</cp:revision>
  <cp:lastPrinted>2017-01-19T19:27:44Z</cp:lastPrinted>
  <dcterms:created xsi:type="dcterms:W3CDTF">2014-07-14T21:17:36Z</dcterms:created>
  <dcterms:modified xsi:type="dcterms:W3CDTF">2017-06-03T01:37:17Z</dcterms:modified>
</cp:coreProperties>
</file>