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480" r:id="rId2"/>
    <p:sldId id="1626" r:id="rId3"/>
    <p:sldId id="1627" r:id="rId4"/>
    <p:sldId id="1628" r:id="rId5"/>
    <p:sldId id="532" r:id="rId6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121107-91AA-444C-9EAF-7CCDB09218EC}">
          <p14:sldIdLst>
            <p14:sldId id="480"/>
            <p14:sldId id="1626"/>
            <p14:sldId id="1627"/>
            <p14:sldId id="1628"/>
            <p14:sldId id="5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9E6"/>
    <a:srgbClr val="322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2" autoAdjust="0"/>
    <p:restoredTop sz="94169" autoAdjust="0"/>
  </p:normalViewPr>
  <p:slideViewPr>
    <p:cSldViewPr>
      <p:cViewPr varScale="1">
        <p:scale>
          <a:sx n="112" d="100"/>
          <a:sy n="112" d="100"/>
        </p:scale>
        <p:origin x="11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624" y="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0B667D-2BE0-4A16-8EFA-E30C5D08DF21}" type="datetimeFigureOut">
              <a:rPr lang="en-US" smtClean="0"/>
              <a:t>7/24/18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88C099-2B7A-4B35-9E19-074E2F15C2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99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F0A5FA-AB94-44EE-A5D4-75C5C49A077B}" type="datetimeFigureOut">
              <a:rPr lang="en-US" smtClean="0"/>
              <a:t>7/24/18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69DEFA-A6E1-4627-8453-89CF76F358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9DEFA-A6E1-4627-8453-89CF76F358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48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6F7C-A00C-46F2-A775-FC0CFCDA6B54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1FB-721A-44D6-920D-55CC63BA5E36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8903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1FB-721A-44D6-920D-55CC63BA5E36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44417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1FB-721A-44D6-920D-55CC63BA5E36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595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1FB-721A-44D6-920D-55CC63BA5E36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59715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EE1FB-721A-44D6-920D-55CC63BA5E36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675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B0EB3-A400-43A5-9A0F-30D546CCC06F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99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868F2-4737-4279-85C5-C1BBFC818AB7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2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EFF5-6076-4DAA-89C5-A42855A7F9CF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81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7319-B94C-4794-8C06-283940347D31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3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D2D65-5FEC-4949-9D10-D115EF102472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0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D788-F7FA-493A-AA4E-6C3D6F99760F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62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93E20-CE08-474B-9BE2-AFA11E11BF22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32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3254-20D1-4BD9-99BD-F2B9707B0BDC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3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697F2-540F-4EA1-9228-CDFB928E5681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677F-8779-4FAF-A7E5-A29AB1D49C2A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9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E1FB-721A-44D6-920D-55CC63BA5E36}" type="datetime1">
              <a:rPr lang="en-US" smtClean="0"/>
              <a:t>7/24/18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3A9E86-4CC3-4959-A751-C33E618564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ucateiowa.gov/sites/files/ed/documents/Operational%20Sharing%20Guidance%20-%20HF%202271%204-4-14.pdf" TargetMode="External"/><Relationship Id="rId2" Type="http://schemas.openxmlformats.org/officeDocument/2006/relationships/hyperlink" Target="https://www.educateiowa.gov/pk-12/school-business-finance/financial-management/reorganization-dissolution-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rgaret@iowaschoolfinance.com" TargetMode="External"/><Relationship Id="rId2" Type="http://schemas.openxmlformats.org/officeDocument/2006/relationships/hyperlink" Target="mailto:Larry.sigel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782472" y="1717330"/>
            <a:ext cx="7698842" cy="2209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/>
              <a:t>July 2018</a:t>
            </a:r>
            <a:br>
              <a:rPr lang="en-US" sz="4000" dirty="0"/>
            </a:br>
            <a:r>
              <a:rPr lang="en-US" altLang="en-US" sz="4000" b="1" dirty="0"/>
              <a:t>Explanation of Operational </a:t>
            </a:r>
            <a:br>
              <a:rPr lang="en-US" altLang="en-US" sz="4000" b="1" dirty="0"/>
            </a:br>
            <a:r>
              <a:rPr lang="en-US" altLang="en-US" sz="4000" b="1" dirty="0"/>
              <a:t>Sharing Incentives</a:t>
            </a:r>
            <a:br>
              <a:rPr lang="en-US" sz="4000" b="1" dirty="0"/>
            </a:br>
            <a:endParaRPr lang="en-US" dirty="0"/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782472" y="4267200"/>
            <a:ext cx="6934200" cy="2490788"/>
          </a:xfrm>
        </p:spPr>
        <p:txBody>
          <a:bodyPr>
            <a:normAutofit/>
          </a:bodyPr>
          <a:lstStyle/>
          <a:p>
            <a:pPr marL="63500" eaLnBrk="1" hangingPunct="1"/>
            <a:r>
              <a:rPr lang="en-US" dirty="0"/>
              <a:t>Margaret Buckton, Partner</a:t>
            </a:r>
          </a:p>
          <a:p>
            <a:pPr marL="63500" eaLnBrk="1" hangingPunct="1"/>
            <a:endParaRPr lang="en-US" dirty="0"/>
          </a:p>
          <a:p>
            <a:pPr marL="63500" eaLnBrk="1" hangingPunct="1"/>
            <a:endParaRPr lang="en-US" dirty="0"/>
          </a:p>
          <a:p>
            <a:pPr marL="63500" eaLnBrk="1" hangingPunct="1"/>
            <a:endParaRPr lang="en-US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9AC8E0-F7A4-4E0A-A3A2-478206F486F7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84F7C7-1035-2E47-AEA5-31B687D25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496594"/>
            <a:ext cx="4500451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9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Incentives/Sharing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Operational Function Sharing Agreement</a:t>
            </a:r>
          </a:p>
          <a:p>
            <a:r>
              <a:rPr lang="en-US" dirty="0"/>
              <a:t>Shared Teacher / Student</a:t>
            </a:r>
          </a:p>
          <a:p>
            <a:r>
              <a:rPr lang="en-US" dirty="0"/>
              <a:t>Sharing Under Joint Employment</a:t>
            </a:r>
          </a:p>
          <a:p>
            <a:r>
              <a:rPr lang="en-US" dirty="0"/>
              <a:t>Sharing Under Community College Offered Classes </a:t>
            </a:r>
          </a:p>
          <a:p>
            <a:r>
              <a:rPr lang="en-US" dirty="0"/>
              <a:t>Regional Academies</a:t>
            </a:r>
          </a:p>
          <a:p>
            <a:r>
              <a:rPr lang="en-US" dirty="0"/>
              <a:t>Whole Grade Sharing Agreement</a:t>
            </a:r>
          </a:p>
          <a:p>
            <a:r>
              <a:rPr lang="en-US" dirty="0"/>
              <a:t>Reorganization Taxpayer Incentive</a:t>
            </a:r>
          </a:p>
          <a:p>
            <a:r>
              <a:rPr lang="en-US" dirty="0"/>
              <a:t>Reminder:  Incentive is an additional consideration, but sharing may occur for efficiency without an incentive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 Website on Sharing, Reorganization </a:t>
            </a:r>
            <a:r>
              <a:rPr lang="en-US" dirty="0">
                <a:hlinkClick r:id="rId2"/>
              </a:rPr>
              <a:t>https://www.educateiowa.gov/pk-12/school-business-finance/financial-management/reorganization-dissolution-sharing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Guidance on Operational Sharing Incentives </a:t>
            </a:r>
          </a:p>
          <a:p>
            <a:pPr marL="0" indent="0">
              <a:buNone/>
            </a:pPr>
            <a:r>
              <a:rPr lang="en-US" dirty="0">
                <a:hlinkClick r:id="rId3" invalidUrl="https://www.educateiowa.gov/sites/files/ed/documents/Operational Sharing Guidance - HF 2271 4-4-14.pdf"/>
              </a:rPr>
              <a:t>https://www.educateiowa.gov/sites/files/ed/documents/Operational%20Sharing%20Guidance%20-%20HF%202271%204-4-14.pdf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A9E86-4CC3-4959-A751-C33E618564A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2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Operational Savings Incentives</a:t>
            </a:r>
          </a:p>
        </p:txBody>
      </p:sp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171450" y="1143000"/>
            <a:ext cx="7067550" cy="4855260"/>
          </a:xfrm>
        </p:spPr>
        <p:txBody>
          <a:bodyPr rtlCol="0">
            <a:normAutofit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Extended through June 30, 2024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i="1" dirty="0"/>
              <a:t>HF 633 enacted in the 2018 Session extends the sunset and eliminates the 5-year max for any one position that is shared. It also adds a social worker position equal to 3 students weighting.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Districts and AEAs are eligible for weighting from shared operations with other districts for maximum of five years.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Specific job functions generate different weightings, but combined max = 21 students per district (AEA range of $30,000 to $200,000).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May share with other school districts, AEAs, or any other government subdivision (although cities, counties, etc., would not qualify for any supplementary weighting). 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dirty="0"/>
              <a:t>Must be shared for at least 20% of the staff person’s time.</a:t>
            </a:r>
          </a:p>
        </p:txBody>
      </p:sp>
    </p:spTree>
    <p:extLst>
      <p:ext uri="{BB962C8B-B14F-4D97-AF65-F5344CB8AC3E}">
        <p14:creationId xmlns:p14="http://schemas.microsoft.com/office/powerpoint/2010/main" val="268167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609601" y="0"/>
            <a:ext cx="6347713" cy="1320800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en-US" altLang="en-US" sz="2800" dirty="0"/>
            </a:br>
            <a:r>
              <a:rPr lang="en-US" altLang="en-US" sz="3600" b="1" dirty="0"/>
              <a:t>Operational Sharing Opportunities </a:t>
            </a:r>
            <a:endParaRPr lang="en-US" altLang="en-US" sz="2800" b="1" dirty="0"/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609600" y="1676400"/>
            <a:ext cx="6347714" cy="4267200"/>
          </a:xfrm>
        </p:spPr>
        <p:txBody>
          <a:bodyPr rtlCol="0">
            <a:normAutofit fontScale="62500" lnSpcReduction="20000"/>
          </a:bodyPr>
          <a:lstStyle/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sz="2800" dirty="0"/>
              <a:t>Functions and the number of students’ worth of weighting they generate, each student at $6,736 in FY 2019: </a:t>
            </a:r>
          </a:p>
          <a:p>
            <a:pPr lvl="1" indent="-274320">
              <a:defRPr/>
            </a:pPr>
            <a:r>
              <a:rPr lang="en-US" sz="2400" dirty="0"/>
              <a:t>Superintendent Management  			8</a:t>
            </a:r>
          </a:p>
          <a:p>
            <a:pPr lvl="1" indent="-274320">
              <a:defRPr/>
            </a:pPr>
            <a:r>
              <a:rPr lang="en-US" sz="2400" dirty="0"/>
              <a:t>Business Management					5</a:t>
            </a:r>
          </a:p>
          <a:p>
            <a:pPr lvl="1" indent="-274320">
              <a:defRPr/>
            </a:pPr>
            <a:r>
              <a:rPr lang="en-US" sz="2400" dirty="0"/>
              <a:t>Human Resources Management			5</a:t>
            </a:r>
          </a:p>
          <a:p>
            <a:pPr lvl="1" indent="-274320">
              <a:defRPr/>
            </a:pPr>
            <a:r>
              <a:rPr lang="en-US" sz="2400" dirty="0"/>
              <a:t>Transportation Management				5</a:t>
            </a:r>
          </a:p>
          <a:p>
            <a:pPr lvl="1" indent="-274320">
              <a:defRPr/>
            </a:pPr>
            <a:r>
              <a:rPr lang="en-US" sz="2400" dirty="0"/>
              <a:t>Operations and Maintenance Management 	5</a:t>
            </a:r>
          </a:p>
          <a:p>
            <a:pPr lvl="1" indent="-274320">
              <a:defRPr/>
            </a:pPr>
            <a:r>
              <a:rPr lang="en-US" sz="2400" dirty="0"/>
              <a:t>Curriculum Director 					3</a:t>
            </a:r>
          </a:p>
          <a:p>
            <a:pPr lvl="1" indent="-274320">
              <a:defRPr/>
            </a:pPr>
            <a:r>
              <a:rPr lang="en-US" sz="2400" dirty="0"/>
              <a:t>School Counselor 						3</a:t>
            </a:r>
          </a:p>
          <a:p>
            <a:pPr lvl="1" indent="-274320">
              <a:defRPr/>
            </a:pPr>
            <a:r>
              <a:rPr lang="en-US" sz="2400" dirty="0"/>
              <a:t>School Social Worker					3</a:t>
            </a:r>
          </a:p>
          <a:p>
            <a:pPr indent="-274320">
              <a:defRPr/>
            </a:pPr>
            <a:r>
              <a:rPr lang="en-US" sz="2500" dirty="0"/>
              <a:t>$141K max, but beware the cliff.  Incentive is gone after June 30, 2024 unless a future legislature extends it. </a:t>
            </a:r>
          </a:p>
          <a:p>
            <a:pPr indent="-274320">
              <a:defRPr/>
            </a:pPr>
            <a:r>
              <a:rPr lang="en-US" sz="2500" dirty="0"/>
              <a:t>The efficiency, however, remains.</a:t>
            </a:r>
          </a:p>
        </p:txBody>
      </p:sp>
    </p:spTree>
    <p:extLst>
      <p:ext uri="{BB962C8B-B14F-4D97-AF65-F5344CB8AC3E}">
        <p14:creationId xmlns:p14="http://schemas.microsoft.com/office/powerpoint/2010/main" val="275772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-457200" y="860033"/>
            <a:ext cx="8458200" cy="1470025"/>
          </a:xfrm>
        </p:spPr>
        <p:txBody>
          <a:bodyPr/>
          <a:lstStyle/>
          <a:p>
            <a:pPr algn="ctr" eaLnBrk="1" hangingPunct="1"/>
            <a:r>
              <a:rPr lang="en-US" dirty="0"/>
              <a:t>Questions or</a:t>
            </a:r>
            <a:br>
              <a:rPr lang="en-US" dirty="0"/>
            </a:br>
            <a:r>
              <a:rPr lang="en-US" dirty="0"/>
              <a:t>Comments?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685800" y="2732750"/>
            <a:ext cx="4267200" cy="1447800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tx2"/>
                </a:solidFill>
                <a:latin typeface="Georgia" pitchFamily="18" charset="0"/>
                <a:cs typeface="Arial" charset="0"/>
              </a:rPr>
              <a:t>Larry Sigel, ISFIS – Partner</a:t>
            </a:r>
          </a:p>
          <a:p>
            <a:pPr algn="l"/>
            <a:r>
              <a:rPr lang="en-US" sz="2000" dirty="0">
                <a:hlinkClick r:id="rId2"/>
              </a:rPr>
              <a:t>Larry.sigel@gmail.com</a:t>
            </a:r>
            <a:r>
              <a:rPr lang="en-US" sz="2000" dirty="0"/>
              <a:t>  </a:t>
            </a:r>
          </a:p>
          <a:p>
            <a:pPr marL="63500" eaLnBrk="1" hangingPunct="1"/>
            <a:endParaRPr lang="en-US" sz="2000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444F32-834C-49C0-B908-0FF9770F5C1E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6" name="Subtitle 2"/>
          <p:cNvSpPr txBox="1">
            <a:spLocks/>
          </p:cNvSpPr>
          <p:nvPr/>
        </p:nvSpPr>
        <p:spPr bwMode="auto">
          <a:xfrm>
            <a:off x="674370" y="4724400"/>
            <a:ext cx="46482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en-US" dirty="0">
                <a:solidFill>
                  <a:schemeClr val="tx2"/>
                </a:solidFill>
              </a:rPr>
              <a:t>Iowa School Finance Information Services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en-US" dirty="0">
                <a:solidFill>
                  <a:schemeClr val="tx2"/>
                </a:solidFill>
              </a:rPr>
              <a:t>1201 63</a:t>
            </a:r>
            <a:r>
              <a:rPr lang="en-US" baseline="30000" dirty="0">
                <a:solidFill>
                  <a:schemeClr val="tx2"/>
                </a:solidFill>
              </a:rPr>
              <a:t>rd</a:t>
            </a:r>
            <a:r>
              <a:rPr lang="en-US" dirty="0">
                <a:solidFill>
                  <a:schemeClr val="tx2"/>
                </a:solidFill>
              </a:rPr>
              <a:t> Street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en-US" dirty="0">
                <a:solidFill>
                  <a:schemeClr val="tx2"/>
                </a:solidFill>
              </a:rPr>
              <a:t>Des Moines, IA  50311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en-US" dirty="0">
                <a:solidFill>
                  <a:schemeClr val="tx2"/>
                </a:solidFill>
              </a:rPr>
              <a:t>Office:  515-251-5970</a:t>
            </a:r>
          </a:p>
          <a:p>
            <a:pPr eaLnBrk="1" hangingPunct="1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en-US" dirty="0">
                <a:solidFill>
                  <a:schemeClr val="tx2"/>
                </a:solidFill>
              </a:rPr>
              <a:t>www.isfis.net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85800" y="3733800"/>
            <a:ext cx="42672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tx2"/>
                </a:solidFill>
                <a:latin typeface="Georgia" pitchFamily="18" charset="0"/>
                <a:cs typeface="Arial" charset="0"/>
              </a:rPr>
              <a:t>Margaret Buckton , ISFIS – Partner</a:t>
            </a:r>
          </a:p>
          <a:p>
            <a:pPr algn="l"/>
            <a:r>
              <a:rPr lang="en-US" sz="2000" dirty="0">
                <a:hlinkClick r:id="rId3"/>
              </a:rPr>
              <a:t>Margaret@iowaschoolfinance.com</a:t>
            </a:r>
            <a:r>
              <a:rPr lang="en-US" sz="2000" dirty="0"/>
              <a:t> </a:t>
            </a:r>
          </a:p>
          <a:p>
            <a:pPr marL="6350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19359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9833</TotalTime>
  <Words>319</Words>
  <Application>Microsoft Macintosh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Trebuchet MS</vt:lpstr>
      <vt:lpstr>Wingdings 3</vt:lpstr>
      <vt:lpstr>Facet</vt:lpstr>
      <vt:lpstr>July 2018 Explanation of Operational  Sharing Incentives </vt:lpstr>
      <vt:lpstr>Types of Incentives/Sharing</vt:lpstr>
      <vt:lpstr>Operational Savings Incentives</vt:lpstr>
      <vt:lpstr> Operational Sharing Opportunities </vt:lpstr>
      <vt:lpstr>Questions or Comments?</vt:lpstr>
    </vt:vector>
  </TitlesOfParts>
  <Company>HP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Title</dc:title>
  <dc:creator>Susie</dc:creator>
  <cp:lastModifiedBy>Microsoft Office User</cp:lastModifiedBy>
  <cp:revision>774</cp:revision>
  <cp:lastPrinted>2015-06-11T19:45:00Z</cp:lastPrinted>
  <dcterms:created xsi:type="dcterms:W3CDTF">2014-07-14T21:17:36Z</dcterms:created>
  <dcterms:modified xsi:type="dcterms:W3CDTF">2018-07-24T20:13:23Z</dcterms:modified>
</cp:coreProperties>
</file>