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11" r:id="rId2"/>
    <p:sldId id="327" r:id="rId3"/>
    <p:sldId id="328" r:id="rId4"/>
    <p:sldId id="326" r:id="rId5"/>
    <p:sldId id="329" r:id="rId6"/>
    <p:sldId id="330" r:id="rId7"/>
    <p:sldId id="331" r:id="rId8"/>
    <p:sldId id="319" r:id="rId9"/>
    <p:sldId id="324" r:id="rId10"/>
    <p:sldId id="345" r:id="rId11"/>
    <p:sldId id="320" r:id="rId12"/>
    <p:sldId id="361" r:id="rId13"/>
    <p:sldId id="337" r:id="rId14"/>
    <p:sldId id="335" r:id="rId15"/>
    <p:sldId id="346" r:id="rId16"/>
    <p:sldId id="341" r:id="rId17"/>
    <p:sldId id="342" r:id="rId18"/>
    <p:sldId id="348" r:id="rId19"/>
    <p:sldId id="347" r:id="rId20"/>
    <p:sldId id="349" r:id="rId21"/>
    <p:sldId id="359" r:id="rId22"/>
    <p:sldId id="360" r:id="rId23"/>
    <p:sldId id="336" r:id="rId24"/>
    <p:sldId id="363" r:id="rId25"/>
    <p:sldId id="367" r:id="rId26"/>
    <p:sldId id="355" r:id="rId27"/>
    <p:sldId id="368" r:id="rId28"/>
    <p:sldId id="364" r:id="rId29"/>
    <p:sldId id="369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70" y="96"/>
      </p:cViewPr>
      <p:guideLst>
        <p:guide orient="horz" pos="32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2B5A-C6BE-4D0B-B18D-69CBB02ED794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5402-5FA0-460E-95F5-19B9B69C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A7D09-6BE0-4857-BA03-1F24A55A8A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5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0BDF-8517-400A-902B-D4ADBBA01E8F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55D1-9BB8-441E-AA26-E4E46ECB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557" y="1703413"/>
            <a:ext cx="8132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Recapture Time &amp; Money</a:t>
            </a:r>
            <a:endParaRPr lang="en-US" sz="4800" dirty="0">
              <a:solidFill>
                <a:srgbClr val="C00000"/>
              </a:solidFill>
              <a:latin typeface="Whitney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Whitney Book" pitchFamily="50" charset="0"/>
                <a:cs typeface="Times New Roman" panose="02020603050405020304" pitchFamily="18" charset="0"/>
              </a:rPr>
              <a:t>Implementing efficient purchasing systems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556" y="4405584"/>
            <a:ext cx="8132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Paul Tarnoff, CEO, k-Purchase</a:t>
            </a: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Calli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Landenberger, Business Manager, North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Polk CSD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Whitney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Janet Hartwig, Accounts Payable, North Polk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CSD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165" y="643285"/>
            <a:ext cx="909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dirty="0" smtClean="0">
                <a:latin typeface="Whitney Book" pitchFamily="50" charset="0"/>
              </a:rPr>
              <a:t>FINDING ORDER WITHIN THE CHAOS</a:t>
            </a:r>
            <a:endParaRPr lang="en-US" dirty="0">
              <a:solidFill>
                <a:srgbClr val="C00000"/>
              </a:solidFill>
              <a:latin typeface="Whitney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5" y="1184089"/>
            <a:ext cx="6896825" cy="54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311" y="2220686"/>
            <a:ext cx="3412671" cy="24166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FIND WHAT TO BUY,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RELIABLE SERVICE,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&amp; BEST PRICES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0674" y="2220686"/>
            <a:ext cx="3412671" cy="2416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REQUEST,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APPROVE, ORDER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&amp; RECEIVE</a:t>
            </a:r>
            <a:endParaRPr lang="en-US" sz="2400" dirty="0">
              <a:solidFill>
                <a:schemeClr val="bg1"/>
              </a:solidFill>
              <a:latin typeface="Whitney Boo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6123" y="2767281"/>
            <a:ext cx="166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Whitney Book" pitchFamily="50" charset="0"/>
              </a:rPr>
              <a:t>+</a:t>
            </a:r>
            <a:endParaRPr lang="en-US" sz="8000" dirty="0">
              <a:solidFill>
                <a:schemeClr val="bg1">
                  <a:lumMod val="50000"/>
                </a:schemeClr>
              </a:solidFill>
              <a:latin typeface="Whitney Book" pitchFamily="50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165" y="643285"/>
            <a:ext cx="909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dirty="0" smtClean="0">
                <a:latin typeface="Whitney Book" pitchFamily="50" charset="0"/>
              </a:rPr>
              <a:t>2 SIDES OF PURCHASING</a:t>
            </a:r>
            <a:endParaRPr lang="en-US" dirty="0">
              <a:solidFill>
                <a:srgbClr val="C00000"/>
              </a:solidFill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" y="2118675"/>
            <a:ext cx="2461245" cy="24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964" y="634804"/>
            <a:ext cx="907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EXPOSING THE HIDDEN COSTS</a:t>
            </a:r>
            <a:endParaRPr lang="en-US" altLang="en-US" sz="2800" dirty="0" smtClean="0">
              <a:latin typeface="Whitney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88" y="1993617"/>
            <a:ext cx="2061594" cy="2938868"/>
          </a:xfrm>
          <a:prstGeom prst="rect">
            <a:avLst/>
          </a:prstGeom>
        </p:spPr>
      </p:pic>
      <p:pic>
        <p:nvPicPr>
          <p:cNvPr id="1028" name="Picture 4" descr="Image result for wasted doll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52" y="2118675"/>
            <a:ext cx="18288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964" y="634804"/>
            <a:ext cx="907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WAYS TO RECAPTURE FOUND RESOURCES</a:t>
            </a:r>
            <a:endParaRPr lang="en-US" altLang="en-US" sz="2800" dirty="0" smtClean="0">
              <a:latin typeface="Whitney Book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480" y="2543751"/>
            <a:ext cx="5112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EASY </a:t>
            </a:r>
            <a:r>
              <a:rPr lang="en-US" sz="3600" dirty="0">
                <a:solidFill>
                  <a:srgbClr val="C00000"/>
                </a:solidFill>
                <a:latin typeface="Whitney Book" pitchFamily="50" charset="0"/>
              </a:rPr>
              <a:t>&amp; SIMPLE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MINIMAL or NO </a:t>
            </a:r>
            <a:r>
              <a:rPr lang="en-US" sz="3600" dirty="0">
                <a:solidFill>
                  <a:srgbClr val="C00000"/>
                </a:solidFill>
                <a:latin typeface="Whitney Book" pitchFamily="50" charset="0"/>
              </a:rPr>
              <a:t>COST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  <a:sym typeface="Wingdings 2" panose="05020102010507070707" pitchFamily="18" charset="2"/>
              </a:rPr>
              <a:t>SUPPORT WORKFLOW</a:t>
            </a:r>
            <a:endParaRPr lang="en-US" sz="3600" dirty="0">
              <a:solidFill>
                <a:srgbClr val="C00000"/>
              </a:solidFill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6122" y="2212517"/>
            <a:ext cx="3412671" cy="2416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REQUEST,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APPROVE, ORDER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Whitney Book" pitchFamily="50" charset="0"/>
              </a:rPr>
              <a:t>&amp; RECEIVE</a:t>
            </a:r>
            <a:endParaRPr lang="en-US" sz="2400" dirty="0">
              <a:solidFill>
                <a:schemeClr val="bg1"/>
              </a:solidFill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muscularinjuryspecialist.com/uploads/5/0/0/6/5006154/__2139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4" y="1760710"/>
            <a:ext cx="3748792" cy="37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964" y="634804"/>
            <a:ext cx="907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MANUAL ORDER PROCESSING</a:t>
            </a:r>
            <a:endParaRPr lang="en-US" altLang="en-US" sz="2800" dirty="0" smtClean="0"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031" y="2739594"/>
            <a:ext cx="292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C00000"/>
                </a:solidFill>
                <a:latin typeface="Whitney Medium" pitchFamily="50" charset="0"/>
              </a:rPr>
              <a:t>115 MINUTES</a:t>
            </a:r>
          </a:p>
          <a:p>
            <a:pPr algn="r"/>
            <a:r>
              <a:rPr lang="en-US" sz="3600" dirty="0" smtClean="0">
                <a:solidFill>
                  <a:srgbClr val="C00000"/>
                </a:solidFill>
                <a:latin typeface="Whitney Medium" pitchFamily="50" charset="0"/>
              </a:rPr>
              <a:t>$86 LABOR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4800" y="635959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EACH &amp; EVERY ORDER</a:t>
            </a:r>
            <a:endParaRPr lang="en-US" altLang="en-US" dirty="0">
              <a:solidFill>
                <a:srgbClr val="C00000"/>
              </a:solidFill>
              <a:latin typeface="Whitney Book" pitchFamily="50" charset="0"/>
            </a:endParaRPr>
          </a:p>
        </p:txBody>
      </p:sp>
      <p:pic>
        <p:nvPicPr>
          <p:cNvPr id="10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59" y="1925245"/>
            <a:ext cx="2637809" cy="26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96017" y="643285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HUGE ANNUAL HIDDEN COST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Whitney Book" pitchFamily="50" charset="0"/>
              </a:rPr>
              <a:t>per 1,000 </a:t>
            </a:r>
            <a:r>
              <a:rPr lang="en-US" sz="2400" dirty="0" smtClean="0">
                <a:solidFill>
                  <a:srgbClr val="C00000"/>
                </a:solidFill>
                <a:latin typeface="Whitney Book" pitchFamily="50" charset="0"/>
              </a:rPr>
              <a:t>students</a:t>
            </a:r>
            <a:endParaRPr lang="en-US" sz="2400" dirty="0">
              <a:solidFill>
                <a:srgbClr val="C00000"/>
              </a:solidFill>
              <a:latin typeface="Whitney 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75190" y="2386912"/>
            <a:ext cx="5227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Whitney Book" pitchFamily="50" charset="0"/>
              </a:rPr>
              <a:t>4,800 HOURS</a:t>
            </a:r>
          </a:p>
          <a:p>
            <a:pPr algn="r"/>
            <a:r>
              <a:rPr lang="en-US" sz="3600" dirty="0" smtClean="0">
                <a:latin typeface="Whitney Book" pitchFamily="50" charset="0"/>
              </a:rPr>
              <a:t>$216,000 WAGES</a:t>
            </a:r>
          </a:p>
          <a:p>
            <a:pPr algn="r"/>
            <a:endParaRPr lang="en-US" sz="3600" dirty="0" smtClean="0">
              <a:latin typeface="Whitney Book" pitchFamily="50" charset="0"/>
            </a:endParaRPr>
          </a:p>
          <a:p>
            <a:pPr algn="r"/>
            <a:r>
              <a:rPr lang="en-US" sz="3600" dirty="0" smtClean="0">
                <a:latin typeface="Whitney Book" pitchFamily="50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6" y="1855177"/>
            <a:ext cx="4375369" cy="3437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54" y="2281405"/>
            <a:ext cx="2358819" cy="230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9731" y="4844559"/>
            <a:ext cx="3754315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26" y="1625073"/>
            <a:ext cx="2834348" cy="360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557" y="5538029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Streamline &amp; automate the process</a:t>
            </a:r>
          </a:p>
        </p:txBody>
      </p:sp>
    </p:spTree>
    <p:extLst>
      <p:ext uri="{BB962C8B-B14F-4D97-AF65-F5344CB8AC3E}">
        <p14:creationId xmlns:p14="http://schemas.microsoft.com/office/powerpoint/2010/main" val="10673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9128" y="690535"/>
            <a:ext cx="8971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RECAPTURES 70% OF HIDDEN COST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Whitney Book" pitchFamily="50" charset="0"/>
              </a:rPr>
              <a:t>per 1,000 students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Whitney Boo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91" y="2820753"/>
            <a:ext cx="813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3,750 </a:t>
            </a:r>
            <a:r>
              <a:rPr lang="en-US" sz="3600" dirty="0">
                <a:solidFill>
                  <a:srgbClr val="C00000"/>
                </a:solidFill>
                <a:latin typeface="Whitney Book" pitchFamily="50" charset="0"/>
              </a:rPr>
              <a:t>HOURS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$169,000 WAGES</a:t>
            </a:r>
          </a:p>
        </p:txBody>
      </p:sp>
    </p:spTree>
    <p:extLst>
      <p:ext uri="{BB962C8B-B14F-4D97-AF65-F5344CB8AC3E}">
        <p14:creationId xmlns:p14="http://schemas.microsoft.com/office/powerpoint/2010/main" val="28313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5" y="1603923"/>
            <a:ext cx="6662629" cy="3650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1208" y="3223559"/>
            <a:ext cx="11015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1208" y="3223559"/>
            <a:ext cx="11015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2828835"/>
            <a:ext cx="813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REDIRECTED </a:t>
            </a:r>
            <a:r>
              <a:rPr lang="en-US" sz="3600" dirty="0">
                <a:solidFill>
                  <a:srgbClr val="C00000"/>
                </a:solidFill>
                <a:latin typeface="Whitney Book" pitchFamily="50" charset="0"/>
              </a:rPr>
              <a:t>TO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EDUCATING </a:t>
            </a:r>
            <a:r>
              <a:rPr lang="en-US" sz="3600" dirty="0">
                <a:solidFill>
                  <a:srgbClr val="C00000"/>
                </a:solidFill>
                <a:latin typeface="Whitney Book" pitchFamily="50" charset="0"/>
              </a:rPr>
              <a:t>OUR STUDENTS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</p:spTree>
    <p:extLst>
      <p:ext uri="{BB962C8B-B14F-4D97-AF65-F5344CB8AC3E}">
        <p14:creationId xmlns:p14="http://schemas.microsoft.com/office/powerpoint/2010/main" val="2274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41552"/>
            <a:ext cx="5143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solidFill>
                  <a:srgbClr val="C00000"/>
                </a:solidFill>
                <a:latin typeface="Whitney Book" pitchFamily="50" charset="0"/>
              </a:rPr>
              <a:t>“Right away we noticed</a:t>
            </a:r>
          </a:p>
          <a:p>
            <a:pPr algn="r"/>
            <a:r>
              <a:rPr lang="en-US" sz="2800" i="1" dirty="0" smtClean="0">
                <a:latin typeface="Whitney Book" pitchFamily="50" charset="0"/>
              </a:rPr>
              <a:t>a </a:t>
            </a:r>
            <a:r>
              <a:rPr lang="en-US" sz="2800" i="1" dirty="0">
                <a:latin typeface="Whitney Book" pitchFamily="50" charset="0"/>
              </a:rPr>
              <a:t>dramatic increase in </a:t>
            </a:r>
            <a:r>
              <a:rPr lang="en-US" sz="2800" i="1" dirty="0" smtClean="0">
                <a:latin typeface="Whitney Book" pitchFamily="50" charset="0"/>
              </a:rPr>
              <a:t>efficiencies.</a:t>
            </a:r>
            <a:r>
              <a:rPr lang="en-US" sz="2800" i="1" dirty="0">
                <a:latin typeface="Whitney Book" pitchFamily="50" charset="0"/>
              </a:rPr>
              <a:t/>
            </a:r>
            <a:br>
              <a:rPr lang="en-US" sz="2800" i="1" dirty="0">
                <a:latin typeface="Whitney Book" pitchFamily="50" charset="0"/>
              </a:rPr>
            </a:br>
            <a:endParaRPr lang="en-US" i="1" dirty="0" smtClean="0">
              <a:latin typeface="Whitney Book" pitchFamily="50" charset="0"/>
            </a:endParaRPr>
          </a:p>
          <a:p>
            <a:pPr algn="r"/>
            <a:r>
              <a:rPr lang="en-US" sz="3600" i="1" dirty="0" smtClean="0">
                <a:latin typeface="Whitney Book" pitchFamily="50" charset="0"/>
              </a:rPr>
              <a:t>k-Purchase has</a:t>
            </a:r>
          </a:p>
          <a:p>
            <a:pPr algn="r"/>
            <a:r>
              <a:rPr lang="en-US" sz="3200" i="1" dirty="0" smtClean="0">
                <a:solidFill>
                  <a:srgbClr val="C00000"/>
                </a:solidFill>
                <a:latin typeface="Whitney Book" pitchFamily="50" charset="0"/>
              </a:rPr>
              <a:t>REMOVED REDUNDANT &amp; TIME-CONSUMNG STEPS</a:t>
            </a:r>
          </a:p>
          <a:p>
            <a:pPr algn="r"/>
            <a:r>
              <a:rPr lang="en-US" sz="2800" i="1" dirty="0">
                <a:latin typeface="Whitney Book" pitchFamily="50" charset="0"/>
              </a:rPr>
              <a:t>i</a:t>
            </a:r>
            <a:r>
              <a:rPr lang="en-US" sz="2800" i="1" dirty="0" smtClean="0">
                <a:latin typeface="Whitney Book" pitchFamily="50" charset="0"/>
              </a:rPr>
              <a:t>n our former process.” </a:t>
            </a:r>
          </a:p>
          <a:p>
            <a:pPr algn="r"/>
            <a:endParaRPr lang="en-US" sz="2800" i="1" dirty="0" smtClean="0">
              <a:solidFill>
                <a:srgbClr val="C00000"/>
              </a:solidFill>
              <a:latin typeface="Whitney Semibol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7414" y="4735743"/>
            <a:ext cx="3042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hitney Book" pitchFamily="50" charset="0"/>
              </a:rPr>
              <a:t>Deb </a:t>
            </a:r>
            <a:r>
              <a:rPr lang="en-US" dirty="0">
                <a:latin typeface="Whitney Book" pitchFamily="50" charset="0"/>
              </a:rPr>
              <a:t>Schroeder, Former Business </a:t>
            </a:r>
            <a:r>
              <a:rPr lang="en-US" dirty="0" smtClean="0">
                <a:latin typeface="Whitney Book" pitchFamily="50" charset="0"/>
              </a:rPr>
              <a:t>Manager</a:t>
            </a:r>
          </a:p>
          <a:p>
            <a:r>
              <a:rPr lang="en-US" dirty="0" smtClean="0">
                <a:latin typeface="Whitney Book" pitchFamily="50" charset="0"/>
              </a:rPr>
              <a:t>North Polk CSD</a:t>
            </a:r>
            <a:endParaRPr lang="en-US" dirty="0">
              <a:latin typeface="Whitney Book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96" y="1905000"/>
            <a:ext cx="2383636" cy="27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50344"/>
            <a:ext cx="50467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latin typeface="Whitney Book" pitchFamily="50" charset="0"/>
              </a:rPr>
              <a:t>“Frees up a lot of time</a:t>
            </a:r>
          </a:p>
          <a:p>
            <a:pPr algn="r"/>
            <a:r>
              <a:rPr lang="en-US" sz="3200" i="1" dirty="0" smtClean="0">
                <a:solidFill>
                  <a:srgbClr val="C00000"/>
                </a:solidFill>
                <a:latin typeface="Whitney Book" pitchFamily="50" charset="0"/>
              </a:rPr>
              <a:t>FOR EVERYONE</a:t>
            </a:r>
            <a:r>
              <a:rPr lang="en-US" sz="3200" i="1" dirty="0">
                <a:solidFill>
                  <a:srgbClr val="C00000"/>
                </a:solidFill>
                <a:latin typeface="Whitney Book" pitchFamily="50" charset="0"/>
              </a:rPr>
              <a:t> EVERYDAY </a:t>
            </a:r>
            <a:endParaRPr lang="en-US" sz="3200" i="1" dirty="0" smtClean="0">
              <a:solidFill>
                <a:srgbClr val="C00000"/>
              </a:solidFill>
              <a:latin typeface="Whitney Book" pitchFamily="50" charset="0"/>
            </a:endParaRPr>
          </a:p>
          <a:p>
            <a:pPr algn="r"/>
            <a:r>
              <a:rPr lang="en-US" sz="2800" i="1" dirty="0" smtClean="0">
                <a:latin typeface="Whitney Book" pitchFamily="50" charset="0"/>
              </a:rPr>
              <a:t>to do other important things. </a:t>
            </a:r>
          </a:p>
          <a:p>
            <a:pPr algn="r"/>
            <a:endParaRPr lang="en-US" sz="2800" i="1" dirty="0" smtClean="0">
              <a:solidFill>
                <a:srgbClr val="C00000"/>
              </a:solidFill>
              <a:latin typeface="Whitney Book" pitchFamily="50" charset="0"/>
            </a:endParaRPr>
          </a:p>
          <a:p>
            <a:pPr algn="r"/>
            <a:r>
              <a:rPr lang="en-US" sz="3200" i="1" dirty="0" smtClean="0">
                <a:solidFill>
                  <a:srgbClr val="C00000"/>
                </a:solidFill>
                <a:latin typeface="Whitney Book" pitchFamily="50" charset="0"/>
              </a:rPr>
              <a:t>ESPECIALLY FOR TEACHERS</a:t>
            </a:r>
          </a:p>
          <a:p>
            <a:pPr algn="r"/>
            <a:r>
              <a:rPr lang="en-US" sz="2800" i="1" dirty="0" smtClean="0">
                <a:latin typeface="Whitney Book" pitchFamily="50" charset="0"/>
              </a:rPr>
              <a:t>who deal with students.”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7414" y="4700574"/>
            <a:ext cx="304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hitney Book" pitchFamily="50" charset="0"/>
              </a:rPr>
              <a:t>Lisa Johnson, CFO </a:t>
            </a:r>
            <a:endParaRPr lang="en-US" dirty="0">
              <a:latin typeface="Whitney Book" pitchFamily="50" charset="0"/>
            </a:endParaRPr>
          </a:p>
          <a:p>
            <a:r>
              <a:rPr lang="en-US" dirty="0" smtClean="0">
                <a:latin typeface="Whitney Book" pitchFamily="50" charset="0"/>
              </a:rPr>
              <a:t>Grinnell-Newburg CSD</a:t>
            </a:r>
            <a:endParaRPr lang="en-US" dirty="0">
              <a:latin typeface="Whitney Book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10796" y="1909694"/>
            <a:ext cx="2364115" cy="27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7203" y="2220686"/>
            <a:ext cx="3412671" cy="24166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FIND WHAT TO BUY,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RELIABLE SERVICE,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hitney Book" pitchFamily="50" charset="0"/>
              </a:rPr>
              <a:t>&amp; BEST PRICES</a:t>
            </a:r>
          </a:p>
        </p:txBody>
      </p:sp>
    </p:spTree>
    <p:extLst>
      <p:ext uri="{BB962C8B-B14F-4D97-AF65-F5344CB8AC3E}">
        <p14:creationId xmlns:p14="http://schemas.microsoft.com/office/powerpoint/2010/main" val="23344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4696465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Find what to buy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84" y="2188545"/>
            <a:ext cx="2466975" cy="1847850"/>
          </a:xfrm>
          <a:prstGeom prst="rect">
            <a:avLst/>
          </a:prstGeom>
        </p:spPr>
      </p:pic>
      <p:pic>
        <p:nvPicPr>
          <p:cNvPr id="6" name="Picture 2" descr="Image result for aggressive sales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50" y="2226281"/>
            <a:ext cx="1974923" cy="18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7652" y="2333279"/>
            <a:ext cx="166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Whitney Book" pitchFamily="50" charset="0"/>
              </a:rPr>
              <a:t>+</a:t>
            </a:r>
            <a:endParaRPr lang="en-US" sz="8000" dirty="0">
              <a:solidFill>
                <a:schemeClr val="bg1">
                  <a:lumMod val="50000"/>
                </a:schemeClr>
              </a:solidFill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4696465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Typing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70" y="22924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4705257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Incomplete orders &amp; payables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5" name="Picture 6" descr="Image result for shopping fr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55" y="2367249"/>
            <a:ext cx="2530400" cy="16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004" y="2468334"/>
            <a:ext cx="166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Whitney Book" pitchFamily="50" charset="0"/>
              </a:rPr>
              <a:t>+</a:t>
            </a:r>
            <a:endParaRPr lang="en-US" sz="8000" dirty="0">
              <a:solidFill>
                <a:schemeClr val="bg1">
                  <a:lumMod val="50000"/>
                </a:schemeClr>
              </a:solidFill>
              <a:latin typeface="Whitney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10" y="1827699"/>
            <a:ext cx="21145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4696465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Setup, training &amp; support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2050" name="Picture 2" descr="Image result for man punching computer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39" y="1778119"/>
            <a:ext cx="2476189" cy="22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5557" y="4705257"/>
            <a:ext cx="81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hitney Book" pitchFamily="50" charset="0"/>
              </a:rPr>
              <a:t>Shipping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FOUND RESOURCES</a:t>
            </a:r>
          </a:p>
        </p:txBody>
      </p:sp>
      <p:pic>
        <p:nvPicPr>
          <p:cNvPr id="3074" name="Picture 2" descr="Image result for order deli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16" y="1749671"/>
            <a:ext cx="2804304" cy="26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63598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TOTAL FOUND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79" y="2162908"/>
            <a:ext cx="2891442" cy="25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19" y="1845129"/>
            <a:ext cx="7119562" cy="27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102" y="1267514"/>
            <a:ext cx="84897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Whitney Medium" pitchFamily="50" charset="0"/>
            </a:endParaRPr>
          </a:p>
          <a:p>
            <a:pPr algn="ctr"/>
            <a:r>
              <a:rPr lang="en-US" sz="3600" dirty="0" smtClean="0">
                <a:latin typeface="Whitney Book" pitchFamily="50" charset="0"/>
              </a:rPr>
              <a:t>YOU GAIN</a:t>
            </a:r>
            <a:endParaRPr lang="en-US" sz="3600" dirty="0">
              <a:latin typeface="Whitney Book" pitchFamily="50" charset="0"/>
            </a:endParaRPr>
          </a:p>
          <a:p>
            <a:pPr algn="ctr"/>
            <a:endParaRPr lang="en-US" sz="1100" dirty="0" smtClean="0">
              <a:latin typeface="Whitney Medium" pitchFamily="50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Whitney Book" pitchFamily="50" charset="0"/>
              </a:rPr>
              <a:t>MORE TIME &amp; MONEY TO INVEST IN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04" y="3721635"/>
            <a:ext cx="9214504" cy="31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558" y="2136338"/>
            <a:ext cx="8132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54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less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4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pend less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4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tress less</a:t>
            </a:r>
          </a:p>
        </p:txBody>
      </p:sp>
    </p:spTree>
    <p:extLst>
      <p:ext uri="{BB962C8B-B14F-4D97-AF65-F5344CB8AC3E}">
        <p14:creationId xmlns:p14="http://schemas.microsoft.com/office/powerpoint/2010/main" val="291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558" y="2551837"/>
            <a:ext cx="8132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ACCOMPLISH MORE</a:t>
            </a: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Whitney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 purchasing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59" y="1683914"/>
            <a:ext cx="2413323" cy="449249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165" y="643285"/>
            <a:ext cx="909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dirty="0" smtClean="0">
                <a:latin typeface="Whitney Book" pitchFamily="50" charset="0"/>
              </a:rPr>
              <a:t>COME ON</a:t>
            </a:r>
            <a:endParaRPr lang="en-US" dirty="0">
              <a:solidFill>
                <a:srgbClr val="C00000"/>
              </a:solidFill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165" y="643285"/>
            <a:ext cx="909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dirty="0" smtClean="0">
                <a:latin typeface="Whitney Book" pitchFamily="50" charset="0"/>
              </a:rPr>
              <a:t>SYSTEMIC CHAOS</a:t>
            </a:r>
            <a:endParaRPr lang="en-US" dirty="0">
              <a:solidFill>
                <a:srgbClr val="C00000"/>
              </a:solidFill>
              <a:latin typeface="Whitney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5" y="1184089"/>
            <a:ext cx="6896825" cy="54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04800" y="738188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Whitney Book" pitchFamily="50" charset="0"/>
              </a:rPr>
              <a:t>PERVASIVE MISERY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38325"/>
            <a:ext cx="322738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352425" y="1835272"/>
            <a:ext cx="37353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Frustrations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en-US" sz="2400" dirty="0" smtClean="0">
                <a:latin typeface="Whitney Book" pitchFamily="50" charset="0"/>
              </a:rPr>
              <a:t>Distractions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en-US" sz="2400" dirty="0" smtClean="0">
                <a:latin typeface="Whitney Book" pitchFamily="50" charset="0"/>
              </a:rPr>
              <a:t>Lack of controls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Complaints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Lack of accountability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Mistakes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Unknowns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Book" pitchFamily="50" charset="0"/>
              </a:rPr>
              <a:t>Overextended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Whitney Medium" pitchFamily="50" charset="0"/>
              </a:rPr>
              <a:t>  </a:t>
            </a:r>
            <a:endParaRPr lang="en-US" altLang="en-US" sz="2400" dirty="0">
              <a:latin typeface="Whitney Medium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Whitney Book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Whitney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4805" y="643285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Whitney Book" pitchFamily="50" charset="0"/>
              </a:rPr>
              <a:t>SAD REALITY</a:t>
            </a:r>
            <a:endParaRPr lang="en-US" altLang="en-US" dirty="0">
              <a:latin typeface="Whitney Book" pitchFamily="50" charset="0"/>
            </a:endParaRPr>
          </a:p>
        </p:txBody>
      </p:sp>
      <p:sp>
        <p:nvSpPr>
          <p:cNvPr id="3" name="AutoShape 4" descr="Image result for frowning face"/>
          <p:cNvSpPr>
            <a:spLocks noChangeAspect="1" noChangeArrowheads="1"/>
          </p:cNvSpPr>
          <p:nvPr/>
        </p:nvSpPr>
        <p:spPr bwMode="auto">
          <a:xfrm>
            <a:off x="-984738" y="-144463"/>
            <a:ext cx="1445113" cy="14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41" y="1885950"/>
            <a:ext cx="2880736" cy="2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6019</TotalTime>
  <Words>274</Words>
  <Application>Microsoft Office PowerPoint</Application>
  <PresentationFormat>On-screen Show (4:3)</PresentationFormat>
  <Paragraphs>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Whitney Book</vt:lpstr>
      <vt:lpstr>Whitney Medium</vt:lpstr>
      <vt:lpstr>Whitney Semibold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222</cp:revision>
  <dcterms:created xsi:type="dcterms:W3CDTF">2015-12-16T19:41:52Z</dcterms:created>
  <dcterms:modified xsi:type="dcterms:W3CDTF">2016-06-03T21:21:35Z</dcterms:modified>
</cp:coreProperties>
</file>