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  <p:sldMasterId id="2147483696" r:id="rId2"/>
  </p:sldMasterIdLst>
  <p:notesMasterIdLst>
    <p:notesMasterId r:id="rId9"/>
  </p:notesMasterIdLst>
  <p:handoutMasterIdLst>
    <p:handoutMasterId r:id="rId10"/>
  </p:handoutMasterIdLst>
  <p:sldIdLst>
    <p:sldId id="7778" r:id="rId3"/>
    <p:sldId id="9592" r:id="rId4"/>
    <p:sldId id="9591" r:id="rId5"/>
    <p:sldId id="9540" r:id="rId6"/>
    <p:sldId id="7639" r:id="rId7"/>
    <p:sldId id="708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CB5077-AC7C-4D75-AF4D-A92922BF7C45}">
          <p14:sldIdLst/>
        </p14:section>
        <p14:section name="Default Section" id="{8C852022-E2A3-44D7-B1AE-C893F68B3772}">
          <p14:sldIdLst>
            <p14:sldId id="7778"/>
            <p14:sldId id="9592"/>
            <p14:sldId id="9591"/>
            <p14:sldId id="9540"/>
            <p14:sldId id="7639"/>
            <p14:sldId id="70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" initials="M" lastIdx="1" clrIdx="0">
    <p:extLst>
      <p:ext uri="{19B8F6BF-5375-455C-9EA6-DF929625EA0E}">
        <p15:presenceInfo xmlns:p15="http://schemas.microsoft.com/office/powerpoint/2012/main" userId="Marga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BF"/>
    <a:srgbClr val="3220A0"/>
    <a:srgbClr val="CCFF66"/>
    <a:srgbClr val="33CAFF"/>
    <a:srgbClr val="EF39E6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8" autoAdjust="0"/>
    <p:restoredTop sz="94186" autoAdjust="0"/>
  </p:normalViewPr>
  <p:slideViewPr>
    <p:cSldViewPr>
      <p:cViewPr varScale="1">
        <p:scale>
          <a:sx n="85" d="100"/>
          <a:sy n="85" d="100"/>
        </p:scale>
        <p:origin x="13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574"/>
    </p:cViewPr>
  </p:sorterViewPr>
  <p:notesViewPr>
    <p:cSldViewPr>
      <p:cViewPr varScale="1">
        <p:scale>
          <a:sx n="72" d="100"/>
          <a:sy n="72" d="100"/>
        </p:scale>
        <p:origin x="2954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1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/>
          <a:lstStyle>
            <a:lvl1pPr algn="r">
              <a:defRPr sz="1200"/>
            </a:lvl1pPr>
          </a:lstStyle>
          <a:p>
            <a:fld id="{DB0B667D-2BE0-4A16-8EFA-E30C5D08DF2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 anchor="b"/>
          <a:lstStyle>
            <a:lvl1pPr algn="r">
              <a:defRPr sz="1200"/>
            </a:lvl1pPr>
          </a:lstStyle>
          <a:p>
            <a:fld id="{8088C099-2B7A-4B35-9E19-074E2F15C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9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1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/>
          <a:lstStyle>
            <a:lvl1pPr algn="r">
              <a:defRPr sz="1200"/>
            </a:lvl1pPr>
          </a:lstStyle>
          <a:p>
            <a:fld id="{EDF0A5FA-AB94-44EE-A5D4-75C5C49A077B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0" tIns="46566" rIns="93130" bIns="465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30" tIns="46566" rIns="93130" bIns="465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</p:spPr>
        <p:txBody>
          <a:bodyPr vert="horz" lIns="93130" tIns="46566" rIns="93130" bIns="46566" rtlCol="0" anchor="b"/>
          <a:lstStyle>
            <a:lvl1pPr algn="r">
              <a:defRPr sz="1200"/>
            </a:lvl1pPr>
          </a:lstStyle>
          <a:p>
            <a:fld id="{AF69DEFA-A6E1-4627-8453-89CF76F35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9517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89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BB2F-3487-4DAD-83B6-4F0D28E49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9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3404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C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.com/about/salt-359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food.com/about/olive-oil-495" TargetMode="External"/><Relationship Id="rId2" Type="http://schemas.openxmlformats.org/officeDocument/2006/relationships/hyperlink" Target="https://www.food.com/recipe/fresh-tomato-mozzarella-salad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od.com/about/basil-317" TargetMode="External"/><Relationship Id="rId5" Type="http://schemas.openxmlformats.org/officeDocument/2006/relationships/hyperlink" Target="https://www.food.com/about/mozzarella-746" TargetMode="External"/><Relationship Id="rId4" Type="http://schemas.openxmlformats.org/officeDocument/2006/relationships/hyperlink" Target="https://www.food.com/about/tomato-1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@iowaschoolfinance.com" TargetMode="External"/><Relationship Id="rId2" Type="http://schemas.openxmlformats.org/officeDocument/2006/relationships/hyperlink" Target="mailto:larry@iowaschoolfinanc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094792"/>
            <a:ext cx="8229600" cy="3077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25408F"/>
                </a:solidFill>
              </a:rPr>
              <a:t>Video Conclusion:</a:t>
            </a:r>
          </a:p>
          <a:p>
            <a:pPr marL="0" indent="0" algn="ctr">
              <a:buNone/>
            </a:pPr>
            <a:r>
              <a:rPr lang="en-US" sz="5900" b="1" dirty="0">
                <a:solidFill>
                  <a:srgbClr val="25408F"/>
                </a:solidFill>
              </a:rPr>
              <a:t>Starting the 2023-24 School Year</a:t>
            </a:r>
            <a:endParaRPr lang="en-US" sz="4400" dirty="0">
              <a:solidFill>
                <a:srgbClr val="2540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" y="29276"/>
            <a:ext cx="9144000" cy="285576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90600" y="44958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243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25AB-6261-440B-9C55-7891961E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2023-24 School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DFB74-12A3-40F4-A1AE-2E5D14AA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will soon be back in your classrooms.</a:t>
            </a:r>
          </a:p>
          <a:p>
            <a:r>
              <a:rPr lang="en-US" dirty="0"/>
              <a:t>Do your best to ask good questions about what you don’t know. </a:t>
            </a:r>
          </a:p>
          <a:p>
            <a:r>
              <a:rPr lang="en-US" dirty="0"/>
              <a:t>Be patient – clarity will unfold as implementation happens. Consequences and enforcement are delayed. </a:t>
            </a:r>
          </a:p>
          <a:p>
            <a:r>
              <a:rPr lang="en-US" dirty="0"/>
              <a:t>Listen to directions from your administrators and school board. Defining these terms is not on you as a teacher. </a:t>
            </a:r>
          </a:p>
          <a:p>
            <a:r>
              <a:rPr lang="en-US" dirty="0"/>
              <a:t>Avoid any appearance of noncompliance (do not use or keep books removed from libraries in your classroom and do not post a sign that says “we read banned books”.)</a:t>
            </a:r>
          </a:p>
          <a:p>
            <a:r>
              <a:rPr lang="en-US" dirty="0"/>
              <a:t>Avoid politics in the classroom. </a:t>
            </a:r>
          </a:p>
          <a:p>
            <a:r>
              <a:rPr lang="en-US" dirty="0"/>
              <a:t>Do your best to work with parents, as we know teachers do, to inform them what they can do to help their student succeed.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3EE2A-1DB9-44D9-BF74-F45BC307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2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094792"/>
            <a:ext cx="8229600" cy="3077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25408F"/>
                </a:solidFill>
              </a:rPr>
              <a:t>Map of the Week</a:t>
            </a:r>
          </a:p>
          <a:p>
            <a:pPr marL="0" indent="0" algn="ctr">
              <a:buNone/>
            </a:pPr>
            <a:r>
              <a:rPr lang="en-US" sz="5900" b="1" dirty="0">
                <a:solidFill>
                  <a:srgbClr val="25408F"/>
                </a:solidFill>
              </a:rPr>
              <a:t>Yoga Index</a:t>
            </a:r>
            <a:endParaRPr lang="en-US" sz="4400" dirty="0">
              <a:solidFill>
                <a:srgbClr val="2540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" y="29276"/>
            <a:ext cx="9144000" cy="285576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90600" y="44958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50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BF93-16F6-4A4C-AAA6-64F13868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2A05-AC57-4AC5-92D3-2C06EE59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DB6F07-BC62-4121-B45E-125CDDF7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D45333-4A6B-435C-B672-3D5B77C2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"/>
            <a:ext cx="7391400" cy="65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6574"/>
            <a:ext cx="2514600" cy="381000"/>
          </a:xfrm>
        </p:spPr>
        <p:txBody>
          <a:bodyPr>
            <a:noAutofit/>
          </a:bodyPr>
          <a:lstStyle/>
          <a:p>
            <a:r>
              <a:rPr lang="en-US" sz="1600" b="0" dirty="0">
                <a:hlinkClick r:id="rId2"/>
              </a:rPr>
              <a:t>https://www.food.com/recipe/fresh-tomato-mozzarella-salad-1</a:t>
            </a:r>
            <a:r>
              <a:rPr lang="en-US" sz="1600" b="0" dirty="0"/>
              <a:t/>
            </a:r>
            <a:br>
              <a:rPr lang="en-US" sz="1600" b="0" dirty="0"/>
            </a:b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FRESH TOMATO &amp; MOZZARELLA SALAD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2860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DIRECTIONS</a:t>
            </a:r>
          </a:p>
          <a:p>
            <a:pPr fontAlgn="auto"/>
            <a:r>
              <a:rPr lang="en-US" dirty="0"/>
              <a:t>Cut up the tomatoes and mozzarella into large cubes.</a:t>
            </a:r>
          </a:p>
          <a:p>
            <a:pPr fontAlgn="auto"/>
            <a:r>
              <a:rPr lang="en-US" dirty="0"/>
              <a:t>Add basil leaves and drizzle w/ vinegar and olive oil.</a:t>
            </a:r>
          </a:p>
          <a:p>
            <a:pPr fontAlgn="auto"/>
            <a:r>
              <a:rPr lang="en-US" dirty="0"/>
              <a:t>Stir lightly.</a:t>
            </a:r>
          </a:p>
          <a:p>
            <a:pPr fontAlgn="auto"/>
            <a:r>
              <a:rPr lang="en-US" dirty="0"/>
              <a:t>Sprinkle with a little salt.</a:t>
            </a:r>
          </a:p>
          <a:p>
            <a:pPr fontAlgn="auto"/>
            <a:r>
              <a:rPr lang="en-US" dirty="0"/>
              <a:t>Chill at least one hour.</a:t>
            </a:r>
          </a:p>
          <a:p>
            <a:pPr fontAlgn="auto"/>
            <a:r>
              <a:rPr lang="en-US" dirty="0"/>
              <a:t>Store in refrigerator.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D27BA-549C-48C5-9ABE-3B064969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8171"/>
            <a:ext cx="2514600" cy="1692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84725-3787-48E7-85CF-1AF84F35DAD2}"/>
              </a:ext>
            </a:extLst>
          </p:cNvPr>
          <p:cNvSpPr txBox="1"/>
          <p:nvPr/>
        </p:nvSpPr>
        <p:spPr>
          <a:xfrm>
            <a:off x="457200" y="14478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INGREDIENTS</a:t>
            </a:r>
            <a:endParaRPr lang="en-US" dirty="0"/>
          </a:p>
          <a:p>
            <a:pPr lvl="0"/>
            <a:r>
              <a:rPr lang="en-US" dirty="0"/>
              <a:t>3 medium </a:t>
            </a:r>
            <a:r>
              <a:rPr lang="en-US" dirty="0">
                <a:hlinkClick r:id="rId4"/>
              </a:rPr>
              <a:t>tomatoes</a:t>
            </a:r>
            <a:endParaRPr lang="en-US" dirty="0"/>
          </a:p>
          <a:p>
            <a:pPr lvl="0"/>
            <a:r>
              <a:rPr lang="en-US" baseline="30000" dirty="0"/>
              <a:t>1</a:t>
            </a:r>
            <a:r>
              <a:rPr lang="en-US" dirty="0"/>
              <a:t>⁄</a:t>
            </a:r>
            <a:r>
              <a:rPr lang="en-US" baseline="-25000" dirty="0"/>
              <a:t>2 </a:t>
            </a:r>
            <a:r>
              <a:rPr lang="en-US" dirty="0"/>
              <a:t>lb. </a:t>
            </a:r>
            <a:r>
              <a:rPr lang="en-US" dirty="0">
                <a:hlinkClick r:id="rId5"/>
              </a:rPr>
              <a:t>fresh mozzarella cheese</a:t>
            </a:r>
            <a:r>
              <a:rPr lang="en-US" dirty="0"/>
              <a:t> (if all you can find is the tub, make sure to pat it real dry)</a:t>
            </a:r>
          </a:p>
          <a:p>
            <a:pPr lvl="0"/>
            <a:r>
              <a:rPr lang="en-US" baseline="30000" dirty="0"/>
              <a:t>1</a:t>
            </a:r>
            <a:r>
              <a:rPr lang="en-US" dirty="0"/>
              <a:t>⁄</a:t>
            </a:r>
            <a:r>
              <a:rPr lang="en-US" baseline="-25000" dirty="0"/>
              <a:t>2 </a:t>
            </a:r>
            <a:r>
              <a:rPr lang="en-US" dirty="0"/>
              <a:t>cup torn </a:t>
            </a:r>
            <a:r>
              <a:rPr lang="en-US" dirty="0">
                <a:hlinkClick r:id="rId6"/>
              </a:rPr>
              <a:t>basil leaves</a:t>
            </a:r>
            <a:endParaRPr lang="en-US" dirty="0"/>
          </a:p>
          <a:p>
            <a:pPr lvl="0"/>
            <a:r>
              <a:rPr lang="en-US" dirty="0"/>
              <a:t>3 tablespoons </a:t>
            </a:r>
            <a:r>
              <a:rPr lang="en-US" dirty="0">
                <a:hlinkClick r:id="rId7"/>
              </a:rPr>
              <a:t>olive oil</a:t>
            </a:r>
            <a:endParaRPr lang="en-US" dirty="0"/>
          </a:p>
          <a:p>
            <a:pPr lvl="0"/>
            <a:r>
              <a:rPr lang="en-US" dirty="0"/>
              <a:t>4 teaspoons balsamic vinegar</a:t>
            </a:r>
          </a:p>
          <a:p>
            <a:pPr lvl="0"/>
            <a:r>
              <a:rPr lang="en-US" dirty="0">
                <a:hlinkClick r:id="rId8"/>
              </a:rPr>
              <a:t>kosher salt</a:t>
            </a:r>
            <a:r>
              <a:rPr lang="en-US" dirty="0"/>
              <a:t> or </a:t>
            </a:r>
            <a:r>
              <a:rPr lang="en-US" dirty="0">
                <a:hlinkClick r:id="rId8"/>
              </a:rPr>
              <a:t>sea salt</a:t>
            </a:r>
            <a:r>
              <a:rPr lang="en-US" dirty="0"/>
              <a:t>, to taste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1E69-A4CC-48E4-ADBE-D7BB2307881D}"/>
              </a:ext>
            </a:extLst>
          </p:cNvPr>
          <p:cNvSpPr txBox="1"/>
          <p:nvPr/>
        </p:nvSpPr>
        <p:spPr>
          <a:xfrm>
            <a:off x="381000" y="4921339"/>
            <a:ext cx="784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Ideas from Margaret:  </a:t>
            </a:r>
          </a:p>
          <a:p>
            <a:r>
              <a:rPr lang="en-US" sz="1400" dirty="0"/>
              <a:t>Add a little minced garlic or finally diced red onion</a:t>
            </a:r>
          </a:p>
          <a:p>
            <a:r>
              <a:rPr lang="en-US" sz="1400" dirty="0"/>
              <a:t>Substitute peaches for tomatoes (or do half and half)</a:t>
            </a:r>
          </a:p>
          <a:p>
            <a:r>
              <a:rPr lang="en-US" sz="1400" dirty="0"/>
              <a:t>If cucumbers are ready but not tomatoes, substitute but add black pepper or cut up peppers </a:t>
            </a:r>
          </a:p>
          <a:p>
            <a:r>
              <a:rPr lang="en-US" sz="1400" dirty="0"/>
              <a:t>Make double and stir leftovers into cooked pasta the next day and add a few other cut up veggies.</a:t>
            </a:r>
          </a:p>
        </p:txBody>
      </p:sp>
    </p:spTree>
    <p:extLst>
      <p:ext uri="{BB962C8B-B14F-4D97-AF65-F5344CB8AC3E}">
        <p14:creationId xmlns:p14="http://schemas.microsoft.com/office/powerpoint/2010/main" val="46651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3000" y="3181666"/>
            <a:ext cx="3200400" cy="108585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n-US" sz="15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Larry Sigel, ISFIS – Partner</a:t>
            </a:r>
          </a:p>
          <a:p>
            <a:pPr>
              <a:buClr>
                <a:srgbClr val="0F6FC6"/>
              </a:buClr>
            </a:pPr>
            <a:r>
              <a:rPr lang="en-US" sz="15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Cell: 515-490-9951</a:t>
            </a:r>
          </a:p>
          <a:p>
            <a:pPr>
              <a:buClr>
                <a:srgbClr val="0F6FC6"/>
              </a:buClr>
            </a:pPr>
            <a:r>
              <a:rPr lang="en-US" sz="1500" dirty="0">
                <a:solidFill>
                  <a:srgbClr val="25408F"/>
                </a:solidFill>
                <a:latin typeface="Calibri" panose="020F0502020204030204"/>
                <a:hlinkClick r:id="rId2"/>
              </a:rPr>
              <a:t>larry@iowaschoolfinance.com</a:t>
            </a:r>
            <a:r>
              <a:rPr lang="en-US" sz="1500" dirty="0">
                <a:solidFill>
                  <a:srgbClr val="25408F"/>
                </a:solidFill>
                <a:latin typeface="Calibri" panose="020F0502020204030204"/>
              </a:rPr>
              <a:t> </a:t>
            </a:r>
          </a:p>
          <a:p>
            <a:pPr marL="47625">
              <a:buClr>
                <a:srgbClr val="0F6FC6"/>
              </a:buClr>
            </a:pPr>
            <a:endParaRPr lang="en-US" sz="1500" dirty="0">
              <a:solidFill>
                <a:srgbClr val="25408F"/>
              </a:solidFill>
              <a:latin typeface="Calibri" panose="020F0502020204030204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57800" y="3124200"/>
            <a:ext cx="3200400" cy="139065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Margaret Buckton , ISFIS – Partner</a:t>
            </a:r>
          </a:p>
          <a:p>
            <a:r>
              <a:rPr lang="en-US" sz="15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UEN Executive Director, </a:t>
            </a:r>
          </a:p>
          <a:p>
            <a:r>
              <a:rPr lang="en-US" sz="15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RSAI Professional Advocate</a:t>
            </a:r>
          </a:p>
          <a:p>
            <a:r>
              <a:rPr lang="en-US" sz="15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Cell: 515-201-3755</a:t>
            </a:r>
          </a:p>
          <a:p>
            <a:r>
              <a:rPr lang="en-US" sz="1500" dirty="0">
                <a:solidFill>
                  <a:srgbClr val="25408F"/>
                </a:solidFill>
                <a:latin typeface="Calibri" panose="020F0502020204030204"/>
                <a:hlinkClick r:id="rId3"/>
              </a:rPr>
              <a:t>margaret@iowaschoolfinance.com</a:t>
            </a:r>
            <a:r>
              <a:rPr lang="en-US" sz="1500" dirty="0">
                <a:solidFill>
                  <a:srgbClr val="25408F"/>
                </a:solidFill>
                <a:latin typeface="Calibri" panose="020F0502020204030204"/>
              </a:rPr>
              <a:t> </a:t>
            </a:r>
          </a:p>
          <a:p>
            <a:pPr marL="47625"/>
            <a:endParaRPr lang="en-US" sz="15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A9CF7-D2D0-47A6-B092-9F6B37164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8557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37212" y="5885818"/>
            <a:ext cx="6934200" cy="112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2"/>
                </a:solidFill>
              </a:rPr>
              <a:t>ISFIS, Inc., 1201 63</a:t>
            </a:r>
            <a:r>
              <a:rPr lang="en-US" sz="1200" baseline="30000" dirty="0">
                <a:solidFill>
                  <a:schemeClr val="tx2"/>
                </a:solidFill>
              </a:rPr>
              <a:t>rd</a:t>
            </a:r>
            <a:r>
              <a:rPr lang="en-US" sz="1200" dirty="0">
                <a:solidFill>
                  <a:schemeClr val="tx2"/>
                </a:solidFill>
              </a:rPr>
              <a:t> Street, Des Moines, IA, 50311, (515) 251-5970, www.IowaSchoolFinance.com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95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are here to help!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857381"/>
      </p:ext>
    </p:extLst>
  </p:cSld>
  <p:clrMapOvr>
    <a:masterClrMapping/>
  </p:clrMapOvr>
</p:sld>
</file>

<file path=ppt/theme/theme1.xml><?xml version="1.0" encoding="utf-8"?>
<a:theme xmlns:a="http://schemas.openxmlformats.org/drawingml/2006/main" name="ISFIS Webin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FIS PPT Template 7.2014" id="{0D8EC974-D7DF-48B6-B323-28969B090996}" vid="{26FF41F1-B72B-4584-9F8E-CFAEE15A9F78}"/>
    </a:ext>
  </a:extLst>
</a:theme>
</file>

<file path=ppt/theme/theme2.xml><?xml version="1.0" encoding="utf-8"?>
<a:theme xmlns:a="http://schemas.openxmlformats.org/drawingml/2006/main" name="ISFIS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FIS-Green" id="{36109C64-15B0-44C9-A717-F66B6D07A4ED}" vid="{5DA91592-39CB-4BEE-AD6D-C549682993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65404</TotalTime>
  <Words>318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ISFIS Webinar</vt:lpstr>
      <vt:lpstr>ISFIS-Green</vt:lpstr>
      <vt:lpstr>PowerPoint Presentation</vt:lpstr>
      <vt:lpstr>Starting the 2023-24 School Year</vt:lpstr>
      <vt:lpstr>PowerPoint Presentation</vt:lpstr>
      <vt:lpstr>PowerPoint Presentation</vt:lpstr>
      <vt:lpstr>https://www.food.com/recipe/fresh-tomato-mozzarella-salad-1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</dc:title>
  <dc:creator>Susie</dc:creator>
  <cp:lastModifiedBy>Jen</cp:lastModifiedBy>
  <cp:revision>4522</cp:revision>
  <cp:lastPrinted>2023-08-07T19:38:49Z</cp:lastPrinted>
  <dcterms:created xsi:type="dcterms:W3CDTF">2014-07-14T21:17:36Z</dcterms:created>
  <dcterms:modified xsi:type="dcterms:W3CDTF">2023-08-11T17:17:56Z</dcterms:modified>
</cp:coreProperties>
</file>