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0">
  <p:sldMasterIdLst>
    <p:sldMasterId id="2147483648" r:id="rId1"/>
    <p:sldMasterId id="2147483696" r:id="rId2"/>
  </p:sldMasterIdLst>
  <p:notesMasterIdLst>
    <p:notesMasterId r:id="rId9"/>
  </p:notesMasterIdLst>
  <p:handoutMasterIdLst>
    <p:handoutMasterId r:id="rId10"/>
  </p:handoutMasterIdLst>
  <p:sldIdLst>
    <p:sldId id="9542" r:id="rId3"/>
    <p:sldId id="9547" r:id="rId4"/>
    <p:sldId id="9582" r:id="rId5"/>
    <p:sldId id="9548" r:id="rId6"/>
    <p:sldId id="9550" r:id="rId7"/>
    <p:sldId id="9597"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EACB5077-AC7C-4D75-AF4D-A92922BF7C45}">
          <p14:sldIdLst/>
        </p14:section>
        <p14:section name="Default Section" id="{8C852022-E2A3-44D7-B1AE-C893F68B3772}">
          <p14:sldIdLst>
            <p14:sldId id="9542"/>
            <p14:sldId id="9547"/>
            <p14:sldId id="9582"/>
            <p14:sldId id="9548"/>
            <p14:sldId id="9550"/>
            <p14:sldId id="959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garet" initials="M" lastIdx="1" clrIdx="0">
    <p:extLst>
      <p:ext uri="{19B8F6BF-5375-455C-9EA6-DF929625EA0E}">
        <p15:presenceInfo xmlns:p15="http://schemas.microsoft.com/office/powerpoint/2012/main" userId="Margare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FDBF"/>
    <a:srgbClr val="3220A0"/>
    <a:srgbClr val="CCFF66"/>
    <a:srgbClr val="33CAFF"/>
    <a:srgbClr val="EF39E6"/>
    <a:srgbClr val="15C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58" autoAdjust="0"/>
    <p:restoredTop sz="94186" autoAdjust="0"/>
  </p:normalViewPr>
  <p:slideViewPr>
    <p:cSldViewPr>
      <p:cViewPr varScale="1">
        <p:scale>
          <a:sx n="85" d="100"/>
          <a:sy n="85" d="100"/>
        </p:scale>
        <p:origin x="1373" y="24"/>
      </p:cViewPr>
      <p:guideLst>
        <p:guide orient="horz" pos="2160"/>
        <p:guide pos="2880"/>
      </p:guideLst>
    </p:cSldViewPr>
  </p:slideViewPr>
  <p:outlineViewPr>
    <p:cViewPr>
      <p:scale>
        <a:sx n="33" d="100"/>
        <a:sy n="33" d="100"/>
      </p:scale>
      <p:origin x="0" y="-5184"/>
    </p:cViewPr>
  </p:outlineViewPr>
  <p:notesTextViewPr>
    <p:cViewPr>
      <p:scale>
        <a:sx n="3" d="2"/>
        <a:sy n="3" d="2"/>
      </p:scale>
      <p:origin x="0" y="0"/>
    </p:cViewPr>
  </p:notesTextViewPr>
  <p:sorterViewPr>
    <p:cViewPr varScale="1">
      <p:scale>
        <a:sx n="100" d="100"/>
        <a:sy n="100" d="100"/>
      </p:scale>
      <p:origin x="0" y="-18574"/>
    </p:cViewPr>
  </p:sorterViewPr>
  <p:notesViewPr>
    <p:cSldViewPr>
      <p:cViewPr varScale="1">
        <p:scale>
          <a:sx n="72" d="100"/>
          <a:sy n="72" d="100"/>
        </p:scale>
        <p:origin x="2954" y="5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30" tIns="46566" rIns="93130" bIns="46566" rtlCol="0"/>
          <a:lstStyle>
            <a:lvl1pPr algn="l">
              <a:defRPr sz="1200"/>
            </a:lvl1pPr>
          </a:lstStyle>
          <a:p>
            <a:endParaRPr lang="en-US" dirty="0"/>
          </a:p>
        </p:txBody>
      </p:sp>
      <p:sp>
        <p:nvSpPr>
          <p:cNvPr id="3" name="Date Placeholder 2"/>
          <p:cNvSpPr>
            <a:spLocks noGrp="1"/>
          </p:cNvSpPr>
          <p:nvPr>
            <p:ph type="dt" sz="quarter" idx="1"/>
          </p:nvPr>
        </p:nvSpPr>
        <p:spPr>
          <a:xfrm>
            <a:off x="3970942" y="1"/>
            <a:ext cx="3037840" cy="464820"/>
          </a:xfrm>
          <a:prstGeom prst="rect">
            <a:avLst/>
          </a:prstGeom>
        </p:spPr>
        <p:txBody>
          <a:bodyPr vert="horz" lIns="93130" tIns="46566" rIns="93130" bIns="46566" rtlCol="0"/>
          <a:lstStyle>
            <a:lvl1pPr algn="r">
              <a:defRPr sz="1200"/>
            </a:lvl1pPr>
          </a:lstStyle>
          <a:p>
            <a:fld id="{DB0B667D-2BE0-4A16-8EFA-E30C5D08DF21}" type="datetimeFigureOut">
              <a:rPr lang="en-US" smtClean="0"/>
              <a:t>8/11/2023</a:t>
            </a:fld>
            <a:endParaRPr lang="en-US" dirty="0"/>
          </a:p>
        </p:txBody>
      </p:sp>
      <p:sp>
        <p:nvSpPr>
          <p:cNvPr id="4" name="Footer Placeholder 3"/>
          <p:cNvSpPr>
            <a:spLocks noGrp="1"/>
          </p:cNvSpPr>
          <p:nvPr>
            <p:ph type="ftr" sz="quarter" idx="2"/>
          </p:nvPr>
        </p:nvSpPr>
        <p:spPr>
          <a:xfrm>
            <a:off x="0" y="8829968"/>
            <a:ext cx="3037840" cy="464820"/>
          </a:xfrm>
          <a:prstGeom prst="rect">
            <a:avLst/>
          </a:prstGeom>
        </p:spPr>
        <p:txBody>
          <a:bodyPr vert="horz" lIns="93130" tIns="46566" rIns="93130" bIns="46566"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42" y="8829968"/>
            <a:ext cx="3037840" cy="464820"/>
          </a:xfrm>
          <a:prstGeom prst="rect">
            <a:avLst/>
          </a:prstGeom>
        </p:spPr>
        <p:txBody>
          <a:bodyPr vert="horz" lIns="93130" tIns="46566" rIns="93130" bIns="46566" rtlCol="0" anchor="b"/>
          <a:lstStyle>
            <a:lvl1pPr algn="r">
              <a:defRPr sz="1200"/>
            </a:lvl1pPr>
          </a:lstStyle>
          <a:p>
            <a:fld id="{8088C099-2B7A-4B35-9E19-074E2F15C2D3}" type="slidenum">
              <a:rPr lang="en-US" smtClean="0"/>
              <a:t>‹#›</a:t>
            </a:fld>
            <a:endParaRPr lang="en-US" dirty="0"/>
          </a:p>
        </p:txBody>
      </p:sp>
    </p:spTree>
    <p:extLst>
      <p:ext uri="{BB962C8B-B14F-4D97-AF65-F5344CB8AC3E}">
        <p14:creationId xmlns:p14="http://schemas.microsoft.com/office/powerpoint/2010/main" val="20152997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3130" tIns="46566" rIns="93130" bIns="46566" rtlCol="0"/>
          <a:lstStyle>
            <a:lvl1pPr algn="l">
              <a:defRPr sz="1200"/>
            </a:lvl1pPr>
          </a:lstStyle>
          <a:p>
            <a:endParaRPr lang="en-US" dirty="0"/>
          </a:p>
        </p:txBody>
      </p:sp>
      <p:sp>
        <p:nvSpPr>
          <p:cNvPr id="3" name="Date Placeholder 2"/>
          <p:cNvSpPr>
            <a:spLocks noGrp="1"/>
          </p:cNvSpPr>
          <p:nvPr>
            <p:ph type="dt" idx="1"/>
          </p:nvPr>
        </p:nvSpPr>
        <p:spPr>
          <a:xfrm>
            <a:off x="3970942" y="1"/>
            <a:ext cx="3037840" cy="464820"/>
          </a:xfrm>
          <a:prstGeom prst="rect">
            <a:avLst/>
          </a:prstGeom>
        </p:spPr>
        <p:txBody>
          <a:bodyPr vert="horz" lIns="93130" tIns="46566" rIns="93130" bIns="46566" rtlCol="0"/>
          <a:lstStyle>
            <a:lvl1pPr algn="r">
              <a:defRPr sz="1200"/>
            </a:lvl1pPr>
          </a:lstStyle>
          <a:p>
            <a:fld id="{EDF0A5FA-AB94-44EE-A5D4-75C5C49A077B}" type="datetimeFigureOut">
              <a:rPr lang="en-US" smtClean="0"/>
              <a:t>8/11/2023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30" tIns="46566" rIns="93130" bIns="46566"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130" tIns="46566" rIns="93130" bIns="4656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4820"/>
          </a:xfrm>
          <a:prstGeom prst="rect">
            <a:avLst/>
          </a:prstGeom>
        </p:spPr>
        <p:txBody>
          <a:bodyPr vert="horz" lIns="93130" tIns="46566" rIns="93130" bIns="4656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2" y="8829968"/>
            <a:ext cx="3037840" cy="464820"/>
          </a:xfrm>
          <a:prstGeom prst="rect">
            <a:avLst/>
          </a:prstGeom>
        </p:spPr>
        <p:txBody>
          <a:bodyPr vert="horz" lIns="93130" tIns="46566" rIns="93130" bIns="46566" rtlCol="0" anchor="b"/>
          <a:lstStyle>
            <a:lvl1pPr algn="r">
              <a:defRPr sz="1200"/>
            </a:lvl1pPr>
          </a:lstStyle>
          <a:p>
            <a:fld id="{AF69DEFA-A6E1-4627-8453-89CF76F358A1}" type="slidenum">
              <a:rPr lang="en-US" smtClean="0"/>
              <a:t>‹#›</a:t>
            </a:fld>
            <a:endParaRPr lang="en-US" dirty="0"/>
          </a:p>
        </p:txBody>
      </p:sp>
    </p:spTree>
    <p:extLst>
      <p:ext uri="{BB962C8B-B14F-4D97-AF65-F5344CB8AC3E}">
        <p14:creationId xmlns:p14="http://schemas.microsoft.com/office/powerpoint/2010/main" val="36823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F69DEFA-A6E1-4627-8453-89CF76F358A1}" type="slidenum">
              <a:rPr lang="en-US" smtClean="0"/>
              <a:t>1</a:t>
            </a:fld>
            <a:endParaRPr lang="en-US" dirty="0"/>
          </a:p>
        </p:txBody>
      </p:sp>
      <p:sp>
        <p:nvSpPr>
          <p:cNvPr id="6" name="Footer Placeholder 5"/>
          <p:cNvSpPr>
            <a:spLocks noGrp="1"/>
          </p:cNvSpPr>
          <p:nvPr>
            <p:ph type="ftr" sz="quarter" idx="12"/>
          </p:nvPr>
        </p:nvSpPr>
        <p:spPr/>
        <p:txBody>
          <a:bodyPr/>
          <a:lstStyle/>
          <a:p>
            <a:r>
              <a:rPr lang="en-US" dirty="0"/>
              <a:t>© ISFIS Inc., 2019</a:t>
            </a:r>
          </a:p>
        </p:txBody>
      </p:sp>
      <p:sp>
        <p:nvSpPr>
          <p:cNvPr id="7" name="Header Placeholder 6"/>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84631799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495175"/>
            <a:ext cx="7772400" cy="1470025"/>
          </a:xfrm>
        </p:spPr>
        <p:txBody>
          <a:bodyPr/>
          <a:lstStyle>
            <a:lvl1pPr>
              <a:defRPr baseline="0">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948924"/>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pic>
        <p:nvPicPr>
          <p:cNvPr id="7" name="Picture 6"/>
          <p:cNvPicPr>
            <a:picLocks noChangeAspect="1"/>
          </p:cNvPicPr>
          <p:nvPr userDrawn="1"/>
        </p:nvPicPr>
        <p:blipFill>
          <a:blip r:embed="rId2"/>
          <a:stretch>
            <a:fillRect/>
          </a:stretch>
        </p:blipFill>
        <p:spPr>
          <a:xfrm>
            <a:off x="0" y="-10244"/>
            <a:ext cx="9144000" cy="2855763"/>
          </a:xfrm>
          <a:prstGeom prst="rect">
            <a:avLst/>
          </a:prstGeom>
        </p:spPr>
      </p:pic>
    </p:spTree>
    <p:extLst>
      <p:ext uri="{BB962C8B-B14F-4D97-AF65-F5344CB8AC3E}">
        <p14:creationId xmlns:p14="http://schemas.microsoft.com/office/powerpoint/2010/main" val="1230941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baseline="0">
                <a:solidFill>
                  <a:schemeClr val="tx2"/>
                </a:solidFill>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7E3A9E86-4CC3-4959-A751-C33E618564A4}" type="slidenum">
              <a:rPr lang="en-US" smtClean="0"/>
              <a:t>‹#›</a:t>
            </a:fld>
            <a:endParaRPr lang="en-US" dirty="0"/>
          </a:p>
        </p:txBody>
      </p:sp>
    </p:spTree>
    <p:extLst>
      <p:ext uri="{BB962C8B-B14F-4D97-AF65-F5344CB8AC3E}">
        <p14:creationId xmlns:p14="http://schemas.microsoft.com/office/powerpoint/2010/main" val="3365850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FDA8BB2F-3487-4DAD-83B6-4F0D28E497E2}" type="slidenum">
              <a:rPr lang="en-US" smtClean="0"/>
              <a:t>‹#›</a:t>
            </a:fld>
            <a:endParaRPr lang="en-US" dirty="0"/>
          </a:p>
        </p:txBody>
      </p:sp>
    </p:spTree>
    <p:extLst>
      <p:ext uri="{BB962C8B-B14F-4D97-AF65-F5344CB8AC3E}">
        <p14:creationId xmlns:p14="http://schemas.microsoft.com/office/powerpoint/2010/main" val="9450929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alpha val="73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6400800"/>
            <a:ext cx="9144000" cy="340420"/>
          </a:xfrm>
          <a:prstGeom prst="rect">
            <a:avLst/>
          </a:prstGeom>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3A9E86-4CC3-4959-A751-C33E618564A4}" type="slidenum">
              <a:rPr lang="en-US" smtClean="0"/>
              <a:t>‹#›</a:t>
            </a:fld>
            <a:endParaRPr lang="en-US" dirty="0"/>
          </a:p>
        </p:txBody>
      </p:sp>
    </p:spTree>
    <p:extLst>
      <p:ext uri="{BB962C8B-B14F-4D97-AF65-F5344CB8AC3E}">
        <p14:creationId xmlns:p14="http://schemas.microsoft.com/office/powerpoint/2010/main" val="3353492526"/>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b="1" i="0" kern="1200" baseline="0">
          <a:solidFill>
            <a:schemeClr val="tx2"/>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A9CC5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3A9E86-4CC3-4959-A751-C33E618564A4}" type="slidenum">
              <a:rPr lang="en-US" smtClean="0"/>
              <a:t>‹#›</a:t>
            </a:fld>
            <a:endParaRPr lang="en-US" dirty="0"/>
          </a:p>
        </p:txBody>
      </p:sp>
    </p:spTree>
    <p:extLst>
      <p:ext uri="{BB962C8B-B14F-4D97-AF65-F5344CB8AC3E}">
        <p14:creationId xmlns:p14="http://schemas.microsoft.com/office/powerpoint/2010/main" val="4247321995"/>
      </p:ext>
    </p:extLst>
  </p:cSld>
  <p:clrMap bg1="lt1" tx1="dk1" bg2="lt2" tx2="dk2" accent1="accent1" accent2="accent2" accent3="accent3" accent4="accent4" accent5="accent5" accent6="accent6" hlink="hlink" folHlink="folHlink"/>
  <p:sldLayoutIdLst>
    <p:sldLayoutId id="2147483698" r:id="rId1"/>
  </p:sldLayoutIdLst>
  <p:hf hdr="0" ftr="0" dt="0"/>
  <p:txStyles>
    <p:titleStyle>
      <a:lvl1pPr algn="ctr" defTabSz="914400" rtl="0" eaLnBrk="1" latinLnBrk="0" hangingPunct="1">
        <a:spcBef>
          <a:spcPct val="0"/>
        </a:spcBef>
        <a:buNone/>
        <a:defRPr sz="4400" kern="1200">
          <a:solidFill>
            <a:schemeClr val="bg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legis.iowa.gov/legislation/BillBook?ga=90&amp;ba=hf430"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legis.iowa.gov/legislation/BillBook?ga=90&amp;ba=hf430"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legis.iowa.gov/legislation/BillBook?ga=90&amp;ba=hf43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margaret@iowaschoolfinance.com" TargetMode="External"/><Relationship Id="rId2" Type="http://schemas.openxmlformats.org/officeDocument/2006/relationships/hyperlink" Target="mailto:larry@iowaschoolfinance.com"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480988"/>
            <a:ext cx="9181850" cy="2243412"/>
          </a:xfrm>
          <a:prstGeom prst="rect">
            <a:avLst/>
          </a:prstGeom>
          <a:solidFill>
            <a:srgbClr val="15C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3" name="Picture 2"/>
          <p:cNvPicPr>
            <a:picLocks noChangeAspect="1"/>
          </p:cNvPicPr>
          <p:nvPr/>
        </p:nvPicPr>
        <p:blipFill rotWithShape="1">
          <a:blip r:embed="rId3"/>
          <a:srcRect b="25401"/>
          <a:stretch/>
        </p:blipFill>
        <p:spPr>
          <a:xfrm>
            <a:off x="7458" y="9457"/>
            <a:ext cx="9181850" cy="2565787"/>
          </a:xfrm>
          <a:prstGeom prst="rect">
            <a:avLst/>
          </a:prstGeom>
        </p:spPr>
      </p:pic>
      <p:sp>
        <p:nvSpPr>
          <p:cNvPr id="25602" name="Title 1"/>
          <p:cNvSpPr>
            <a:spLocks noGrp="1"/>
          </p:cNvSpPr>
          <p:nvPr>
            <p:ph type="ctrTitle"/>
          </p:nvPr>
        </p:nvSpPr>
        <p:spPr>
          <a:xfrm>
            <a:off x="656070" y="3568592"/>
            <a:ext cx="7884625" cy="2243412"/>
          </a:xfrm>
        </p:spPr>
        <p:txBody>
          <a:bodyPr>
            <a:normAutofit fontScale="90000"/>
          </a:bodyPr>
          <a:lstStyle/>
          <a:p>
            <a:pPr lvl="0"/>
            <a:r>
              <a:rPr lang="en-US" dirty="0">
                <a:solidFill>
                  <a:schemeClr val="bg1"/>
                </a:solidFill>
              </a:rPr>
              <a:t>Mandates, Changes in Practice and Policy Requirements from the 2023 Legislative Session</a:t>
            </a:r>
            <a:r>
              <a:rPr lang="en-US" dirty="0"/>
              <a:t/>
            </a:r>
            <a:br>
              <a:rPr lang="en-US" dirty="0"/>
            </a:br>
            <a:r>
              <a:rPr lang="en-US" dirty="0"/>
              <a:t/>
            </a:r>
            <a:br>
              <a:rPr lang="en-US" dirty="0"/>
            </a:br>
            <a:r>
              <a:rPr lang="en-US" dirty="0"/>
              <a:t>HF 430 Mandatory Reporter/Hiring Practices </a:t>
            </a:r>
            <a:br>
              <a:rPr lang="en-US" dirty="0"/>
            </a:br>
            <a:endParaRPr lang="en-US" dirty="0"/>
          </a:p>
        </p:txBody>
      </p:sp>
      <p:sp>
        <p:nvSpPr>
          <p:cNvPr id="25603" name="Subtitle 2"/>
          <p:cNvSpPr>
            <a:spLocks noGrp="1"/>
          </p:cNvSpPr>
          <p:nvPr>
            <p:ph type="subTitle" idx="1"/>
          </p:nvPr>
        </p:nvSpPr>
        <p:spPr>
          <a:xfrm>
            <a:off x="990600" y="5913554"/>
            <a:ext cx="6934200" cy="1124582"/>
          </a:xfrm>
        </p:spPr>
        <p:txBody>
          <a:bodyPr>
            <a:normAutofit/>
          </a:bodyPr>
          <a:lstStyle/>
          <a:p>
            <a:pPr marL="63500" eaLnBrk="1" hangingPunct="1"/>
            <a:endParaRPr lang="en-US" dirty="0"/>
          </a:p>
          <a:p>
            <a:pPr marL="63500" eaLnBrk="1" hangingPunct="1"/>
            <a:r>
              <a:rPr lang="en-US" sz="1200" dirty="0"/>
              <a:t>© Iowa School Finance Information Services, 2023</a:t>
            </a:r>
          </a:p>
        </p:txBody>
      </p:sp>
      <p:sp>
        <p:nvSpPr>
          <p:cNvPr id="5" name="Slide Number Placeholder 4"/>
          <p:cNvSpPr>
            <a:spLocks noGrp="1"/>
          </p:cNvSpPr>
          <p:nvPr>
            <p:ph type="sldNum" sz="quarter" idx="12"/>
          </p:nvPr>
        </p:nvSpPr>
        <p:spPr/>
        <p:txBody>
          <a:bodyPr/>
          <a:lstStyle/>
          <a:p>
            <a:fld id="{7E3A9E86-4CC3-4959-A751-C33E618564A4}" type="slidenum">
              <a:rPr lang="en-US" smtClean="0"/>
              <a:t>1</a:t>
            </a:fld>
            <a:endParaRPr lang="en-US" dirty="0"/>
          </a:p>
        </p:txBody>
      </p:sp>
      <p:sp>
        <p:nvSpPr>
          <p:cNvPr id="8" name="Title 1"/>
          <p:cNvSpPr txBox="1">
            <a:spLocks/>
          </p:cNvSpPr>
          <p:nvPr/>
        </p:nvSpPr>
        <p:spPr>
          <a:xfrm>
            <a:off x="648612" y="3349714"/>
            <a:ext cx="7884625" cy="3126131"/>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400" b="1" dirty="0">
              <a:solidFill>
                <a:srgbClr val="25408F"/>
              </a:solidFill>
            </a:endParaRPr>
          </a:p>
        </p:txBody>
      </p:sp>
    </p:spTree>
    <p:extLst>
      <p:ext uri="{BB962C8B-B14F-4D97-AF65-F5344CB8AC3E}">
        <p14:creationId xmlns:p14="http://schemas.microsoft.com/office/powerpoint/2010/main" val="1869697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7247B4E-D97D-4DE7-A090-67DA0F327638}"/>
              </a:ext>
            </a:extLst>
          </p:cNvPr>
          <p:cNvPicPr>
            <a:picLocks noChangeAspect="1"/>
          </p:cNvPicPr>
          <p:nvPr/>
        </p:nvPicPr>
        <p:blipFill>
          <a:blip r:embed="rId2"/>
          <a:stretch>
            <a:fillRect/>
          </a:stretch>
        </p:blipFill>
        <p:spPr>
          <a:xfrm>
            <a:off x="1905000" y="1219200"/>
            <a:ext cx="5985817" cy="5159633"/>
          </a:xfrm>
          <a:prstGeom prst="rect">
            <a:avLst/>
          </a:prstGeom>
        </p:spPr>
      </p:pic>
      <p:sp>
        <p:nvSpPr>
          <p:cNvPr id="2" name="Title 1">
            <a:extLst>
              <a:ext uri="{FF2B5EF4-FFF2-40B4-BE49-F238E27FC236}">
                <a16:creationId xmlns:a16="http://schemas.microsoft.com/office/drawing/2014/main" id="{DE46A304-6489-419F-A79B-26ADC02576DD}"/>
              </a:ext>
            </a:extLst>
          </p:cNvPr>
          <p:cNvSpPr>
            <a:spLocks noGrp="1"/>
          </p:cNvSpPr>
          <p:nvPr>
            <p:ph type="title"/>
          </p:nvPr>
        </p:nvSpPr>
        <p:spPr/>
        <p:txBody>
          <a:bodyPr>
            <a:noAutofit/>
          </a:bodyPr>
          <a:lstStyle/>
          <a:p>
            <a:r>
              <a:rPr lang="en-US" sz="3200" u="sng" dirty="0">
                <a:hlinkClick r:id="rId3"/>
              </a:rPr>
              <a:t>HF 430</a:t>
            </a:r>
            <a:r>
              <a:rPr lang="en-US" sz="3200" dirty="0"/>
              <a:t> Mandatory Reporter/Hiring Practices</a:t>
            </a:r>
          </a:p>
        </p:txBody>
      </p:sp>
      <p:sp>
        <p:nvSpPr>
          <p:cNvPr id="3" name="Content Placeholder 2">
            <a:extLst>
              <a:ext uri="{FF2B5EF4-FFF2-40B4-BE49-F238E27FC236}">
                <a16:creationId xmlns:a16="http://schemas.microsoft.com/office/drawing/2014/main" id="{33F573F7-98EC-447E-B16D-0305C029E524}"/>
              </a:ext>
            </a:extLst>
          </p:cNvPr>
          <p:cNvSpPr>
            <a:spLocks noGrp="1"/>
          </p:cNvSpPr>
          <p:nvPr>
            <p:ph idx="1"/>
          </p:nvPr>
        </p:nvSpPr>
        <p:spPr>
          <a:xfrm>
            <a:off x="457200" y="6356349"/>
            <a:ext cx="8229600" cy="365125"/>
          </a:xfrm>
          <a:solidFill>
            <a:schemeClr val="bg1"/>
          </a:solidFill>
        </p:spPr>
        <p:txBody>
          <a:bodyPr>
            <a:normAutofit/>
          </a:bodyPr>
          <a:lstStyle/>
          <a:p>
            <a:pPr>
              <a:lnSpc>
                <a:spcPct val="120000"/>
              </a:lnSpc>
              <a:spcBef>
                <a:spcPts val="600"/>
              </a:spcBef>
            </a:pPr>
            <a:r>
              <a:rPr lang="en-US" sz="1200" dirty="0"/>
              <a:t>Note: IC 232.69 is only specific to child abuse reporting and does not include dependent adult abuse.</a:t>
            </a:r>
            <a:r>
              <a:rPr lang="en-US" sz="1100" dirty="0"/>
              <a:t> </a:t>
            </a:r>
          </a:p>
        </p:txBody>
      </p:sp>
      <p:sp>
        <p:nvSpPr>
          <p:cNvPr id="4" name="Slide Number Placeholder 3">
            <a:extLst>
              <a:ext uri="{FF2B5EF4-FFF2-40B4-BE49-F238E27FC236}">
                <a16:creationId xmlns:a16="http://schemas.microsoft.com/office/drawing/2014/main" id="{D25AD11A-0EE8-4B97-824E-69B166F91208}"/>
              </a:ext>
            </a:extLst>
          </p:cNvPr>
          <p:cNvSpPr>
            <a:spLocks noGrp="1"/>
          </p:cNvSpPr>
          <p:nvPr>
            <p:ph type="sldNum" sz="quarter" idx="12"/>
          </p:nvPr>
        </p:nvSpPr>
        <p:spPr/>
        <p:txBody>
          <a:bodyPr/>
          <a:lstStyle/>
          <a:p>
            <a:fld id="{7E3A9E86-4CC3-4959-A751-C33E618564A4}" type="slidenum">
              <a:rPr lang="en-US" smtClean="0"/>
              <a:t>2</a:t>
            </a:fld>
            <a:endParaRPr lang="en-US" dirty="0"/>
          </a:p>
        </p:txBody>
      </p:sp>
    </p:spTree>
    <p:extLst>
      <p:ext uri="{BB962C8B-B14F-4D97-AF65-F5344CB8AC3E}">
        <p14:creationId xmlns:p14="http://schemas.microsoft.com/office/powerpoint/2010/main" val="36434874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6A304-6489-419F-A79B-26ADC02576DD}"/>
              </a:ext>
            </a:extLst>
          </p:cNvPr>
          <p:cNvSpPr>
            <a:spLocks noGrp="1"/>
          </p:cNvSpPr>
          <p:nvPr>
            <p:ph type="title"/>
          </p:nvPr>
        </p:nvSpPr>
        <p:spPr/>
        <p:txBody>
          <a:bodyPr>
            <a:noAutofit/>
          </a:bodyPr>
          <a:lstStyle/>
          <a:p>
            <a:r>
              <a:rPr lang="en-US" sz="3200" u="sng" dirty="0">
                <a:hlinkClick r:id="rId2"/>
              </a:rPr>
              <a:t>HF 430</a:t>
            </a:r>
            <a:r>
              <a:rPr lang="en-US" sz="3200" dirty="0"/>
              <a:t> Mandatory Reporter/Hiring Practices</a:t>
            </a:r>
          </a:p>
        </p:txBody>
      </p:sp>
      <p:sp>
        <p:nvSpPr>
          <p:cNvPr id="3" name="Content Placeholder 2">
            <a:extLst>
              <a:ext uri="{FF2B5EF4-FFF2-40B4-BE49-F238E27FC236}">
                <a16:creationId xmlns:a16="http://schemas.microsoft.com/office/drawing/2014/main" id="{33F573F7-98EC-447E-B16D-0305C029E524}"/>
              </a:ext>
            </a:extLst>
          </p:cNvPr>
          <p:cNvSpPr>
            <a:spLocks noGrp="1"/>
          </p:cNvSpPr>
          <p:nvPr>
            <p:ph idx="1"/>
          </p:nvPr>
        </p:nvSpPr>
        <p:spPr>
          <a:xfrm>
            <a:off x="457200" y="6356349"/>
            <a:ext cx="8229600" cy="365125"/>
          </a:xfrm>
          <a:solidFill>
            <a:schemeClr val="bg1"/>
          </a:solidFill>
        </p:spPr>
        <p:txBody>
          <a:bodyPr>
            <a:normAutofit/>
          </a:bodyPr>
          <a:lstStyle/>
          <a:p>
            <a:pPr>
              <a:lnSpc>
                <a:spcPct val="120000"/>
              </a:lnSpc>
              <a:spcBef>
                <a:spcPts val="600"/>
              </a:spcBef>
            </a:pPr>
            <a:r>
              <a:rPr lang="en-US" sz="1200" dirty="0"/>
              <a:t>Note: IC 232.69 is only specific to child abuse reporting and does not include dependent adult abuse.</a:t>
            </a:r>
            <a:r>
              <a:rPr lang="en-US" sz="1100" dirty="0"/>
              <a:t> </a:t>
            </a:r>
          </a:p>
        </p:txBody>
      </p:sp>
      <p:sp>
        <p:nvSpPr>
          <p:cNvPr id="4" name="Slide Number Placeholder 3">
            <a:extLst>
              <a:ext uri="{FF2B5EF4-FFF2-40B4-BE49-F238E27FC236}">
                <a16:creationId xmlns:a16="http://schemas.microsoft.com/office/drawing/2014/main" id="{D25AD11A-0EE8-4B97-824E-69B166F91208}"/>
              </a:ext>
            </a:extLst>
          </p:cNvPr>
          <p:cNvSpPr>
            <a:spLocks noGrp="1"/>
          </p:cNvSpPr>
          <p:nvPr>
            <p:ph type="sldNum" sz="quarter" idx="12"/>
          </p:nvPr>
        </p:nvSpPr>
        <p:spPr/>
        <p:txBody>
          <a:bodyPr/>
          <a:lstStyle/>
          <a:p>
            <a:fld id="{7E3A9E86-4CC3-4959-A751-C33E618564A4}" type="slidenum">
              <a:rPr lang="en-US" smtClean="0"/>
              <a:t>3</a:t>
            </a:fld>
            <a:endParaRPr lang="en-US" dirty="0"/>
          </a:p>
        </p:txBody>
      </p:sp>
      <p:sp>
        <p:nvSpPr>
          <p:cNvPr id="6" name="Rectangle 5">
            <a:extLst>
              <a:ext uri="{FF2B5EF4-FFF2-40B4-BE49-F238E27FC236}">
                <a16:creationId xmlns:a16="http://schemas.microsoft.com/office/drawing/2014/main" id="{1288821A-C61A-4FD8-BEB6-B52B9271B4BA}"/>
              </a:ext>
            </a:extLst>
          </p:cNvPr>
          <p:cNvSpPr/>
          <p:nvPr/>
        </p:nvSpPr>
        <p:spPr>
          <a:xfrm>
            <a:off x="381000" y="1905000"/>
            <a:ext cx="8229600" cy="3931910"/>
          </a:xfrm>
          <a:prstGeom prst="rect">
            <a:avLst/>
          </a:prstGeom>
        </p:spPr>
        <p:txBody>
          <a:bodyPr wrap="square">
            <a:spAutoFit/>
          </a:bodyPr>
          <a:lstStyle/>
          <a:p>
            <a:pPr>
              <a:lnSpc>
                <a:spcPct val="107000"/>
              </a:lnSpc>
            </a:pPr>
            <a:r>
              <a:rPr lang="en-US" dirty="0">
                <a:latin typeface="Calibri" panose="020F0502020204030204" pitchFamily="34" charset="0"/>
                <a:ea typeface="Calibri" panose="020F0502020204030204" pitchFamily="34" charset="0"/>
                <a:cs typeface="Times New Roman" panose="02020603050405020304" pitchFamily="18" charset="0"/>
              </a:rPr>
              <a:t>IC 232.69 (2)b. A person required to make a report under subsection 1, other than a physician whose professional practice does not regularly involve providing primary health care to children, </a:t>
            </a:r>
            <a:r>
              <a:rPr lang="en-US" b="1" dirty="0">
                <a:latin typeface="Calibri" panose="020F0502020204030204" pitchFamily="34" charset="0"/>
                <a:ea typeface="Calibri" panose="020F0502020204030204" pitchFamily="34" charset="0"/>
                <a:cs typeface="Times New Roman" panose="02020603050405020304" pitchFamily="18" charset="0"/>
              </a:rPr>
              <a:t>shall complete two hours of training relating to the identification and reporting of child abuse within six months of initial employment or self-employment </a:t>
            </a:r>
            <a:r>
              <a:rPr lang="en-US" dirty="0">
                <a:latin typeface="Calibri" panose="020F0502020204030204" pitchFamily="34" charset="0"/>
                <a:ea typeface="Calibri" panose="020F0502020204030204" pitchFamily="34" charset="0"/>
                <a:cs typeface="Times New Roman" panose="02020603050405020304" pitchFamily="18" charset="0"/>
              </a:rPr>
              <a:t>involving the examination, attending, counseling, or treatment of children on a regular basis. Within one month of initial employment or self-employment, the person shall obtain a statement of the abuse reporting requirements from the person’s employer or, if self-employed, from the department. </a:t>
            </a:r>
            <a:r>
              <a:rPr lang="en-US" b="1" dirty="0">
                <a:latin typeface="Calibri" panose="020F0502020204030204" pitchFamily="34" charset="0"/>
                <a:ea typeface="Calibri" panose="020F0502020204030204" pitchFamily="34" charset="0"/>
                <a:cs typeface="Times New Roman" panose="02020603050405020304" pitchFamily="18" charset="0"/>
              </a:rPr>
              <a:t>The person shall complete at least two hours of additional child abuse identification and reporting training every three years.</a:t>
            </a:r>
            <a:r>
              <a:rPr lang="en-US" dirty="0">
                <a:latin typeface="Calibri" panose="020F0502020204030204" pitchFamily="34" charset="0"/>
                <a:ea typeface="Calibri" panose="020F0502020204030204" pitchFamily="34" charset="0"/>
                <a:cs typeface="Times New Roman" panose="02020603050405020304" pitchFamily="18" charset="0"/>
              </a:rPr>
              <a:t> If the person completes at least one hour of additional child abuse identification and reporting training prior to the three-year expiration period, the person shall be deemed in compliance with the training requirements of this section for an additional three years. </a:t>
            </a:r>
          </a:p>
        </p:txBody>
      </p:sp>
    </p:spTree>
    <p:extLst>
      <p:ext uri="{BB962C8B-B14F-4D97-AF65-F5344CB8AC3E}">
        <p14:creationId xmlns:p14="http://schemas.microsoft.com/office/powerpoint/2010/main" val="18150381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6A304-6489-419F-A79B-26ADC02576DD}"/>
              </a:ext>
            </a:extLst>
          </p:cNvPr>
          <p:cNvSpPr>
            <a:spLocks noGrp="1"/>
          </p:cNvSpPr>
          <p:nvPr>
            <p:ph type="title"/>
          </p:nvPr>
        </p:nvSpPr>
        <p:spPr/>
        <p:txBody>
          <a:bodyPr>
            <a:noAutofit/>
          </a:bodyPr>
          <a:lstStyle/>
          <a:p>
            <a:r>
              <a:rPr lang="en-US" sz="3200" u="sng" dirty="0">
                <a:hlinkClick r:id="rId2"/>
              </a:rPr>
              <a:t>HF 430</a:t>
            </a:r>
            <a:r>
              <a:rPr lang="en-US" sz="3200" dirty="0"/>
              <a:t> Mandatory Reporter/Hiring Practices</a:t>
            </a:r>
          </a:p>
        </p:txBody>
      </p:sp>
      <p:sp>
        <p:nvSpPr>
          <p:cNvPr id="3" name="Content Placeholder 2">
            <a:extLst>
              <a:ext uri="{FF2B5EF4-FFF2-40B4-BE49-F238E27FC236}">
                <a16:creationId xmlns:a16="http://schemas.microsoft.com/office/drawing/2014/main" id="{33F573F7-98EC-447E-B16D-0305C029E524}"/>
              </a:ext>
            </a:extLst>
          </p:cNvPr>
          <p:cNvSpPr>
            <a:spLocks noGrp="1"/>
          </p:cNvSpPr>
          <p:nvPr>
            <p:ph idx="1"/>
          </p:nvPr>
        </p:nvSpPr>
        <p:spPr>
          <a:xfrm>
            <a:off x="457200" y="1371600"/>
            <a:ext cx="8229600" cy="5181600"/>
          </a:xfrm>
        </p:spPr>
        <p:txBody>
          <a:bodyPr>
            <a:normAutofit fontScale="62500" lnSpcReduction="20000"/>
          </a:bodyPr>
          <a:lstStyle/>
          <a:p>
            <a:pPr lvl="0"/>
            <a:r>
              <a:rPr lang="en-US" dirty="0"/>
              <a:t>Requires DE to develop and implement a process for reporting and investigating an employee’s commission of a felony or violation of IC 272.15 (1) “a” regarding inappropriate relationship or contact with a student. Requires this process to:</a:t>
            </a:r>
          </a:p>
          <a:p>
            <a:pPr lvl="1"/>
            <a:r>
              <a:rPr lang="en-US" dirty="0"/>
              <a:t>Prohibit written or oral agreements</a:t>
            </a:r>
            <a:r>
              <a:rPr lang="en-US" b="1" dirty="0"/>
              <a:t> </a:t>
            </a:r>
            <a:r>
              <a:rPr lang="en-US" dirty="0"/>
              <a:t>between school districts and employees which prohibits the employer from discussing any employee behavior or incidents with officials or prospective employers as a condition of resigning or  waives liability</a:t>
            </a:r>
            <a:r>
              <a:rPr lang="en-US" b="1" dirty="0"/>
              <a:t> </a:t>
            </a:r>
            <a:r>
              <a:rPr lang="en-US" dirty="0"/>
              <a:t>of a licensed employee related to past performance, action or allegations of wrongdoing. </a:t>
            </a:r>
          </a:p>
          <a:p>
            <a:pPr lvl="1"/>
            <a:r>
              <a:rPr lang="en-US" dirty="0"/>
              <a:t>Requires the school district to review an applicant’s employment history, including contacting the applicant’s previous employers listed on the application for employment and by viewing the BOEE’s public license information to determine if there is a case pending with a finding of probable cause or any licensure sanction. (This applies to all employees, regardless of contract status.)</a:t>
            </a:r>
          </a:p>
          <a:p>
            <a:pPr lvl="1"/>
            <a:r>
              <a:rPr lang="en-US" dirty="0"/>
              <a:t>Requires the district to keep information on forms prescribed by the DE and respond to any request from a potential employer</a:t>
            </a:r>
            <a:r>
              <a:rPr lang="en-US" b="1" dirty="0"/>
              <a:t> </a:t>
            </a:r>
            <a:r>
              <a:rPr lang="en-US" dirty="0"/>
              <a:t>(but not required to reveal information about unfounded, closed investigations). Gives school leaders immunity from criminal or civil liability arising from disclosure as long as the shared information is not knowingly false. </a:t>
            </a:r>
          </a:p>
        </p:txBody>
      </p:sp>
      <p:sp>
        <p:nvSpPr>
          <p:cNvPr id="4" name="Slide Number Placeholder 3">
            <a:extLst>
              <a:ext uri="{FF2B5EF4-FFF2-40B4-BE49-F238E27FC236}">
                <a16:creationId xmlns:a16="http://schemas.microsoft.com/office/drawing/2014/main" id="{D25AD11A-0EE8-4B97-824E-69B166F91208}"/>
              </a:ext>
            </a:extLst>
          </p:cNvPr>
          <p:cNvSpPr>
            <a:spLocks noGrp="1"/>
          </p:cNvSpPr>
          <p:nvPr>
            <p:ph type="sldNum" sz="quarter" idx="12"/>
          </p:nvPr>
        </p:nvSpPr>
        <p:spPr/>
        <p:txBody>
          <a:bodyPr/>
          <a:lstStyle/>
          <a:p>
            <a:fld id="{7E3A9E86-4CC3-4959-A751-C33E618564A4}" type="slidenum">
              <a:rPr lang="en-US" smtClean="0"/>
              <a:t>4</a:t>
            </a:fld>
            <a:endParaRPr lang="en-US" dirty="0"/>
          </a:p>
        </p:txBody>
      </p:sp>
    </p:spTree>
    <p:extLst>
      <p:ext uri="{BB962C8B-B14F-4D97-AF65-F5344CB8AC3E}">
        <p14:creationId xmlns:p14="http://schemas.microsoft.com/office/powerpoint/2010/main" val="35056995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2E6CA-9C82-451D-A153-7551786723F7}"/>
              </a:ext>
            </a:extLst>
          </p:cNvPr>
          <p:cNvSpPr>
            <a:spLocks noGrp="1"/>
          </p:cNvSpPr>
          <p:nvPr>
            <p:ph type="title"/>
          </p:nvPr>
        </p:nvSpPr>
        <p:spPr/>
        <p:txBody>
          <a:bodyPr/>
          <a:lstStyle/>
          <a:p>
            <a:r>
              <a:rPr lang="en-US" dirty="0"/>
              <a:t>HF 430 Local Implementation</a:t>
            </a:r>
          </a:p>
        </p:txBody>
      </p:sp>
      <p:sp>
        <p:nvSpPr>
          <p:cNvPr id="3" name="Content Placeholder 2">
            <a:extLst>
              <a:ext uri="{FF2B5EF4-FFF2-40B4-BE49-F238E27FC236}">
                <a16:creationId xmlns:a16="http://schemas.microsoft.com/office/drawing/2014/main" id="{69FE00C3-4453-43FA-AF16-F949AE159732}"/>
              </a:ext>
            </a:extLst>
          </p:cNvPr>
          <p:cNvSpPr>
            <a:spLocks noGrp="1"/>
          </p:cNvSpPr>
          <p:nvPr>
            <p:ph idx="1"/>
          </p:nvPr>
        </p:nvSpPr>
        <p:spPr/>
        <p:txBody>
          <a:bodyPr>
            <a:normAutofit fontScale="70000" lnSpcReduction="20000"/>
          </a:bodyPr>
          <a:lstStyle/>
          <a:p>
            <a:pPr marL="0" indent="0">
              <a:lnSpc>
                <a:spcPct val="120000"/>
              </a:lnSpc>
              <a:buNone/>
            </a:pPr>
            <a:r>
              <a:rPr lang="en-US" dirty="0"/>
              <a:t>Even before the rules/process are completed by DE and BOEE, </a:t>
            </a:r>
          </a:p>
          <a:p>
            <a:pPr lvl="1">
              <a:lnSpc>
                <a:spcPct val="120000"/>
              </a:lnSpc>
            </a:pPr>
            <a:r>
              <a:rPr lang="en-US" dirty="0"/>
              <a:t>Share mandatory reporter information with employees </a:t>
            </a:r>
          </a:p>
          <a:p>
            <a:pPr lvl="2">
              <a:lnSpc>
                <a:spcPct val="120000"/>
              </a:lnSpc>
            </a:pPr>
            <a:r>
              <a:rPr lang="en-US" dirty="0"/>
              <a:t>Must report child abuse for students up to age 18</a:t>
            </a:r>
          </a:p>
          <a:p>
            <a:pPr lvl="2">
              <a:lnSpc>
                <a:spcPct val="120000"/>
              </a:lnSpc>
            </a:pPr>
            <a:r>
              <a:rPr lang="en-US" dirty="0"/>
              <a:t>Employees age 18 and older and other classes of employees who have contact with students must have mandatory reporter training. </a:t>
            </a:r>
          </a:p>
          <a:p>
            <a:pPr lvl="2">
              <a:lnSpc>
                <a:spcPct val="120000"/>
              </a:lnSpc>
            </a:pPr>
            <a:r>
              <a:rPr lang="en-US" dirty="0"/>
              <a:t>Train any additional employees who are now mandatory reporters ASAPP (as soon as practically possible)</a:t>
            </a:r>
          </a:p>
          <a:p>
            <a:pPr lvl="1">
              <a:lnSpc>
                <a:spcPct val="120000"/>
              </a:lnSpc>
            </a:pPr>
            <a:r>
              <a:rPr lang="en-US" dirty="0"/>
              <a:t>Prohibit written or unwritten agreements for any resigning or terminated employees.</a:t>
            </a:r>
          </a:p>
          <a:p>
            <a:pPr lvl="1">
              <a:lnSpc>
                <a:spcPct val="120000"/>
              </a:lnSpc>
            </a:pPr>
            <a:r>
              <a:rPr lang="en-US" dirty="0"/>
              <a:t>Review local board policies for inconsistencies or updates required by the new law</a:t>
            </a:r>
          </a:p>
          <a:p>
            <a:pPr>
              <a:lnSpc>
                <a:spcPct val="120000"/>
              </a:lnSpc>
            </a:pPr>
            <a:r>
              <a:rPr lang="en-US" dirty="0"/>
              <a:t>Expect to revisit these requirements  when DE and BOEE rules and investigation processes are defined. </a:t>
            </a:r>
          </a:p>
          <a:p>
            <a:pPr lvl="1"/>
            <a:endParaRPr lang="en-US" dirty="0"/>
          </a:p>
        </p:txBody>
      </p:sp>
      <p:sp>
        <p:nvSpPr>
          <p:cNvPr id="4" name="Slide Number Placeholder 3">
            <a:extLst>
              <a:ext uri="{FF2B5EF4-FFF2-40B4-BE49-F238E27FC236}">
                <a16:creationId xmlns:a16="http://schemas.microsoft.com/office/drawing/2014/main" id="{4C36F399-7861-45E6-993A-5964E8CCF834}"/>
              </a:ext>
            </a:extLst>
          </p:cNvPr>
          <p:cNvSpPr>
            <a:spLocks noGrp="1"/>
          </p:cNvSpPr>
          <p:nvPr>
            <p:ph type="sldNum" sz="quarter" idx="12"/>
          </p:nvPr>
        </p:nvSpPr>
        <p:spPr/>
        <p:txBody>
          <a:bodyPr/>
          <a:lstStyle/>
          <a:p>
            <a:fld id="{7E3A9E86-4CC3-4959-A751-C33E618564A4}" type="slidenum">
              <a:rPr lang="en-US" smtClean="0"/>
              <a:t>5</a:t>
            </a:fld>
            <a:endParaRPr lang="en-US" dirty="0"/>
          </a:p>
        </p:txBody>
      </p:sp>
    </p:spTree>
    <p:extLst>
      <p:ext uri="{BB962C8B-B14F-4D97-AF65-F5344CB8AC3E}">
        <p14:creationId xmlns:p14="http://schemas.microsoft.com/office/powerpoint/2010/main" val="2962181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2"/>
          <p:cNvSpPr txBox="1">
            <a:spLocks/>
          </p:cNvSpPr>
          <p:nvPr/>
        </p:nvSpPr>
        <p:spPr>
          <a:xfrm>
            <a:off x="1143000" y="3181666"/>
            <a:ext cx="3200400" cy="1085850"/>
          </a:xfrm>
          <a:prstGeom prst="rect">
            <a:avLst/>
          </a:prstGeom>
        </p:spPr>
        <p:txBody>
          <a:bodyPr vert="horz" lIns="0" tIns="34290" rIns="0" bIns="3429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0F6FC6"/>
              </a:buClr>
            </a:pPr>
            <a:r>
              <a:rPr lang="en-US" sz="1500" dirty="0">
                <a:solidFill>
                  <a:srgbClr val="25408F"/>
                </a:solidFill>
                <a:latin typeface="Georgia" pitchFamily="18" charset="0"/>
                <a:cs typeface="Arial" charset="0"/>
              </a:rPr>
              <a:t>Larry Sigel, ISFIS – Partner</a:t>
            </a:r>
          </a:p>
          <a:p>
            <a:pPr>
              <a:buClr>
                <a:srgbClr val="0F6FC6"/>
              </a:buClr>
            </a:pPr>
            <a:r>
              <a:rPr lang="en-US" sz="1500" dirty="0">
                <a:solidFill>
                  <a:srgbClr val="25408F"/>
                </a:solidFill>
                <a:latin typeface="Georgia" pitchFamily="18" charset="0"/>
                <a:cs typeface="Arial" charset="0"/>
              </a:rPr>
              <a:t>Cell: 515-490-9951</a:t>
            </a:r>
          </a:p>
          <a:p>
            <a:pPr>
              <a:buClr>
                <a:srgbClr val="0F6FC6"/>
              </a:buClr>
            </a:pPr>
            <a:r>
              <a:rPr lang="en-US" sz="1500" dirty="0">
                <a:solidFill>
                  <a:srgbClr val="25408F"/>
                </a:solidFill>
                <a:latin typeface="Calibri" panose="020F0502020204030204"/>
                <a:hlinkClick r:id="rId2"/>
              </a:rPr>
              <a:t>larry@iowaschoolfinance.com</a:t>
            </a:r>
            <a:r>
              <a:rPr lang="en-US" sz="1500" dirty="0">
                <a:solidFill>
                  <a:srgbClr val="25408F"/>
                </a:solidFill>
                <a:latin typeface="Calibri" panose="020F0502020204030204"/>
              </a:rPr>
              <a:t> </a:t>
            </a:r>
          </a:p>
          <a:p>
            <a:pPr marL="47625">
              <a:buClr>
                <a:srgbClr val="0F6FC6"/>
              </a:buClr>
            </a:pPr>
            <a:endParaRPr lang="en-US" sz="1500" dirty="0">
              <a:solidFill>
                <a:srgbClr val="25408F"/>
              </a:solidFill>
              <a:latin typeface="Calibri" panose="020F0502020204030204"/>
            </a:endParaRPr>
          </a:p>
        </p:txBody>
      </p:sp>
      <p:sp>
        <p:nvSpPr>
          <p:cNvPr id="7" name="Subtitle 2"/>
          <p:cNvSpPr txBox="1">
            <a:spLocks/>
          </p:cNvSpPr>
          <p:nvPr/>
        </p:nvSpPr>
        <p:spPr>
          <a:xfrm>
            <a:off x="5257800" y="3124200"/>
            <a:ext cx="3200400" cy="1390650"/>
          </a:xfrm>
          <a:prstGeom prst="rect">
            <a:avLst/>
          </a:prstGeom>
        </p:spPr>
        <p:txBody>
          <a:bodyPr vert="horz" lIns="68580" tIns="34290" rIns="68580" bIns="3429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1500" dirty="0">
                <a:solidFill>
                  <a:srgbClr val="25408F"/>
                </a:solidFill>
                <a:latin typeface="Georgia" pitchFamily="18" charset="0"/>
                <a:cs typeface="Arial" charset="0"/>
              </a:rPr>
              <a:t>Margaret Buckton , ISFIS – Partner</a:t>
            </a:r>
          </a:p>
          <a:p>
            <a:r>
              <a:rPr lang="en-US" sz="1500" dirty="0">
                <a:solidFill>
                  <a:srgbClr val="25408F"/>
                </a:solidFill>
                <a:latin typeface="Georgia" pitchFamily="18" charset="0"/>
                <a:cs typeface="Arial" charset="0"/>
              </a:rPr>
              <a:t>UEN Executive Director, </a:t>
            </a:r>
          </a:p>
          <a:p>
            <a:r>
              <a:rPr lang="en-US" sz="1500" dirty="0">
                <a:solidFill>
                  <a:srgbClr val="25408F"/>
                </a:solidFill>
                <a:latin typeface="Georgia" pitchFamily="18" charset="0"/>
                <a:cs typeface="Arial" charset="0"/>
              </a:rPr>
              <a:t>RSAI Professional Advocate</a:t>
            </a:r>
          </a:p>
          <a:p>
            <a:r>
              <a:rPr lang="en-US" sz="1500" dirty="0">
                <a:solidFill>
                  <a:srgbClr val="25408F"/>
                </a:solidFill>
                <a:latin typeface="Georgia" pitchFamily="18" charset="0"/>
                <a:cs typeface="Arial" charset="0"/>
              </a:rPr>
              <a:t>Cell: 515-201-3755</a:t>
            </a:r>
          </a:p>
          <a:p>
            <a:r>
              <a:rPr lang="en-US" sz="1500" dirty="0">
                <a:solidFill>
                  <a:srgbClr val="25408F"/>
                </a:solidFill>
                <a:latin typeface="Calibri" panose="020F0502020204030204"/>
                <a:hlinkClick r:id="rId3"/>
              </a:rPr>
              <a:t>margaret@iowaschoolfinance.com</a:t>
            </a:r>
            <a:r>
              <a:rPr lang="en-US" sz="1500" dirty="0">
                <a:solidFill>
                  <a:srgbClr val="25408F"/>
                </a:solidFill>
                <a:latin typeface="Calibri" panose="020F0502020204030204"/>
              </a:rPr>
              <a:t> </a:t>
            </a:r>
          </a:p>
          <a:p>
            <a:pPr marL="47625"/>
            <a:endParaRPr lang="en-US" sz="1500" dirty="0">
              <a:solidFill>
                <a:prstClr val="black">
                  <a:tint val="75000"/>
                </a:prstClr>
              </a:solidFill>
              <a:latin typeface="Calibri" panose="020F0502020204030204"/>
            </a:endParaRPr>
          </a:p>
        </p:txBody>
      </p:sp>
      <p:pic>
        <p:nvPicPr>
          <p:cNvPr id="8" name="Picture 7">
            <a:extLst>
              <a:ext uri="{FF2B5EF4-FFF2-40B4-BE49-F238E27FC236}">
                <a16:creationId xmlns:a16="http://schemas.microsoft.com/office/drawing/2014/main" id="{1BFA9CF7-D2D0-47A6-B092-9F6B37164652}"/>
              </a:ext>
            </a:extLst>
          </p:cNvPr>
          <p:cNvPicPr>
            <a:picLocks noChangeAspect="1"/>
          </p:cNvPicPr>
          <p:nvPr/>
        </p:nvPicPr>
        <p:blipFill>
          <a:blip r:embed="rId4"/>
          <a:stretch>
            <a:fillRect/>
          </a:stretch>
        </p:blipFill>
        <p:spPr>
          <a:xfrm>
            <a:off x="0" y="0"/>
            <a:ext cx="9144000" cy="2855763"/>
          </a:xfrm>
          <a:prstGeom prst="rect">
            <a:avLst/>
          </a:prstGeom>
        </p:spPr>
      </p:pic>
      <p:sp>
        <p:nvSpPr>
          <p:cNvPr id="3" name="Slide Number Placeholder 2"/>
          <p:cNvSpPr>
            <a:spLocks noGrp="1"/>
          </p:cNvSpPr>
          <p:nvPr>
            <p:ph type="sldNum" sz="quarter" idx="12"/>
          </p:nvPr>
        </p:nvSpPr>
        <p:spPr/>
        <p:txBody>
          <a:bodyPr/>
          <a:lstStyle/>
          <a:p>
            <a:fld id="{7E3A9E86-4CC3-4959-A751-C33E618564A4}" type="slidenum">
              <a:rPr lang="en-US" smtClean="0"/>
              <a:t>6</a:t>
            </a:fld>
            <a:endParaRPr lang="en-US" dirty="0"/>
          </a:p>
        </p:txBody>
      </p:sp>
      <p:sp>
        <p:nvSpPr>
          <p:cNvPr id="11" name="Subtitle 2"/>
          <p:cNvSpPr txBox="1">
            <a:spLocks/>
          </p:cNvSpPr>
          <p:nvPr/>
        </p:nvSpPr>
        <p:spPr>
          <a:xfrm>
            <a:off x="1237212" y="5885818"/>
            <a:ext cx="6934200" cy="1124582"/>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endParaRPr lang="en-US" dirty="0">
              <a:solidFill>
                <a:schemeClr val="tx2"/>
              </a:solidFill>
            </a:endParaRPr>
          </a:p>
          <a:p>
            <a:pPr marL="0" indent="0" algn="ctr">
              <a:buNone/>
            </a:pPr>
            <a:r>
              <a:rPr lang="en-US" sz="1200" dirty="0">
                <a:solidFill>
                  <a:schemeClr val="tx2"/>
                </a:solidFill>
              </a:rPr>
              <a:t>ISFIS, Inc., 1201 63</a:t>
            </a:r>
            <a:r>
              <a:rPr lang="en-US" sz="1200" baseline="30000" dirty="0">
                <a:solidFill>
                  <a:schemeClr val="tx2"/>
                </a:solidFill>
              </a:rPr>
              <a:t>rd</a:t>
            </a:r>
            <a:r>
              <a:rPr lang="en-US" sz="1200" dirty="0">
                <a:solidFill>
                  <a:schemeClr val="tx2"/>
                </a:solidFill>
              </a:rPr>
              <a:t> Street, Des Moines, IA, 50311, (515) 251-5970, www.IowaSchoolFinance.com</a:t>
            </a:r>
          </a:p>
        </p:txBody>
      </p:sp>
      <p:sp>
        <p:nvSpPr>
          <p:cNvPr id="2" name="TextBox 1"/>
          <p:cNvSpPr txBox="1"/>
          <p:nvPr/>
        </p:nvSpPr>
        <p:spPr>
          <a:xfrm>
            <a:off x="2743200" y="4953000"/>
            <a:ext cx="3657600" cy="830997"/>
          </a:xfrm>
          <a:prstGeom prst="rect">
            <a:avLst/>
          </a:prstGeom>
          <a:noFill/>
        </p:spPr>
        <p:txBody>
          <a:bodyPr wrap="square" rtlCol="0">
            <a:spAutoFit/>
          </a:bodyPr>
          <a:lstStyle/>
          <a:p>
            <a:r>
              <a:rPr lang="en-US" sz="3200" dirty="0"/>
              <a:t>We are here to help!</a:t>
            </a:r>
          </a:p>
          <a:p>
            <a:endParaRPr lang="en-US" sz="1600" dirty="0"/>
          </a:p>
        </p:txBody>
      </p:sp>
    </p:spTree>
    <p:extLst>
      <p:ext uri="{BB962C8B-B14F-4D97-AF65-F5344CB8AC3E}">
        <p14:creationId xmlns:p14="http://schemas.microsoft.com/office/powerpoint/2010/main" val="3236456287"/>
      </p:ext>
    </p:extLst>
  </p:cSld>
  <p:clrMapOvr>
    <a:masterClrMapping/>
  </p:clrMapOvr>
</p:sld>
</file>

<file path=ppt/theme/theme1.xml><?xml version="1.0" encoding="utf-8"?>
<a:theme xmlns:a="http://schemas.openxmlformats.org/drawingml/2006/main" name="ISFIS Webin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SFIS PPT Template 7.2014" id="{0D8EC974-D7DF-48B6-B323-28969B090996}" vid="{26FF41F1-B72B-4584-9F8E-CFAEE15A9F78}"/>
    </a:ext>
  </a:extLst>
</a:theme>
</file>

<file path=ppt/theme/theme2.xml><?xml version="1.0" encoding="utf-8"?>
<a:theme xmlns:a="http://schemas.openxmlformats.org/drawingml/2006/main" name="ISFIS-G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SFIS-Green" id="{36109C64-15B0-44C9-A717-F66B6D07A4ED}" vid="{5DA91592-39CB-4BEE-AD6D-C549682993B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TM02900769[[fn=Retrospect]]</Template>
  <TotalTime>65403</TotalTime>
  <Words>631</Words>
  <Application>Microsoft Office PowerPoint</Application>
  <PresentationFormat>On-screen Show (4:3)</PresentationFormat>
  <Paragraphs>41</Paragraphs>
  <Slides>6</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Georgia</vt:lpstr>
      <vt:lpstr>Times New Roman</vt:lpstr>
      <vt:lpstr>ISFIS Webinar</vt:lpstr>
      <vt:lpstr>ISFIS-Green</vt:lpstr>
      <vt:lpstr>Mandates, Changes in Practice and Policy Requirements from the 2023 Legislative Session  HF 430 Mandatory Reporter/Hiring Practices  </vt:lpstr>
      <vt:lpstr>HF 430 Mandatory Reporter/Hiring Practices</vt:lpstr>
      <vt:lpstr>HF 430 Mandatory Reporter/Hiring Practices</vt:lpstr>
      <vt:lpstr>HF 430 Mandatory Reporter/Hiring Practices</vt:lpstr>
      <vt:lpstr>HF 430 Local Implementation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Webinar Title</dc:title>
  <dc:creator>Susie</dc:creator>
  <cp:lastModifiedBy>Jen</cp:lastModifiedBy>
  <cp:revision>4522</cp:revision>
  <cp:lastPrinted>2023-08-07T19:38:49Z</cp:lastPrinted>
  <dcterms:created xsi:type="dcterms:W3CDTF">2014-07-14T21:17:36Z</dcterms:created>
  <dcterms:modified xsi:type="dcterms:W3CDTF">2023-08-11T17:19:47Z</dcterms:modified>
</cp:coreProperties>
</file>