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0">
  <p:sldMasterIdLst>
    <p:sldMasterId id="2147483648" r:id="rId1"/>
    <p:sldMasterId id="2147483696" r:id="rId2"/>
  </p:sldMasterIdLst>
  <p:notesMasterIdLst>
    <p:notesMasterId r:id="rId13"/>
  </p:notesMasterIdLst>
  <p:handoutMasterIdLst>
    <p:handoutMasterId r:id="rId14"/>
  </p:handoutMasterIdLst>
  <p:sldIdLst>
    <p:sldId id="9587" r:id="rId3"/>
    <p:sldId id="9584" r:id="rId4"/>
    <p:sldId id="9551" r:id="rId5"/>
    <p:sldId id="9553" r:id="rId6"/>
    <p:sldId id="9555" r:id="rId7"/>
    <p:sldId id="9557" r:id="rId8"/>
    <p:sldId id="9558" r:id="rId9"/>
    <p:sldId id="9583" r:id="rId10"/>
    <p:sldId id="9559" r:id="rId11"/>
    <p:sldId id="9599"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EACB5077-AC7C-4D75-AF4D-A92922BF7C45}">
          <p14:sldIdLst/>
        </p14:section>
        <p14:section name="Default Section" id="{8C852022-E2A3-44D7-B1AE-C893F68B3772}">
          <p14:sldIdLst>
            <p14:sldId id="9587"/>
            <p14:sldId id="9584"/>
            <p14:sldId id="9551"/>
            <p14:sldId id="9553"/>
            <p14:sldId id="9555"/>
            <p14:sldId id="9557"/>
            <p14:sldId id="9558"/>
            <p14:sldId id="9583"/>
            <p14:sldId id="9559"/>
            <p14:sldId id="959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garet" initials="M" lastIdx="1" clrIdx="0">
    <p:extLst>
      <p:ext uri="{19B8F6BF-5375-455C-9EA6-DF929625EA0E}">
        <p15:presenceInfo xmlns:p15="http://schemas.microsoft.com/office/powerpoint/2012/main" userId="Margare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DBF"/>
    <a:srgbClr val="3220A0"/>
    <a:srgbClr val="CCFF66"/>
    <a:srgbClr val="33CAFF"/>
    <a:srgbClr val="EF39E6"/>
    <a:srgbClr val="15C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58" autoAdjust="0"/>
    <p:restoredTop sz="94186" autoAdjust="0"/>
  </p:normalViewPr>
  <p:slideViewPr>
    <p:cSldViewPr>
      <p:cViewPr varScale="1">
        <p:scale>
          <a:sx n="85" d="100"/>
          <a:sy n="85" d="100"/>
        </p:scale>
        <p:origin x="1373" y="24"/>
      </p:cViewPr>
      <p:guideLst>
        <p:guide orient="horz" pos="2160"/>
        <p:guide pos="2880"/>
      </p:guideLst>
    </p:cSldViewPr>
  </p:slideViewPr>
  <p:outlineViewPr>
    <p:cViewPr>
      <p:scale>
        <a:sx n="33" d="100"/>
        <a:sy n="33" d="100"/>
      </p:scale>
      <p:origin x="0" y="-5184"/>
    </p:cViewPr>
  </p:outlineViewPr>
  <p:notesTextViewPr>
    <p:cViewPr>
      <p:scale>
        <a:sx n="3" d="2"/>
        <a:sy n="3" d="2"/>
      </p:scale>
      <p:origin x="0" y="0"/>
    </p:cViewPr>
  </p:notesTextViewPr>
  <p:sorterViewPr>
    <p:cViewPr varScale="1">
      <p:scale>
        <a:sx n="100" d="100"/>
        <a:sy n="100" d="100"/>
      </p:scale>
      <p:origin x="0" y="-18574"/>
    </p:cViewPr>
  </p:sorterViewPr>
  <p:notesViewPr>
    <p:cSldViewPr>
      <p:cViewPr varScale="1">
        <p:scale>
          <a:sx n="72" d="100"/>
          <a:sy n="72" d="100"/>
        </p:scale>
        <p:origin x="2954" y="5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30" tIns="46566" rIns="93130" bIns="46566" rtlCol="0"/>
          <a:lstStyle>
            <a:lvl1pPr algn="l">
              <a:defRPr sz="1200"/>
            </a:lvl1pPr>
          </a:lstStyle>
          <a:p>
            <a:endParaRPr lang="en-US" dirty="0"/>
          </a:p>
        </p:txBody>
      </p:sp>
      <p:sp>
        <p:nvSpPr>
          <p:cNvPr id="3" name="Date Placeholder 2"/>
          <p:cNvSpPr>
            <a:spLocks noGrp="1"/>
          </p:cNvSpPr>
          <p:nvPr>
            <p:ph type="dt" sz="quarter" idx="1"/>
          </p:nvPr>
        </p:nvSpPr>
        <p:spPr>
          <a:xfrm>
            <a:off x="3970942" y="1"/>
            <a:ext cx="3037840" cy="464820"/>
          </a:xfrm>
          <a:prstGeom prst="rect">
            <a:avLst/>
          </a:prstGeom>
        </p:spPr>
        <p:txBody>
          <a:bodyPr vert="horz" lIns="93130" tIns="46566" rIns="93130" bIns="46566" rtlCol="0"/>
          <a:lstStyle>
            <a:lvl1pPr algn="r">
              <a:defRPr sz="1200"/>
            </a:lvl1pPr>
          </a:lstStyle>
          <a:p>
            <a:fld id="{DB0B667D-2BE0-4A16-8EFA-E30C5D08DF21}" type="datetimeFigureOut">
              <a:rPr lang="en-US" smtClean="0"/>
              <a:t>8/11/2023</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30" tIns="46566" rIns="93130" bIns="4656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42" y="8829968"/>
            <a:ext cx="3037840" cy="464820"/>
          </a:xfrm>
          <a:prstGeom prst="rect">
            <a:avLst/>
          </a:prstGeom>
        </p:spPr>
        <p:txBody>
          <a:bodyPr vert="horz" lIns="93130" tIns="46566" rIns="93130" bIns="46566" rtlCol="0" anchor="b"/>
          <a:lstStyle>
            <a:lvl1pPr algn="r">
              <a:defRPr sz="1200"/>
            </a:lvl1pPr>
          </a:lstStyle>
          <a:p>
            <a:fld id="{8088C099-2B7A-4B35-9E19-074E2F15C2D3}" type="slidenum">
              <a:rPr lang="en-US" smtClean="0"/>
              <a:t>‹#›</a:t>
            </a:fld>
            <a:endParaRPr lang="en-US" dirty="0"/>
          </a:p>
        </p:txBody>
      </p:sp>
    </p:spTree>
    <p:extLst>
      <p:ext uri="{BB962C8B-B14F-4D97-AF65-F5344CB8AC3E}">
        <p14:creationId xmlns:p14="http://schemas.microsoft.com/office/powerpoint/2010/main" val="20152997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30" tIns="46566" rIns="93130" bIns="46566" rtlCol="0"/>
          <a:lstStyle>
            <a:lvl1pPr algn="l">
              <a:defRPr sz="1200"/>
            </a:lvl1pPr>
          </a:lstStyle>
          <a:p>
            <a:endParaRPr lang="en-US" dirty="0"/>
          </a:p>
        </p:txBody>
      </p:sp>
      <p:sp>
        <p:nvSpPr>
          <p:cNvPr id="3" name="Date Placeholder 2"/>
          <p:cNvSpPr>
            <a:spLocks noGrp="1"/>
          </p:cNvSpPr>
          <p:nvPr>
            <p:ph type="dt" idx="1"/>
          </p:nvPr>
        </p:nvSpPr>
        <p:spPr>
          <a:xfrm>
            <a:off x="3970942" y="1"/>
            <a:ext cx="3037840" cy="464820"/>
          </a:xfrm>
          <a:prstGeom prst="rect">
            <a:avLst/>
          </a:prstGeom>
        </p:spPr>
        <p:txBody>
          <a:bodyPr vert="horz" lIns="93130" tIns="46566" rIns="93130" bIns="46566" rtlCol="0"/>
          <a:lstStyle>
            <a:lvl1pPr algn="r">
              <a:defRPr sz="1200"/>
            </a:lvl1pPr>
          </a:lstStyle>
          <a:p>
            <a:fld id="{EDF0A5FA-AB94-44EE-A5D4-75C5C49A077B}" type="datetimeFigureOut">
              <a:rPr lang="en-US" smtClean="0"/>
              <a:t>8/11/2023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30" tIns="46566" rIns="93130" bIns="46566"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30" tIns="46566" rIns="93130" bIns="4656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3130" tIns="46566" rIns="93130" bIns="4656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2" y="8829968"/>
            <a:ext cx="3037840" cy="464820"/>
          </a:xfrm>
          <a:prstGeom prst="rect">
            <a:avLst/>
          </a:prstGeom>
        </p:spPr>
        <p:txBody>
          <a:bodyPr vert="horz" lIns="93130" tIns="46566" rIns="93130" bIns="46566" rtlCol="0" anchor="b"/>
          <a:lstStyle>
            <a:lvl1pPr algn="r">
              <a:defRPr sz="1200"/>
            </a:lvl1pPr>
          </a:lstStyle>
          <a:p>
            <a:fld id="{AF69DEFA-A6E1-4627-8453-89CF76F358A1}" type="slidenum">
              <a:rPr lang="en-US" smtClean="0"/>
              <a:t>‹#›</a:t>
            </a:fld>
            <a:endParaRPr lang="en-US" dirty="0"/>
          </a:p>
        </p:txBody>
      </p:sp>
    </p:spTree>
    <p:extLst>
      <p:ext uri="{BB962C8B-B14F-4D97-AF65-F5344CB8AC3E}">
        <p14:creationId xmlns:p14="http://schemas.microsoft.com/office/powerpoint/2010/main" val="36823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69DEFA-A6E1-4627-8453-89CF76F358A1}" type="slidenum">
              <a:rPr lang="en-US" smtClean="0"/>
              <a:t>1</a:t>
            </a:fld>
            <a:endParaRPr lang="en-US" dirty="0"/>
          </a:p>
        </p:txBody>
      </p:sp>
      <p:sp>
        <p:nvSpPr>
          <p:cNvPr id="6" name="Footer Placeholder 5"/>
          <p:cNvSpPr>
            <a:spLocks noGrp="1"/>
          </p:cNvSpPr>
          <p:nvPr>
            <p:ph type="ftr" sz="quarter" idx="12"/>
          </p:nvPr>
        </p:nvSpPr>
        <p:spPr/>
        <p:txBody>
          <a:bodyPr/>
          <a:lstStyle/>
          <a:p>
            <a:r>
              <a:rPr lang="en-US" dirty="0"/>
              <a:t>© ISFIS Inc., 2019</a:t>
            </a:r>
          </a:p>
        </p:txBody>
      </p:sp>
      <p:sp>
        <p:nvSpPr>
          <p:cNvPr id="7" name="Header Placeholder 6"/>
          <p:cNvSpPr>
            <a:spLocks noGrp="1"/>
          </p:cNvSpPr>
          <p:nvPr>
            <p:ph type="hdr" sz="quarter" idx="13"/>
          </p:nvPr>
        </p:nvSpPr>
        <p:spPr/>
        <p:txBody>
          <a:bodyPr/>
          <a:lstStyle/>
          <a:p>
            <a:endParaRPr lang="en-US" dirty="0"/>
          </a:p>
        </p:txBody>
      </p:sp>
    </p:spTree>
    <p:extLst>
      <p:ext uri="{BB962C8B-B14F-4D97-AF65-F5344CB8AC3E}">
        <p14:creationId xmlns:p14="http://schemas.microsoft.com/office/powerpoint/2010/main" val="7767369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495175"/>
            <a:ext cx="7772400" cy="1470025"/>
          </a:xfrm>
        </p:spPr>
        <p:txBody>
          <a:bodyPr/>
          <a:lstStyle>
            <a:lvl1pPr>
              <a:defRPr baseline="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948924"/>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p:txBody>
          <a:bodyPr/>
          <a:lstStyle/>
          <a:p>
            <a:fld id="{7E3A9E86-4CC3-4959-A751-C33E618564A4}" type="slidenum">
              <a:rPr lang="en-US" smtClean="0"/>
              <a:t>‹#›</a:t>
            </a:fld>
            <a:endParaRPr lang="en-US" dirty="0"/>
          </a:p>
        </p:txBody>
      </p:sp>
      <p:pic>
        <p:nvPicPr>
          <p:cNvPr id="7" name="Picture 6"/>
          <p:cNvPicPr>
            <a:picLocks noChangeAspect="1"/>
          </p:cNvPicPr>
          <p:nvPr userDrawn="1"/>
        </p:nvPicPr>
        <p:blipFill>
          <a:blip r:embed="rId2"/>
          <a:stretch>
            <a:fillRect/>
          </a:stretch>
        </p:blipFill>
        <p:spPr>
          <a:xfrm>
            <a:off x="0" y="-10244"/>
            <a:ext cx="9144000" cy="2855763"/>
          </a:xfrm>
          <a:prstGeom prst="rect">
            <a:avLst/>
          </a:prstGeom>
        </p:spPr>
      </p:pic>
    </p:spTree>
    <p:extLst>
      <p:ext uri="{BB962C8B-B14F-4D97-AF65-F5344CB8AC3E}">
        <p14:creationId xmlns:p14="http://schemas.microsoft.com/office/powerpoint/2010/main" val="1230941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baseline="0">
                <a:solidFill>
                  <a:schemeClr val="tx2"/>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7E3A9E86-4CC3-4959-A751-C33E618564A4}" type="slidenum">
              <a:rPr lang="en-US" smtClean="0"/>
              <a:t>‹#›</a:t>
            </a:fld>
            <a:endParaRPr lang="en-US" dirty="0"/>
          </a:p>
        </p:txBody>
      </p:sp>
    </p:spTree>
    <p:extLst>
      <p:ext uri="{BB962C8B-B14F-4D97-AF65-F5344CB8AC3E}">
        <p14:creationId xmlns:p14="http://schemas.microsoft.com/office/powerpoint/2010/main" val="3365850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FDA8BB2F-3487-4DAD-83B6-4F0D28E497E2}" type="slidenum">
              <a:rPr lang="en-US" smtClean="0"/>
              <a:t>‹#›</a:t>
            </a:fld>
            <a:endParaRPr lang="en-US" dirty="0"/>
          </a:p>
        </p:txBody>
      </p:sp>
    </p:spTree>
    <p:extLst>
      <p:ext uri="{BB962C8B-B14F-4D97-AF65-F5344CB8AC3E}">
        <p14:creationId xmlns:p14="http://schemas.microsoft.com/office/powerpoint/2010/main" val="9450929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alpha val="73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0" y="6400800"/>
            <a:ext cx="9144000" cy="340420"/>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A9E86-4CC3-4959-A751-C33E618564A4}" type="slidenum">
              <a:rPr lang="en-US" smtClean="0"/>
              <a:t>‹#›</a:t>
            </a:fld>
            <a:endParaRPr lang="en-US" dirty="0"/>
          </a:p>
        </p:txBody>
      </p:sp>
    </p:spTree>
    <p:extLst>
      <p:ext uri="{BB962C8B-B14F-4D97-AF65-F5344CB8AC3E}">
        <p14:creationId xmlns:p14="http://schemas.microsoft.com/office/powerpoint/2010/main" val="3353492526"/>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b="1" i="0" kern="1200" baseline="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A9CC5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A9E86-4CC3-4959-A751-C33E618564A4}" type="slidenum">
              <a:rPr lang="en-US" smtClean="0"/>
              <a:t>‹#›</a:t>
            </a:fld>
            <a:endParaRPr lang="en-US" dirty="0"/>
          </a:p>
        </p:txBody>
      </p:sp>
    </p:spTree>
    <p:extLst>
      <p:ext uri="{BB962C8B-B14F-4D97-AF65-F5344CB8AC3E}">
        <p14:creationId xmlns:p14="http://schemas.microsoft.com/office/powerpoint/2010/main" val="4247321995"/>
      </p:ext>
    </p:extLst>
  </p:cSld>
  <p:clrMap bg1="lt1" tx1="dk1" bg2="lt2" tx2="dk2" accent1="accent1" accent2="accent2" accent3="accent3" accent4="accent4" accent5="accent5" accent6="accent6" hlink="hlink" folHlink="folHlink"/>
  <p:sldLayoutIdLst>
    <p:sldLayoutId id="2147483698" r:id="rId1"/>
  </p:sldLayoutIdLst>
  <p:hf hdr="0" ft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margaret@iowaschoolfinance.com" TargetMode="External"/><Relationship Id="rId2" Type="http://schemas.openxmlformats.org/officeDocument/2006/relationships/hyperlink" Target="mailto:larry@iowaschoolfinance.com"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ducateiowa.gov/documents/iowa-professional-development-model/2021/09/reference-guide-required-staff-develop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legis.iowa.gov/docs/code/280.2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480988"/>
            <a:ext cx="9181850" cy="2243412"/>
          </a:xfrm>
          <a:prstGeom prst="rect">
            <a:avLst/>
          </a:prstGeom>
          <a:solidFill>
            <a:srgbClr val="15C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3" name="Picture 2"/>
          <p:cNvPicPr>
            <a:picLocks noChangeAspect="1"/>
          </p:cNvPicPr>
          <p:nvPr/>
        </p:nvPicPr>
        <p:blipFill rotWithShape="1">
          <a:blip r:embed="rId3"/>
          <a:srcRect b="25401"/>
          <a:stretch/>
        </p:blipFill>
        <p:spPr>
          <a:xfrm>
            <a:off x="7458" y="9457"/>
            <a:ext cx="9181850" cy="2565787"/>
          </a:xfrm>
          <a:prstGeom prst="rect">
            <a:avLst/>
          </a:prstGeom>
        </p:spPr>
      </p:pic>
      <p:sp>
        <p:nvSpPr>
          <p:cNvPr id="25602" name="Title 1"/>
          <p:cNvSpPr>
            <a:spLocks noGrp="1"/>
          </p:cNvSpPr>
          <p:nvPr>
            <p:ph type="ctrTitle"/>
          </p:nvPr>
        </p:nvSpPr>
        <p:spPr>
          <a:xfrm>
            <a:off x="656070" y="3925069"/>
            <a:ext cx="7884625" cy="2243412"/>
          </a:xfrm>
        </p:spPr>
        <p:txBody>
          <a:bodyPr>
            <a:normAutofit fontScale="90000"/>
          </a:bodyPr>
          <a:lstStyle/>
          <a:p>
            <a:r>
              <a:rPr lang="en-US" dirty="0">
                <a:solidFill>
                  <a:schemeClr val="bg1"/>
                </a:solidFill>
              </a:rPr>
              <a:t>Mandates, Changes in Practice and Policy Requirements from the 2023 Legislative Session</a:t>
            </a:r>
            <a:r>
              <a:rPr lang="en-US" dirty="0"/>
              <a:t/>
            </a:r>
            <a:br>
              <a:rPr lang="en-US" dirty="0"/>
            </a:br>
            <a:r>
              <a:rPr lang="en-US" dirty="0"/>
              <a:t/>
            </a:r>
            <a:br>
              <a:rPr lang="en-US" dirty="0"/>
            </a:br>
            <a:r>
              <a:rPr lang="en-US" dirty="0"/>
              <a:t>HF 604 Discipline and Removal from Classrooms </a:t>
            </a:r>
            <a:br>
              <a:rPr lang="en-US" dirty="0"/>
            </a:br>
            <a:r>
              <a:rPr lang="en-US" dirty="0"/>
              <a:t/>
            </a:r>
            <a:br>
              <a:rPr lang="en-US" dirty="0"/>
            </a:br>
            <a:endParaRPr lang="en-US" dirty="0"/>
          </a:p>
        </p:txBody>
      </p:sp>
      <p:sp>
        <p:nvSpPr>
          <p:cNvPr id="25603" name="Subtitle 2"/>
          <p:cNvSpPr>
            <a:spLocks noGrp="1"/>
          </p:cNvSpPr>
          <p:nvPr>
            <p:ph type="subTitle" idx="1"/>
          </p:nvPr>
        </p:nvSpPr>
        <p:spPr>
          <a:xfrm>
            <a:off x="990600" y="5913554"/>
            <a:ext cx="6934200" cy="1124582"/>
          </a:xfrm>
        </p:spPr>
        <p:txBody>
          <a:bodyPr>
            <a:normAutofit/>
          </a:bodyPr>
          <a:lstStyle/>
          <a:p>
            <a:pPr marL="63500" eaLnBrk="1" hangingPunct="1"/>
            <a:endParaRPr lang="en-US" dirty="0"/>
          </a:p>
          <a:p>
            <a:pPr marL="63500" eaLnBrk="1" hangingPunct="1"/>
            <a:r>
              <a:rPr lang="en-US" sz="1200" dirty="0"/>
              <a:t>© Iowa School Finance Information Services, 2023</a:t>
            </a:r>
          </a:p>
        </p:txBody>
      </p:sp>
      <p:sp>
        <p:nvSpPr>
          <p:cNvPr id="5" name="Slide Number Placeholder 4"/>
          <p:cNvSpPr>
            <a:spLocks noGrp="1"/>
          </p:cNvSpPr>
          <p:nvPr>
            <p:ph type="sldNum" sz="quarter" idx="12"/>
          </p:nvPr>
        </p:nvSpPr>
        <p:spPr/>
        <p:txBody>
          <a:bodyPr/>
          <a:lstStyle/>
          <a:p>
            <a:fld id="{7E3A9E86-4CC3-4959-A751-C33E618564A4}" type="slidenum">
              <a:rPr lang="en-US" smtClean="0"/>
              <a:t>1</a:t>
            </a:fld>
            <a:endParaRPr lang="en-US" dirty="0"/>
          </a:p>
        </p:txBody>
      </p:sp>
      <p:sp>
        <p:nvSpPr>
          <p:cNvPr id="8" name="Title 1"/>
          <p:cNvSpPr txBox="1">
            <a:spLocks/>
          </p:cNvSpPr>
          <p:nvPr/>
        </p:nvSpPr>
        <p:spPr>
          <a:xfrm>
            <a:off x="648612" y="3349714"/>
            <a:ext cx="7884625" cy="312613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1400" b="1" dirty="0">
              <a:solidFill>
                <a:srgbClr val="25408F"/>
              </a:solidFill>
            </a:endParaRPr>
          </a:p>
        </p:txBody>
      </p:sp>
    </p:spTree>
    <p:extLst>
      <p:ext uri="{BB962C8B-B14F-4D97-AF65-F5344CB8AC3E}">
        <p14:creationId xmlns:p14="http://schemas.microsoft.com/office/powerpoint/2010/main" val="2149899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1143000" y="3181666"/>
            <a:ext cx="3200400" cy="1085850"/>
          </a:xfrm>
          <a:prstGeom prst="rect">
            <a:avLst/>
          </a:prstGeom>
        </p:spPr>
        <p:txBody>
          <a:bodyPr vert="horz" lIns="0" tIns="34290" rIns="0" bIns="3429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Clr>
                <a:srgbClr val="0F6FC6"/>
              </a:buClr>
            </a:pPr>
            <a:r>
              <a:rPr lang="en-US" sz="1500" dirty="0">
                <a:solidFill>
                  <a:srgbClr val="25408F"/>
                </a:solidFill>
                <a:latin typeface="Georgia" pitchFamily="18" charset="0"/>
                <a:cs typeface="Arial" charset="0"/>
              </a:rPr>
              <a:t>Larry Sigel, ISFIS – Partner</a:t>
            </a:r>
          </a:p>
          <a:p>
            <a:pPr>
              <a:buClr>
                <a:srgbClr val="0F6FC6"/>
              </a:buClr>
            </a:pPr>
            <a:r>
              <a:rPr lang="en-US" sz="1500" dirty="0">
                <a:solidFill>
                  <a:srgbClr val="25408F"/>
                </a:solidFill>
                <a:latin typeface="Georgia" pitchFamily="18" charset="0"/>
                <a:cs typeface="Arial" charset="0"/>
              </a:rPr>
              <a:t>Cell: 515-490-9951</a:t>
            </a:r>
          </a:p>
          <a:p>
            <a:pPr>
              <a:buClr>
                <a:srgbClr val="0F6FC6"/>
              </a:buClr>
            </a:pPr>
            <a:r>
              <a:rPr lang="en-US" sz="1500" dirty="0">
                <a:solidFill>
                  <a:srgbClr val="25408F"/>
                </a:solidFill>
                <a:latin typeface="Calibri" panose="020F0502020204030204"/>
                <a:hlinkClick r:id="rId2"/>
              </a:rPr>
              <a:t>larry@iowaschoolfinance.com</a:t>
            </a:r>
            <a:r>
              <a:rPr lang="en-US" sz="1500" dirty="0">
                <a:solidFill>
                  <a:srgbClr val="25408F"/>
                </a:solidFill>
                <a:latin typeface="Calibri" panose="020F0502020204030204"/>
              </a:rPr>
              <a:t> </a:t>
            </a:r>
          </a:p>
          <a:p>
            <a:pPr marL="47625">
              <a:buClr>
                <a:srgbClr val="0F6FC6"/>
              </a:buClr>
            </a:pPr>
            <a:endParaRPr lang="en-US" sz="1500" dirty="0">
              <a:solidFill>
                <a:srgbClr val="25408F"/>
              </a:solidFill>
              <a:latin typeface="Calibri" panose="020F0502020204030204"/>
            </a:endParaRPr>
          </a:p>
        </p:txBody>
      </p:sp>
      <p:sp>
        <p:nvSpPr>
          <p:cNvPr id="7" name="Subtitle 2"/>
          <p:cNvSpPr txBox="1">
            <a:spLocks/>
          </p:cNvSpPr>
          <p:nvPr/>
        </p:nvSpPr>
        <p:spPr>
          <a:xfrm>
            <a:off x="5257800" y="3124200"/>
            <a:ext cx="3200400" cy="1390650"/>
          </a:xfrm>
          <a:prstGeom prst="rect">
            <a:avLst/>
          </a:prstGeom>
        </p:spPr>
        <p:txBody>
          <a:bodyPr vert="horz" lIns="68580" tIns="34290" rIns="68580" bIns="3429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1500" dirty="0">
                <a:solidFill>
                  <a:srgbClr val="25408F"/>
                </a:solidFill>
                <a:latin typeface="Georgia" pitchFamily="18" charset="0"/>
                <a:cs typeface="Arial" charset="0"/>
              </a:rPr>
              <a:t>Margaret Buckton , ISFIS – Partner</a:t>
            </a:r>
          </a:p>
          <a:p>
            <a:r>
              <a:rPr lang="en-US" sz="1500" dirty="0">
                <a:solidFill>
                  <a:srgbClr val="25408F"/>
                </a:solidFill>
                <a:latin typeface="Georgia" pitchFamily="18" charset="0"/>
                <a:cs typeface="Arial" charset="0"/>
              </a:rPr>
              <a:t>UEN Executive Director, </a:t>
            </a:r>
          </a:p>
          <a:p>
            <a:r>
              <a:rPr lang="en-US" sz="1500" dirty="0">
                <a:solidFill>
                  <a:srgbClr val="25408F"/>
                </a:solidFill>
                <a:latin typeface="Georgia" pitchFamily="18" charset="0"/>
                <a:cs typeface="Arial" charset="0"/>
              </a:rPr>
              <a:t>RSAI Professional Advocate</a:t>
            </a:r>
          </a:p>
          <a:p>
            <a:r>
              <a:rPr lang="en-US" sz="1500" dirty="0">
                <a:solidFill>
                  <a:srgbClr val="25408F"/>
                </a:solidFill>
                <a:latin typeface="Georgia" pitchFamily="18" charset="0"/>
                <a:cs typeface="Arial" charset="0"/>
              </a:rPr>
              <a:t>Cell: 515-201-3755</a:t>
            </a:r>
          </a:p>
          <a:p>
            <a:r>
              <a:rPr lang="en-US" sz="1500" dirty="0">
                <a:solidFill>
                  <a:srgbClr val="25408F"/>
                </a:solidFill>
                <a:latin typeface="Calibri" panose="020F0502020204030204"/>
                <a:hlinkClick r:id="rId3"/>
              </a:rPr>
              <a:t>margaret@iowaschoolfinance.com</a:t>
            </a:r>
            <a:r>
              <a:rPr lang="en-US" sz="1500" dirty="0">
                <a:solidFill>
                  <a:srgbClr val="25408F"/>
                </a:solidFill>
                <a:latin typeface="Calibri" panose="020F0502020204030204"/>
              </a:rPr>
              <a:t> </a:t>
            </a:r>
          </a:p>
          <a:p>
            <a:pPr marL="47625"/>
            <a:endParaRPr lang="en-US" sz="1500" dirty="0">
              <a:solidFill>
                <a:prstClr val="black">
                  <a:tint val="75000"/>
                </a:prstClr>
              </a:solidFill>
              <a:latin typeface="Calibri" panose="020F0502020204030204"/>
            </a:endParaRPr>
          </a:p>
        </p:txBody>
      </p:sp>
      <p:pic>
        <p:nvPicPr>
          <p:cNvPr id="8" name="Picture 7">
            <a:extLst>
              <a:ext uri="{FF2B5EF4-FFF2-40B4-BE49-F238E27FC236}">
                <a16:creationId xmlns:a16="http://schemas.microsoft.com/office/drawing/2014/main" id="{1BFA9CF7-D2D0-47A6-B092-9F6B37164652}"/>
              </a:ext>
            </a:extLst>
          </p:cNvPr>
          <p:cNvPicPr>
            <a:picLocks noChangeAspect="1"/>
          </p:cNvPicPr>
          <p:nvPr/>
        </p:nvPicPr>
        <p:blipFill>
          <a:blip r:embed="rId4"/>
          <a:stretch>
            <a:fillRect/>
          </a:stretch>
        </p:blipFill>
        <p:spPr>
          <a:xfrm>
            <a:off x="0" y="0"/>
            <a:ext cx="9144000" cy="2855763"/>
          </a:xfrm>
          <a:prstGeom prst="rect">
            <a:avLst/>
          </a:prstGeom>
        </p:spPr>
      </p:pic>
      <p:sp>
        <p:nvSpPr>
          <p:cNvPr id="3" name="Slide Number Placeholder 2"/>
          <p:cNvSpPr>
            <a:spLocks noGrp="1"/>
          </p:cNvSpPr>
          <p:nvPr>
            <p:ph type="sldNum" sz="quarter" idx="12"/>
          </p:nvPr>
        </p:nvSpPr>
        <p:spPr/>
        <p:txBody>
          <a:bodyPr/>
          <a:lstStyle/>
          <a:p>
            <a:fld id="{7E3A9E86-4CC3-4959-A751-C33E618564A4}" type="slidenum">
              <a:rPr lang="en-US" smtClean="0"/>
              <a:t>10</a:t>
            </a:fld>
            <a:endParaRPr lang="en-US" dirty="0"/>
          </a:p>
        </p:txBody>
      </p:sp>
      <p:sp>
        <p:nvSpPr>
          <p:cNvPr id="11" name="Subtitle 2"/>
          <p:cNvSpPr txBox="1">
            <a:spLocks/>
          </p:cNvSpPr>
          <p:nvPr/>
        </p:nvSpPr>
        <p:spPr>
          <a:xfrm>
            <a:off x="1237212" y="5885818"/>
            <a:ext cx="6934200" cy="112458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en-US" dirty="0">
              <a:solidFill>
                <a:schemeClr val="tx2"/>
              </a:solidFill>
            </a:endParaRPr>
          </a:p>
          <a:p>
            <a:pPr marL="0" indent="0" algn="ctr">
              <a:buNone/>
            </a:pPr>
            <a:r>
              <a:rPr lang="en-US" sz="1200" dirty="0">
                <a:solidFill>
                  <a:schemeClr val="tx2"/>
                </a:solidFill>
              </a:rPr>
              <a:t>ISFIS, Inc., 1201 63</a:t>
            </a:r>
            <a:r>
              <a:rPr lang="en-US" sz="1200" baseline="30000" dirty="0">
                <a:solidFill>
                  <a:schemeClr val="tx2"/>
                </a:solidFill>
              </a:rPr>
              <a:t>rd</a:t>
            </a:r>
            <a:r>
              <a:rPr lang="en-US" sz="1200" dirty="0">
                <a:solidFill>
                  <a:schemeClr val="tx2"/>
                </a:solidFill>
              </a:rPr>
              <a:t> Street, Des Moines, IA, 50311, (515) 251-5970, www.IowaSchoolFinance.com</a:t>
            </a:r>
          </a:p>
        </p:txBody>
      </p:sp>
      <p:sp>
        <p:nvSpPr>
          <p:cNvPr id="2" name="TextBox 1"/>
          <p:cNvSpPr txBox="1"/>
          <p:nvPr/>
        </p:nvSpPr>
        <p:spPr>
          <a:xfrm>
            <a:off x="2743200" y="4953000"/>
            <a:ext cx="3657600" cy="830997"/>
          </a:xfrm>
          <a:prstGeom prst="rect">
            <a:avLst/>
          </a:prstGeom>
          <a:noFill/>
        </p:spPr>
        <p:txBody>
          <a:bodyPr wrap="square" rtlCol="0">
            <a:spAutoFit/>
          </a:bodyPr>
          <a:lstStyle/>
          <a:p>
            <a:r>
              <a:rPr lang="en-US" sz="3200" dirty="0"/>
              <a:t>We are here to help!</a:t>
            </a:r>
          </a:p>
          <a:p>
            <a:endParaRPr lang="en-US" sz="1600" dirty="0"/>
          </a:p>
        </p:txBody>
      </p:sp>
    </p:spTree>
    <p:extLst>
      <p:ext uri="{BB962C8B-B14F-4D97-AF65-F5344CB8AC3E}">
        <p14:creationId xmlns:p14="http://schemas.microsoft.com/office/powerpoint/2010/main" val="3526691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99146-172A-40BD-9E3C-E16B8B79368F}"/>
              </a:ext>
            </a:extLst>
          </p:cNvPr>
          <p:cNvSpPr>
            <a:spLocks noGrp="1"/>
          </p:cNvSpPr>
          <p:nvPr>
            <p:ph type="title"/>
          </p:nvPr>
        </p:nvSpPr>
        <p:spPr/>
        <p:txBody>
          <a:bodyPr/>
          <a:lstStyle/>
          <a:p>
            <a:r>
              <a:rPr lang="en-US" dirty="0"/>
              <a:t>HF 604 Legislative Intent</a:t>
            </a:r>
          </a:p>
        </p:txBody>
      </p:sp>
      <p:sp>
        <p:nvSpPr>
          <p:cNvPr id="3" name="Content Placeholder 2">
            <a:extLst>
              <a:ext uri="{FF2B5EF4-FFF2-40B4-BE49-F238E27FC236}">
                <a16:creationId xmlns:a16="http://schemas.microsoft.com/office/drawing/2014/main" id="{0D6612B4-C0D1-40C2-B0BA-3CCB92C4F2FB}"/>
              </a:ext>
            </a:extLst>
          </p:cNvPr>
          <p:cNvSpPr>
            <a:spLocks noGrp="1"/>
          </p:cNvSpPr>
          <p:nvPr>
            <p:ph idx="1"/>
          </p:nvPr>
        </p:nvSpPr>
        <p:spPr/>
        <p:txBody>
          <a:bodyPr>
            <a:normAutofit fontScale="85000" lnSpcReduction="20000"/>
          </a:bodyPr>
          <a:lstStyle/>
          <a:p>
            <a:r>
              <a:rPr lang="en-US" dirty="0"/>
              <a:t>Schools must keep staff and students safe</a:t>
            </a:r>
          </a:p>
          <a:p>
            <a:r>
              <a:rPr lang="en-US" dirty="0"/>
              <a:t>A clear reporting policy for threats or acts of violence will help:</a:t>
            </a:r>
          </a:p>
          <a:p>
            <a:pPr lvl="1"/>
            <a:r>
              <a:rPr lang="en-US" dirty="0"/>
              <a:t>Parents will better understand it</a:t>
            </a:r>
          </a:p>
          <a:p>
            <a:pPr lvl="1"/>
            <a:r>
              <a:rPr lang="en-US" dirty="0"/>
              <a:t>School staff will have clear direction to report</a:t>
            </a:r>
          </a:p>
          <a:p>
            <a:pPr lvl="1"/>
            <a:r>
              <a:rPr lang="en-US" dirty="0"/>
              <a:t>Failure to report results in an Ethics investigation and potential loss of license</a:t>
            </a:r>
          </a:p>
          <a:p>
            <a:pPr lvl="1"/>
            <a:r>
              <a:rPr lang="en-US" dirty="0"/>
              <a:t>The State Ombudsman may investigate if there’s a concern that reporting isn’t happening</a:t>
            </a:r>
          </a:p>
          <a:p>
            <a:r>
              <a:rPr lang="en-US" dirty="0"/>
              <a:t>Teachers and other staff would benefit from knowing what training is required by the state and federal governments</a:t>
            </a:r>
          </a:p>
        </p:txBody>
      </p:sp>
      <p:sp>
        <p:nvSpPr>
          <p:cNvPr id="4" name="Slide Number Placeholder 3">
            <a:extLst>
              <a:ext uri="{FF2B5EF4-FFF2-40B4-BE49-F238E27FC236}">
                <a16:creationId xmlns:a16="http://schemas.microsoft.com/office/drawing/2014/main" id="{EC6AE4FE-D78F-41C1-9973-3877C1ED48FF}"/>
              </a:ext>
            </a:extLst>
          </p:cNvPr>
          <p:cNvSpPr>
            <a:spLocks noGrp="1"/>
          </p:cNvSpPr>
          <p:nvPr>
            <p:ph type="sldNum" sz="quarter" idx="12"/>
          </p:nvPr>
        </p:nvSpPr>
        <p:spPr/>
        <p:txBody>
          <a:bodyPr/>
          <a:lstStyle/>
          <a:p>
            <a:fld id="{7E3A9E86-4CC3-4959-A751-C33E618564A4}" type="slidenum">
              <a:rPr lang="en-US" smtClean="0"/>
              <a:t>2</a:t>
            </a:fld>
            <a:endParaRPr lang="en-US" dirty="0"/>
          </a:p>
        </p:txBody>
      </p:sp>
    </p:spTree>
    <p:extLst>
      <p:ext uri="{BB962C8B-B14F-4D97-AF65-F5344CB8AC3E}">
        <p14:creationId xmlns:p14="http://schemas.microsoft.com/office/powerpoint/2010/main" val="1483561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53447-A66C-4814-9643-713913D2F00C}"/>
              </a:ext>
            </a:extLst>
          </p:cNvPr>
          <p:cNvSpPr>
            <a:spLocks noGrp="1"/>
          </p:cNvSpPr>
          <p:nvPr>
            <p:ph type="title"/>
          </p:nvPr>
        </p:nvSpPr>
        <p:spPr/>
        <p:txBody>
          <a:bodyPr>
            <a:normAutofit fontScale="90000"/>
          </a:bodyPr>
          <a:lstStyle/>
          <a:p>
            <a:r>
              <a:rPr lang="en-US" dirty="0"/>
              <a:t>HF 604 Discipline and Removal from Classrooms</a:t>
            </a:r>
          </a:p>
        </p:txBody>
      </p:sp>
      <p:sp>
        <p:nvSpPr>
          <p:cNvPr id="3" name="Content Placeholder 2">
            <a:extLst>
              <a:ext uri="{FF2B5EF4-FFF2-40B4-BE49-F238E27FC236}">
                <a16:creationId xmlns:a16="http://schemas.microsoft.com/office/drawing/2014/main" id="{49FCB6FE-CEC3-46A1-8564-8DA34E091F5E}"/>
              </a:ext>
            </a:extLst>
          </p:cNvPr>
          <p:cNvSpPr>
            <a:spLocks noGrp="1"/>
          </p:cNvSpPr>
          <p:nvPr>
            <p:ph idx="1"/>
          </p:nvPr>
        </p:nvSpPr>
        <p:spPr/>
        <p:txBody>
          <a:bodyPr>
            <a:normAutofit fontScale="85000" lnSpcReduction="10000"/>
          </a:bodyPr>
          <a:lstStyle/>
          <a:p>
            <a:pPr lvl="0"/>
            <a:r>
              <a:rPr lang="en-US" dirty="0"/>
              <a:t>Requires DE to produce a list of code/rule references for all required professional development (PD) and training. Requires schools districts to notify staff of the state/federal requirement for the PD or training (including Chapter 284 Teacher Quality).  </a:t>
            </a:r>
          </a:p>
          <a:p>
            <a:pPr lvl="0"/>
            <a:r>
              <a:rPr lang="en-US" dirty="0"/>
              <a:t>FYI: there is a list last updated in 2021 on DE’s website (recent changes such as dyslexia training and mandatory reporter training are not yet included.) </a:t>
            </a:r>
            <a:r>
              <a:rPr lang="en-US" dirty="0">
                <a:hlinkClick r:id="rId2"/>
              </a:rPr>
              <a:t>https://educateiowa.gov/documents/iowa-professional-development-model/2021/09/reference-guide-required-staff-development</a:t>
            </a:r>
            <a:r>
              <a:rPr lang="en-US" dirty="0"/>
              <a:t> </a:t>
            </a:r>
          </a:p>
          <a:p>
            <a:endParaRPr lang="en-US" dirty="0"/>
          </a:p>
        </p:txBody>
      </p:sp>
      <p:sp>
        <p:nvSpPr>
          <p:cNvPr id="4" name="Slide Number Placeholder 3">
            <a:extLst>
              <a:ext uri="{FF2B5EF4-FFF2-40B4-BE49-F238E27FC236}">
                <a16:creationId xmlns:a16="http://schemas.microsoft.com/office/drawing/2014/main" id="{148A4268-328E-4CBC-9616-03F3DF555CE0}"/>
              </a:ext>
            </a:extLst>
          </p:cNvPr>
          <p:cNvSpPr>
            <a:spLocks noGrp="1"/>
          </p:cNvSpPr>
          <p:nvPr>
            <p:ph type="sldNum" sz="quarter" idx="12"/>
          </p:nvPr>
        </p:nvSpPr>
        <p:spPr/>
        <p:txBody>
          <a:bodyPr/>
          <a:lstStyle/>
          <a:p>
            <a:fld id="{7E3A9E86-4CC3-4959-A751-C33E618564A4}" type="slidenum">
              <a:rPr lang="en-US" smtClean="0"/>
              <a:t>3</a:t>
            </a:fld>
            <a:endParaRPr lang="en-US" dirty="0"/>
          </a:p>
        </p:txBody>
      </p:sp>
    </p:spTree>
    <p:extLst>
      <p:ext uri="{BB962C8B-B14F-4D97-AF65-F5344CB8AC3E}">
        <p14:creationId xmlns:p14="http://schemas.microsoft.com/office/powerpoint/2010/main" val="3159110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53447-A66C-4814-9643-713913D2F00C}"/>
              </a:ext>
            </a:extLst>
          </p:cNvPr>
          <p:cNvSpPr>
            <a:spLocks noGrp="1"/>
          </p:cNvSpPr>
          <p:nvPr>
            <p:ph type="title"/>
          </p:nvPr>
        </p:nvSpPr>
        <p:spPr/>
        <p:txBody>
          <a:bodyPr>
            <a:normAutofit fontScale="90000"/>
          </a:bodyPr>
          <a:lstStyle/>
          <a:p>
            <a:r>
              <a:rPr lang="en-US" dirty="0"/>
              <a:t>HF 604 Discipline and Removal from Classrooms</a:t>
            </a:r>
          </a:p>
        </p:txBody>
      </p:sp>
      <p:sp>
        <p:nvSpPr>
          <p:cNvPr id="3" name="Content Placeholder 2">
            <a:extLst>
              <a:ext uri="{FF2B5EF4-FFF2-40B4-BE49-F238E27FC236}">
                <a16:creationId xmlns:a16="http://schemas.microsoft.com/office/drawing/2014/main" id="{49FCB6FE-CEC3-46A1-8564-8DA34E091F5E}"/>
              </a:ext>
            </a:extLst>
          </p:cNvPr>
          <p:cNvSpPr>
            <a:spLocks noGrp="1"/>
          </p:cNvSpPr>
          <p:nvPr>
            <p:ph idx="1"/>
          </p:nvPr>
        </p:nvSpPr>
        <p:spPr/>
        <p:txBody>
          <a:bodyPr>
            <a:normAutofit fontScale="85000" lnSpcReduction="10000"/>
          </a:bodyPr>
          <a:lstStyle/>
          <a:p>
            <a:pPr lvl="0"/>
            <a:r>
              <a:rPr lang="en-US" dirty="0"/>
              <a:t>Beginning July 1, 2023, requires school districts to give copy of Iowa Code </a:t>
            </a:r>
            <a:r>
              <a:rPr lang="en-US" u="sng" dirty="0">
                <a:hlinkClick r:id="rId2"/>
              </a:rPr>
              <a:t>280.21</a:t>
            </a:r>
            <a:r>
              <a:rPr lang="en-US" dirty="0"/>
              <a:t> to teachers with an initial contract and annually with contract renewal. (</a:t>
            </a:r>
            <a:r>
              <a:rPr lang="en-US" i="1" dirty="0"/>
              <a:t>280.21 is the Corporal Punishment statute which identifies under what conditions it is appropriate for school employees to lay hands on students</a:t>
            </a:r>
            <a:r>
              <a:rPr lang="en-US" dirty="0"/>
              <a:t>.)</a:t>
            </a:r>
          </a:p>
          <a:p>
            <a:pPr lvl="0"/>
            <a:r>
              <a:rPr lang="en-US" dirty="0"/>
              <a:t>It is important to your school district that both staff and students are safe at school.  You no doubt have other local policies giving direction and expectations regarding reporting incidents of violence in the classroom.</a:t>
            </a:r>
          </a:p>
        </p:txBody>
      </p:sp>
      <p:sp>
        <p:nvSpPr>
          <p:cNvPr id="4" name="Slide Number Placeholder 3">
            <a:extLst>
              <a:ext uri="{FF2B5EF4-FFF2-40B4-BE49-F238E27FC236}">
                <a16:creationId xmlns:a16="http://schemas.microsoft.com/office/drawing/2014/main" id="{148A4268-328E-4CBC-9616-03F3DF555CE0}"/>
              </a:ext>
            </a:extLst>
          </p:cNvPr>
          <p:cNvSpPr>
            <a:spLocks noGrp="1"/>
          </p:cNvSpPr>
          <p:nvPr>
            <p:ph type="sldNum" sz="quarter" idx="12"/>
          </p:nvPr>
        </p:nvSpPr>
        <p:spPr/>
        <p:txBody>
          <a:bodyPr/>
          <a:lstStyle/>
          <a:p>
            <a:fld id="{7E3A9E86-4CC3-4959-A751-C33E618564A4}" type="slidenum">
              <a:rPr lang="en-US" smtClean="0"/>
              <a:t>4</a:t>
            </a:fld>
            <a:endParaRPr lang="en-US" dirty="0"/>
          </a:p>
        </p:txBody>
      </p:sp>
    </p:spTree>
    <p:extLst>
      <p:ext uri="{BB962C8B-B14F-4D97-AF65-F5344CB8AC3E}">
        <p14:creationId xmlns:p14="http://schemas.microsoft.com/office/powerpoint/2010/main" val="526303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D5773-8ABF-4933-B76A-466F1F05D5B2}"/>
              </a:ext>
            </a:extLst>
          </p:cNvPr>
          <p:cNvSpPr>
            <a:spLocks noGrp="1"/>
          </p:cNvSpPr>
          <p:nvPr>
            <p:ph type="title"/>
          </p:nvPr>
        </p:nvSpPr>
        <p:spPr/>
        <p:txBody>
          <a:bodyPr>
            <a:normAutofit fontScale="90000"/>
          </a:bodyPr>
          <a:lstStyle/>
          <a:p>
            <a:pPr algn="l"/>
            <a:r>
              <a:rPr lang="en-US" dirty="0"/>
              <a:t>HF 604 Discipline and Removal from Classrooms</a:t>
            </a:r>
          </a:p>
        </p:txBody>
      </p:sp>
      <p:sp>
        <p:nvSpPr>
          <p:cNvPr id="3" name="Content Placeholder 2">
            <a:extLst>
              <a:ext uri="{FF2B5EF4-FFF2-40B4-BE49-F238E27FC236}">
                <a16:creationId xmlns:a16="http://schemas.microsoft.com/office/drawing/2014/main" id="{8F3F45EE-3516-4B09-9CE9-3A3D3CFD113A}"/>
              </a:ext>
            </a:extLst>
          </p:cNvPr>
          <p:cNvSpPr>
            <a:spLocks noGrp="1"/>
          </p:cNvSpPr>
          <p:nvPr>
            <p:ph idx="1"/>
          </p:nvPr>
        </p:nvSpPr>
        <p:spPr>
          <a:xfrm>
            <a:off x="457200" y="2133600"/>
            <a:ext cx="7696200" cy="3992563"/>
          </a:xfrm>
        </p:spPr>
        <p:txBody>
          <a:bodyPr>
            <a:normAutofit fontScale="70000" lnSpcReduction="20000"/>
          </a:bodyPr>
          <a:lstStyle/>
          <a:p>
            <a:r>
              <a:rPr lang="en-US" dirty="0"/>
              <a:t>Requires DE to develop and distribute to school districts and charter schools model policies that, if adopted, satisfy the district’s or charter school’s responsibilities under section 279.79 relating to the discipline of a student </a:t>
            </a:r>
            <a:r>
              <a:rPr lang="en-US" u="sng" dirty="0"/>
              <a:t>threatening violence </a:t>
            </a:r>
            <a:r>
              <a:rPr lang="en-US" dirty="0"/>
              <a:t>or causing an incident of violence that results in injury or property damage or assault.</a:t>
            </a:r>
          </a:p>
          <a:p>
            <a:r>
              <a:rPr lang="en-US" dirty="0"/>
              <a:t>Requires school boards to adopt a discipline policy and states what must be in the policy</a:t>
            </a:r>
          </a:p>
          <a:p>
            <a:r>
              <a:rPr lang="en-US" dirty="0"/>
              <a:t>Requires the policy to be posted on the school’s website and in the student handbook</a:t>
            </a:r>
          </a:p>
          <a:p>
            <a:r>
              <a:rPr lang="en-US" dirty="0"/>
              <a:t>Requires the parent to acknowledge receipt of the student handbook, either in writing or electronically</a:t>
            </a:r>
            <a:r>
              <a:rPr lang="en-US" sz="2800" dirty="0"/>
              <a:t>.  </a:t>
            </a:r>
          </a:p>
        </p:txBody>
      </p:sp>
      <p:sp>
        <p:nvSpPr>
          <p:cNvPr id="4" name="Slide Number Placeholder 3">
            <a:extLst>
              <a:ext uri="{FF2B5EF4-FFF2-40B4-BE49-F238E27FC236}">
                <a16:creationId xmlns:a16="http://schemas.microsoft.com/office/drawing/2014/main" id="{C1CDF04D-E9ED-4B11-B1DE-C68EE0C08855}"/>
              </a:ext>
            </a:extLst>
          </p:cNvPr>
          <p:cNvSpPr>
            <a:spLocks noGrp="1"/>
          </p:cNvSpPr>
          <p:nvPr>
            <p:ph type="sldNum" sz="quarter" idx="12"/>
          </p:nvPr>
        </p:nvSpPr>
        <p:spPr/>
        <p:txBody>
          <a:bodyPr/>
          <a:lstStyle/>
          <a:p>
            <a:fld id="{7E3A9E86-4CC3-4959-A751-C33E618564A4}" type="slidenum">
              <a:rPr lang="en-US" smtClean="0"/>
              <a:t>5</a:t>
            </a:fld>
            <a:endParaRPr lang="en-US" dirty="0"/>
          </a:p>
        </p:txBody>
      </p:sp>
      <p:sp>
        <p:nvSpPr>
          <p:cNvPr id="5" name="TextBox 4">
            <a:extLst>
              <a:ext uri="{FF2B5EF4-FFF2-40B4-BE49-F238E27FC236}">
                <a16:creationId xmlns:a16="http://schemas.microsoft.com/office/drawing/2014/main" id="{9ED5FE8E-DEBF-423C-974A-1D35C2EA47D2}"/>
              </a:ext>
            </a:extLst>
          </p:cNvPr>
          <p:cNvSpPr txBox="1"/>
          <p:nvPr/>
        </p:nvSpPr>
        <p:spPr>
          <a:xfrm>
            <a:off x="5029200" y="846138"/>
            <a:ext cx="3352800" cy="1077218"/>
          </a:xfrm>
          <a:prstGeom prst="rect">
            <a:avLst/>
          </a:prstGeom>
          <a:solidFill>
            <a:schemeClr val="accent6">
              <a:lumMod val="20000"/>
              <a:lumOff val="80000"/>
            </a:schemeClr>
          </a:solidFill>
        </p:spPr>
        <p:txBody>
          <a:bodyPr wrap="square" rtlCol="0">
            <a:spAutoFit/>
          </a:bodyPr>
          <a:lstStyle/>
          <a:p>
            <a:r>
              <a:rPr lang="en-US" sz="1600" dirty="0"/>
              <a:t>Define threat: credible or believable threat?  DE model policies may or may not include qualifiers. What is reasonable?</a:t>
            </a:r>
          </a:p>
        </p:txBody>
      </p:sp>
    </p:spTree>
    <p:extLst>
      <p:ext uri="{BB962C8B-B14F-4D97-AF65-F5344CB8AC3E}">
        <p14:creationId xmlns:p14="http://schemas.microsoft.com/office/powerpoint/2010/main" val="403687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D5A6A-E49C-4062-9A19-18D55159CBA8}"/>
              </a:ext>
            </a:extLst>
          </p:cNvPr>
          <p:cNvSpPr>
            <a:spLocks noGrp="1"/>
          </p:cNvSpPr>
          <p:nvPr>
            <p:ph type="title"/>
          </p:nvPr>
        </p:nvSpPr>
        <p:spPr/>
        <p:txBody>
          <a:bodyPr/>
          <a:lstStyle/>
          <a:p>
            <a:r>
              <a:rPr lang="en-US" dirty="0"/>
              <a:t>Student Handbook Requirements</a:t>
            </a:r>
          </a:p>
        </p:txBody>
      </p:sp>
      <p:pic>
        <p:nvPicPr>
          <p:cNvPr id="5" name="Content Placeholder 4">
            <a:extLst>
              <a:ext uri="{FF2B5EF4-FFF2-40B4-BE49-F238E27FC236}">
                <a16:creationId xmlns:a16="http://schemas.microsoft.com/office/drawing/2014/main" id="{4440CB1D-2932-42AD-BDEE-175FC3D11D3F}"/>
              </a:ext>
            </a:extLst>
          </p:cNvPr>
          <p:cNvPicPr>
            <a:picLocks noGrp="1" noChangeAspect="1"/>
          </p:cNvPicPr>
          <p:nvPr>
            <p:ph idx="1"/>
          </p:nvPr>
        </p:nvPicPr>
        <p:blipFill>
          <a:blip r:embed="rId2"/>
          <a:stretch>
            <a:fillRect/>
          </a:stretch>
        </p:blipFill>
        <p:spPr>
          <a:xfrm>
            <a:off x="-228600" y="1417638"/>
            <a:ext cx="8606043" cy="4373562"/>
          </a:xfrm>
          <a:prstGeom prst="rect">
            <a:avLst/>
          </a:prstGeom>
        </p:spPr>
      </p:pic>
      <p:sp>
        <p:nvSpPr>
          <p:cNvPr id="4" name="Slide Number Placeholder 3">
            <a:extLst>
              <a:ext uri="{FF2B5EF4-FFF2-40B4-BE49-F238E27FC236}">
                <a16:creationId xmlns:a16="http://schemas.microsoft.com/office/drawing/2014/main" id="{588A1A49-45D7-4A2E-BA3F-7380158B7D7C}"/>
              </a:ext>
            </a:extLst>
          </p:cNvPr>
          <p:cNvSpPr>
            <a:spLocks noGrp="1"/>
          </p:cNvSpPr>
          <p:nvPr>
            <p:ph type="sldNum" sz="quarter" idx="12"/>
          </p:nvPr>
        </p:nvSpPr>
        <p:spPr/>
        <p:txBody>
          <a:bodyPr/>
          <a:lstStyle/>
          <a:p>
            <a:fld id="{7E3A9E86-4CC3-4959-A751-C33E618564A4}" type="slidenum">
              <a:rPr lang="en-US" smtClean="0"/>
              <a:t>6</a:t>
            </a:fld>
            <a:endParaRPr lang="en-US" dirty="0"/>
          </a:p>
        </p:txBody>
      </p:sp>
    </p:spTree>
    <p:extLst>
      <p:ext uri="{BB962C8B-B14F-4D97-AF65-F5344CB8AC3E}">
        <p14:creationId xmlns:p14="http://schemas.microsoft.com/office/powerpoint/2010/main" val="3369760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E6396-8C1E-476A-8D5F-45C9C782A555}"/>
              </a:ext>
            </a:extLst>
          </p:cNvPr>
          <p:cNvSpPr>
            <a:spLocks noGrp="1"/>
          </p:cNvSpPr>
          <p:nvPr>
            <p:ph type="title"/>
          </p:nvPr>
        </p:nvSpPr>
        <p:spPr/>
        <p:txBody>
          <a:bodyPr>
            <a:normAutofit fontScale="90000"/>
          </a:bodyPr>
          <a:lstStyle/>
          <a:p>
            <a:r>
              <a:rPr lang="en-US" dirty="0"/>
              <a:t>HF 604 Incident or Threat Reporting</a:t>
            </a:r>
          </a:p>
        </p:txBody>
      </p:sp>
      <p:sp>
        <p:nvSpPr>
          <p:cNvPr id="3" name="Content Placeholder 2">
            <a:extLst>
              <a:ext uri="{FF2B5EF4-FFF2-40B4-BE49-F238E27FC236}">
                <a16:creationId xmlns:a16="http://schemas.microsoft.com/office/drawing/2014/main" id="{2628D0A8-6D64-4382-96ED-52B0C33AA909}"/>
              </a:ext>
            </a:extLst>
          </p:cNvPr>
          <p:cNvSpPr>
            <a:spLocks noGrp="1"/>
          </p:cNvSpPr>
          <p:nvPr>
            <p:ph idx="1"/>
          </p:nvPr>
        </p:nvSpPr>
        <p:spPr>
          <a:xfrm>
            <a:off x="457200" y="1371600"/>
            <a:ext cx="7696200" cy="4876800"/>
          </a:xfrm>
        </p:spPr>
        <p:txBody>
          <a:bodyPr>
            <a:normAutofit fontScale="62500" lnSpcReduction="20000"/>
          </a:bodyPr>
          <a:lstStyle/>
          <a:p>
            <a:pPr>
              <a:lnSpc>
                <a:spcPct val="120000"/>
              </a:lnSpc>
            </a:pPr>
            <a:r>
              <a:rPr lang="en-US" dirty="0"/>
              <a:t>Requires the Iowa State Ombudsman to investigate a complaint by a BOEE licensed individual related to violence in the classroom, including retaliation regarding reporting. The Ombudsman must provide a report to DE &amp; BOEE and keep the complainants’ identity secret.</a:t>
            </a:r>
          </a:p>
          <a:p>
            <a:pPr lvl="0">
              <a:lnSpc>
                <a:spcPct val="120000"/>
              </a:lnSpc>
            </a:pPr>
            <a:r>
              <a:rPr lang="en-US" dirty="0"/>
              <a:t>Requires classroom teachers to report </a:t>
            </a:r>
            <a:r>
              <a:rPr lang="en-US" u="sng" dirty="0"/>
              <a:t>threats </a:t>
            </a:r>
            <a:r>
              <a:rPr lang="en-US" dirty="0"/>
              <a:t>or incidents of violence resulting in injury, property damage or assault by enrolled students to either the principal or a lead administrator within 24 hours (your local policy will include to whom to report.)</a:t>
            </a:r>
          </a:p>
          <a:p>
            <a:pPr lvl="1">
              <a:lnSpc>
                <a:spcPct val="120000"/>
              </a:lnSpc>
            </a:pPr>
            <a:r>
              <a:rPr lang="en-US" dirty="0"/>
              <a:t>Allows the teacher to notify the parent of the offending student or the parent of a student threatened or injured. </a:t>
            </a:r>
          </a:p>
          <a:p>
            <a:pPr lvl="1">
              <a:lnSpc>
                <a:spcPct val="120000"/>
              </a:lnSpc>
            </a:pPr>
            <a:r>
              <a:rPr lang="en-US" dirty="0"/>
              <a:t>Requires principal/lead administrator to notify parents, of both the offending student and the student threatened or injured, within 24 hours after the classroom teacher reports the incident. </a:t>
            </a:r>
          </a:p>
          <a:p>
            <a:endParaRPr lang="en-US" dirty="0"/>
          </a:p>
        </p:txBody>
      </p:sp>
      <p:sp>
        <p:nvSpPr>
          <p:cNvPr id="4" name="Slide Number Placeholder 3">
            <a:extLst>
              <a:ext uri="{FF2B5EF4-FFF2-40B4-BE49-F238E27FC236}">
                <a16:creationId xmlns:a16="http://schemas.microsoft.com/office/drawing/2014/main" id="{86DC80CA-7910-49AA-93F2-10F0ED4ABC62}"/>
              </a:ext>
            </a:extLst>
          </p:cNvPr>
          <p:cNvSpPr>
            <a:spLocks noGrp="1"/>
          </p:cNvSpPr>
          <p:nvPr>
            <p:ph type="sldNum" sz="quarter" idx="12"/>
          </p:nvPr>
        </p:nvSpPr>
        <p:spPr/>
        <p:txBody>
          <a:bodyPr/>
          <a:lstStyle/>
          <a:p>
            <a:fld id="{7E3A9E86-4CC3-4959-A751-C33E618564A4}" type="slidenum">
              <a:rPr lang="en-US" smtClean="0"/>
              <a:t>7</a:t>
            </a:fld>
            <a:endParaRPr lang="en-US" dirty="0"/>
          </a:p>
        </p:txBody>
      </p:sp>
    </p:spTree>
    <p:extLst>
      <p:ext uri="{BB962C8B-B14F-4D97-AF65-F5344CB8AC3E}">
        <p14:creationId xmlns:p14="http://schemas.microsoft.com/office/powerpoint/2010/main" val="3796154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E6396-8C1E-476A-8D5F-45C9C782A555}"/>
              </a:ext>
            </a:extLst>
          </p:cNvPr>
          <p:cNvSpPr>
            <a:spLocks noGrp="1"/>
          </p:cNvSpPr>
          <p:nvPr>
            <p:ph type="title"/>
          </p:nvPr>
        </p:nvSpPr>
        <p:spPr/>
        <p:txBody>
          <a:bodyPr>
            <a:normAutofit fontScale="90000"/>
          </a:bodyPr>
          <a:lstStyle/>
          <a:p>
            <a:r>
              <a:rPr lang="en-US" dirty="0"/>
              <a:t>HF 604 Incident or Threat Reporting</a:t>
            </a:r>
          </a:p>
        </p:txBody>
      </p:sp>
      <p:sp>
        <p:nvSpPr>
          <p:cNvPr id="3" name="Content Placeholder 2">
            <a:extLst>
              <a:ext uri="{FF2B5EF4-FFF2-40B4-BE49-F238E27FC236}">
                <a16:creationId xmlns:a16="http://schemas.microsoft.com/office/drawing/2014/main" id="{2628D0A8-6D64-4382-96ED-52B0C33AA909}"/>
              </a:ext>
            </a:extLst>
          </p:cNvPr>
          <p:cNvSpPr>
            <a:spLocks noGrp="1"/>
          </p:cNvSpPr>
          <p:nvPr>
            <p:ph idx="1"/>
          </p:nvPr>
        </p:nvSpPr>
        <p:spPr>
          <a:xfrm>
            <a:off x="457200" y="1371600"/>
            <a:ext cx="7924800" cy="4876800"/>
          </a:xfrm>
        </p:spPr>
        <p:txBody>
          <a:bodyPr>
            <a:normAutofit fontScale="70000" lnSpcReduction="20000"/>
          </a:bodyPr>
          <a:lstStyle/>
          <a:p>
            <a:pPr lvl="0">
              <a:lnSpc>
                <a:spcPct val="120000"/>
              </a:lnSpc>
            </a:pPr>
            <a:r>
              <a:rPr lang="en-US" b="1" dirty="0"/>
              <a:t>Prohibits retaliation </a:t>
            </a:r>
            <a:r>
              <a:rPr lang="en-US" dirty="0"/>
              <a:t>for disclosing information to any public official or law enforcement agency, including the Ombudsman, if the employee/contractor reasonably believes the information evidences a violation of law, rule, mismanagement, gross abuse of funds, abuse of authority, or substantial and specific danger to public health or safety. </a:t>
            </a:r>
          </a:p>
          <a:p>
            <a:pPr lvl="0">
              <a:lnSpc>
                <a:spcPct val="120000"/>
              </a:lnSpc>
            </a:pPr>
            <a:r>
              <a:rPr lang="en-US" b="1" dirty="0"/>
              <a:t>Defines “disciplinary action” </a:t>
            </a:r>
            <a:r>
              <a:rPr lang="en-US" dirty="0"/>
              <a:t>that is prohibited retaliation to include termination of employment or the contractual relationship, suspension from employment, demotion,                            financial penalties, failing to take action regarding an                        employee’s or contractor’s promotion or proposed promotion, failing to provide an advantage in employment or the contractual relationship, and written or verbal reprimands.</a:t>
            </a:r>
          </a:p>
          <a:p>
            <a:endParaRPr lang="en-US" dirty="0"/>
          </a:p>
        </p:txBody>
      </p:sp>
      <p:sp>
        <p:nvSpPr>
          <p:cNvPr id="4" name="Slide Number Placeholder 3">
            <a:extLst>
              <a:ext uri="{FF2B5EF4-FFF2-40B4-BE49-F238E27FC236}">
                <a16:creationId xmlns:a16="http://schemas.microsoft.com/office/drawing/2014/main" id="{86DC80CA-7910-49AA-93F2-10F0ED4ABC62}"/>
              </a:ext>
            </a:extLst>
          </p:cNvPr>
          <p:cNvSpPr>
            <a:spLocks noGrp="1"/>
          </p:cNvSpPr>
          <p:nvPr>
            <p:ph type="sldNum" sz="quarter" idx="12"/>
          </p:nvPr>
        </p:nvSpPr>
        <p:spPr/>
        <p:txBody>
          <a:bodyPr/>
          <a:lstStyle/>
          <a:p>
            <a:fld id="{7E3A9E86-4CC3-4959-A751-C33E618564A4}" type="slidenum">
              <a:rPr lang="en-US" smtClean="0"/>
              <a:t>8</a:t>
            </a:fld>
            <a:endParaRPr lang="en-US" dirty="0"/>
          </a:p>
        </p:txBody>
      </p:sp>
      <p:sp>
        <p:nvSpPr>
          <p:cNvPr id="5" name="TextBox 4">
            <a:extLst>
              <a:ext uri="{FF2B5EF4-FFF2-40B4-BE49-F238E27FC236}">
                <a16:creationId xmlns:a16="http://schemas.microsoft.com/office/drawing/2014/main" id="{0DD39B7C-0912-44D4-8A18-B0FEF1B71BCF}"/>
              </a:ext>
            </a:extLst>
          </p:cNvPr>
          <p:cNvSpPr txBox="1"/>
          <p:nvPr/>
        </p:nvSpPr>
        <p:spPr>
          <a:xfrm>
            <a:off x="7128638" y="3825240"/>
            <a:ext cx="2015362" cy="923330"/>
          </a:xfrm>
          <a:prstGeom prst="rect">
            <a:avLst/>
          </a:prstGeom>
          <a:solidFill>
            <a:schemeClr val="accent6">
              <a:lumMod val="20000"/>
              <a:lumOff val="80000"/>
            </a:schemeClr>
          </a:solidFill>
        </p:spPr>
        <p:txBody>
          <a:bodyPr wrap="square" rtlCol="0">
            <a:spAutoFit/>
          </a:bodyPr>
          <a:lstStyle/>
          <a:p>
            <a:r>
              <a:rPr lang="en-US" dirty="0"/>
              <a:t>Look to review of your local whistle-blower policy.</a:t>
            </a:r>
          </a:p>
        </p:txBody>
      </p:sp>
    </p:spTree>
    <p:extLst>
      <p:ext uri="{BB962C8B-B14F-4D97-AF65-F5344CB8AC3E}">
        <p14:creationId xmlns:p14="http://schemas.microsoft.com/office/powerpoint/2010/main" val="1449749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A710A-1B05-4550-B861-68D8744CB341}"/>
              </a:ext>
            </a:extLst>
          </p:cNvPr>
          <p:cNvSpPr>
            <a:spLocks noGrp="1"/>
          </p:cNvSpPr>
          <p:nvPr>
            <p:ph type="title"/>
          </p:nvPr>
        </p:nvSpPr>
        <p:spPr/>
        <p:txBody>
          <a:bodyPr/>
          <a:lstStyle/>
          <a:p>
            <a:r>
              <a:rPr lang="en-US" dirty="0"/>
              <a:t>HF 604 Local Implementation</a:t>
            </a:r>
          </a:p>
        </p:txBody>
      </p:sp>
      <p:sp>
        <p:nvSpPr>
          <p:cNvPr id="3" name="Content Placeholder 2">
            <a:extLst>
              <a:ext uri="{FF2B5EF4-FFF2-40B4-BE49-F238E27FC236}">
                <a16:creationId xmlns:a16="http://schemas.microsoft.com/office/drawing/2014/main" id="{A9800EF7-5E53-455D-A18C-BE645E496C8F}"/>
              </a:ext>
            </a:extLst>
          </p:cNvPr>
          <p:cNvSpPr>
            <a:spLocks noGrp="1"/>
          </p:cNvSpPr>
          <p:nvPr>
            <p:ph idx="1"/>
          </p:nvPr>
        </p:nvSpPr>
        <p:spPr>
          <a:xfrm>
            <a:off x="457200" y="1600200"/>
            <a:ext cx="8229600" cy="4800600"/>
          </a:xfrm>
        </p:spPr>
        <p:txBody>
          <a:bodyPr>
            <a:normAutofit fontScale="62500" lnSpcReduction="20000"/>
          </a:bodyPr>
          <a:lstStyle/>
          <a:p>
            <a:pPr>
              <a:lnSpc>
                <a:spcPct val="120000"/>
              </a:lnSpc>
              <a:spcBef>
                <a:spcPts val="600"/>
              </a:spcBef>
            </a:pPr>
            <a:r>
              <a:rPr lang="en-US" dirty="0"/>
              <a:t>Copy of IC 280.21 Corporal Punishment Statute effective July 1, 2023 – if contracts were given to teachers prior, technically not required to include the Code section, but there is no harm in giving it to them at the start of school. New hires or contract renewals after July 1 would require a copy of the Code section. </a:t>
            </a:r>
          </a:p>
          <a:p>
            <a:pPr>
              <a:lnSpc>
                <a:spcPct val="120000"/>
              </a:lnSpc>
              <a:spcBef>
                <a:spcPts val="600"/>
              </a:spcBef>
            </a:pPr>
            <a:r>
              <a:rPr lang="en-US" dirty="0"/>
              <a:t>Expect your district to undergo a review of existing local policies for any contradictory or newly required components (specifics in reporting violence or threats of violence, whistle-blower protection policies, training requirements, etc.)</a:t>
            </a:r>
          </a:p>
          <a:p>
            <a:pPr>
              <a:lnSpc>
                <a:spcPct val="120000"/>
              </a:lnSpc>
              <a:spcBef>
                <a:spcPts val="600"/>
              </a:spcBef>
            </a:pPr>
            <a:r>
              <a:rPr lang="en-US" dirty="0"/>
              <a:t>Student handbooks: you do not have the model discipline policies yet. Once those are available, it typically takes a few months locally to change your existing policy.</a:t>
            </a:r>
          </a:p>
          <a:p>
            <a:pPr>
              <a:lnSpc>
                <a:spcPct val="120000"/>
              </a:lnSpc>
              <a:spcBef>
                <a:spcPts val="600"/>
              </a:spcBef>
            </a:pPr>
            <a:r>
              <a:rPr lang="en-US" dirty="0"/>
              <a:t>It’s OK to proceed with a signed receipt by the parent, written or electronic, of the student handbook during this registration cycle.  </a:t>
            </a:r>
          </a:p>
        </p:txBody>
      </p:sp>
      <p:sp>
        <p:nvSpPr>
          <p:cNvPr id="4" name="Slide Number Placeholder 3">
            <a:extLst>
              <a:ext uri="{FF2B5EF4-FFF2-40B4-BE49-F238E27FC236}">
                <a16:creationId xmlns:a16="http://schemas.microsoft.com/office/drawing/2014/main" id="{3A736F61-4ADA-43B3-8FB0-07367E7FFE9A}"/>
              </a:ext>
            </a:extLst>
          </p:cNvPr>
          <p:cNvSpPr>
            <a:spLocks noGrp="1"/>
          </p:cNvSpPr>
          <p:nvPr>
            <p:ph type="sldNum" sz="quarter" idx="12"/>
          </p:nvPr>
        </p:nvSpPr>
        <p:spPr/>
        <p:txBody>
          <a:bodyPr/>
          <a:lstStyle/>
          <a:p>
            <a:fld id="{7E3A9E86-4CC3-4959-A751-C33E618564A4}" type="slidenum">
              <a:rPr lang="en-US" smtClean="0"/>
              <a:t>9</a:t>
            </a:fld>
            <a:endParaRPr lang="en-US" dirty="0"/>
          </a:p>
        </p:txBody>
      </p:sp>
    </p:spTree>
    <p:extLst>
      <p:ext uri="{BB962C8B-B14F-4D97-AF65-F5344CB8AC3E}">
        <p14:creationId xmlns:p14="http://schemas.microsoft.com/office/powerpoint/2010/main" val="1761328650"/>
      </p:ext>
    </p:extLst>
  </p:cSld>
  <p:clrMapOvr>
    <a:masterClrMapping/>
  </p:clrMapOvr>
</p:sld>
</file>

<file path=ppt/theme/theme1.xml><?xml version="1.0" encoding="utf-8"?>
<a:theme xmlns:a="http://schemas.openxmlformats.org/drawingml/2006/main" name="ISFIS Webina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SFIS PPT Template 7.2014" id="{0D8EC974-D7DF-48B6-B323-28969B090996}" vid="{26FF41F1-B72B-4584-9F8E-CFAEE15A9F78}"/>
    </a:ext>
  </a:extLst>
</a:theme>
</file>

<file path=ppt/theme/theme2.xml><?xml version="1.0" encoding="utf-8"?>
<a:theme xmlns:a="http://schemas.openxmlformats.org/drawingml/2006/main" name="ISFIS-Gre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SFIS-Green" id="{36109C64-15B0-44C9-A717-F66B6D07A4ED}" vid="{5DA91592-39CB-4BEE-AD6D-C549682993B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TM02900769[[fn=Retrospect]]</Template>
  <TotalTime>65404</TotalTime>
  <Words>897</Words>
  <Application>Microsoft Office PowerPoint</Application>
  <PresentationFormat>On-screen Show (4:3)</PresentationFormat>
  <Paragraphs>61</Paragraphs>
  <Slides>10</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Georgia</vt:lpstr>
      <vt:lpstr>ISFIS Webinar</vt:lpstr>
      <vt:lpstr>ISFIS-Green</vt:lpstr>
      <vt:lpstr>Mandates, Changes in Practice and Policy Requirements from the 2023 Legislative Session  HF 604 Discipline and Removal from Classrooms   </vt:lpstr>
      <vt:lpstr>HF 604 Legislative Intent</vt:lpstr>
      <vt:lpstr>HF 604 Discipline and Removal from Classrooms</vt:lpstr>
      <vt:lpstr>HF 604 Discipline and Removal from Classrooms</vt:lpstr>
      <vt:lpstr>HF 604 Discipline and Removal from Classrooms</vt:lpstr>
      <vt:lpstr>Student Handbook Requirements</vt:lpstr>
      <vt:lpstr>HF 604 Incident or Threat Reporting</vt:lpstr>
      <vt:lpstr>HF 604 Incident or Threat Reporting</vt:lpstr>
      <vt:lpstr>HF 604 Local Implementation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Webinar Title</dc:title>
  <dc:creator>Susie</dc:creator>
  <cp:lastModifiedBy>Jen</cp:lastModifiedBy>
  <cp:revision>4522</cp:revision>
  <cp:lastPrinted>2023-08-07T19:38:49Z</cp:lastPrinted>
  <dcterms:created xsi:type="dcterms:W3CDTF">2014-07-14T21:17:36Z</dcterms:created>
  <dcterms:modified xsi:type="dcterms:W3CDTF">2023-08-11T17:19:10Z</dcterms:modified>
</cp:coreProperties>
</file>