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1"/>
    <p:sldMasterId id="2147483696" r:id="rId2"/>
  </p:sldMasterIdLst>
  <p:notesMasterIdLst>
    <p:notesMasterId r:id="rId8"/>
  </p:notesMasterIdLst>
  <p:handoutMasterIdLst>
    <p:handoutMasterId r:id="rId9"/>
  </p:handoutMasterIdLst>
  <p:sldIdLst>
    <p:sldId id="5820" r:id="rId3"/>
    <p:sldId id="9593" r:id="rId4"/>
    <p:sldId id="9581" r:id="rId5"/>
    <p:sldId id="9595" r:id="rId6"/>
    <p:sldId id="9596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ACB5077-AC7C-4D75-AF4D-A92922BF7C45}">
          <p14:sldIdLst/>
        </p14:section>
        <p14:section name="Default Section" id="{8C852022-E2A3-44D7-B1AE-C893F68B3772}">
          <p14:sldIdLst>
            <p14:sldId id="5820"/>
            <p14:sldId id="9593"/>
            <p14:sldId id="9581"/>
            <p14:sldId id="9595"/>
            <p14:sldId id="95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ret" initials="M" lastIdx="1" clrIdx="0">
    <p:extLst>
      <p:ext uri="{19B8F6BF-5375-455C-9EA6-DF929625EA0E}">
        <p15:presenceInfo xmlns:p15="http://schemas.microsoft.com/office/powerpoint/2012/main" userId="Margar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BF"/>
    <a:srgbClr val="3220A0"/>
    <a:srgbClr val="CCFF66"/>
    <a:srgbClr val="33CAFF"/>
    <a:srgbClr val="EF39E6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8" autoAdjust="0"/>
    <p:restoredTop sz="94186" autoAdjust="0"/>
  </p:normalViewPr>
  <p:slideViewPr>
    <p:cSldViewPr>
      <p:cViewPr varScale="1">
        <p:scale>
          <a:sx n="85" d="100"/>
          <a:sy n="85" d="100"/>
        </p:scale>
        <p:origin x="1373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8574"/>
    </p:cViewPr>
  </p:sorterViewPr>
  <p:notesViewPr>
    <p:cSldViewPr>
      <p:cViewPr varScale="1">
        <p:scale>
          <a:sx n="72" d="100"/>
          <a:sy n="72" d="100"/>
        </p:scale>
        <p:origin x="2954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2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r">
              <a:defRPr sz="1200"/>
            </a:lvl1pPr>
          </a:lstStyle>
          <a:p>
            <a:fld id="{DB0B667D-2BE0-4A16-8EFA-E30C5D08DF21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2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r">
              <a:defRPr sz="1200"/>
            </a:lvl1pPr>
          </a:lstStyle>
          <a:p>
            <a:fld id="{8088C099-2B7A-4B35-9E19-074E2F15C2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99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2" y="1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/>
          <a:lstStyle>
            <a:lvl1pPr algn="r">
              <a:defRPr sz="1200"/>
            </a:lvl1pPr>
          </a:lstStyle>
          <a:p>
            <a:fld id="{EDF0A5FA-AB94-44EE-A5D4-75C5C49A077B}" type="datetimeFigureOut">
              <a:rPr lang="en-US" smtClean="0"/>
              <a:t>8/11/2023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0" tIns="46566" rIns="93130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0" tIns="46566" rIns="93130" bIns="465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2" y="8829968"/>
            <a:ext cx="3037840" cy="464820"/>
          </a:xfrm>
          <a:prstGeom prst="rect">
            <a:avLst/>
          </a:prstGeom>
        </p:spPr>
        <p:txBody>
          <a:bodyPr vert="horz" lIns="93130" tIns="46566" rIns="93130" bIns="46566" rtlCol="0" anchor="b"/>
          <a:lstStyle>
            <a:lvl1pPr algn="r">
              <a:defRPr sz="1200"/>
            </a:lvl1pPr>
          </a:lstStyle>
          <a:p>
            <a:fld id="{AF69DEFA-A6E1-4627-8453-89CF76F358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9DEFA-A6E1-4627-8453-89CF76F358A1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ISFIS Inc., 2019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9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9517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4892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0244"/>
            <a:ext cx="9144000" cy="28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4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5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BB2F-3487-4DAD-83B6-4F0D28E497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9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34042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9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A9CC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A9E86-4CC3-4959-A751-C33E618564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32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argaret@iowaschoolfinance.com" TargetMode="External"/><Relationship Id="rId2" Type="http://schemas.openxmlformats.org/officeDocument/2006/relationships/hyperlink" Target="mailto:larry@iowaschoolfinanc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80988"/>
            <a:ext cx="9181850" cy="848622"/>
          </a:xfrm>
          <a:prstGeom prst="rect">
            <a:avLst/>
          </a:prstGeom>
          <a:solidFill>
            <a:srgbClr val="15C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25401"/>
          <a:stretch/>
        </p:blipFill>
        <p:spPr>
          <a:xfrm>
            <a:off x="7458" y="9457"/>
            <a:ext cx="9181850" cy="2565787"/>
          </a:xfrm>
          <a:prstGeom prst="rect">
            <a:avLst/>
          </a:prstGeom>
        </p:spPr>
      </p:pic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667787" y="2473734"/>
            <a:ext cx="7884625" cy="83820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August 9, 2023</a:t>
            </a:r>
            <a:endParaRPr lang="en-US" dirty="0"/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990600" y="5913554"/>
            <a:ext cx="6934200" cy="1124582"/>
          </a:xfrm>
        </p:spPr>
        <p:txBody>
          <a:bodyPr>
            <a:normAutofit/>
          </a:bodyPr>
          <a:lstStyle/>
          <a:p>
            <a:pPr marL="63500" eaLnBrk="1" hangingPunct="1"/>
            <a:endParaRPr lang="en-US" dirty="0"/>
          </a:p>
          <a:p>
            <a:pPr marL="63500" eaLnBrk="1" hangingPunct="1"/>
            <a:r>
              <a:rPr lang="en-US" sz="1200" dirty="0"/>
              <a:t>© Iowa School Finance Information Services,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8612" y="3349714"/>
            <a:ext cx="7884625" cy="3126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smtClean="0"/>
              <a:t>2023 </a:t>
            </a:r>
            <a:r>
              <a:rPr lang="en-US" b="1" cap="all" dirty="0"/>
              <a:t>Legislative Information for School Staff</a:t>
            </a:r>
            <a:endParaRPr lang="en-US" sz="3100" b="1" cap="all" dirty="0"/>
          </a:p>
          <a:p>
            <a:endParaRPr lang="en-US" sz="1400" b="1" dirty="0" smtClean="0">
              <a:solidFill>
                <a:srgbClr val="25408F"/>
              </a:solidFill>
            </a:endParaRPr>
          </a:p>
          <a:p>
            <a:r>
              <a:rPr lang="en-US" sz="3600" b="1" dirty="0" smtClean="0">
                <a:solidFill>
                  <a:srgbClr val="25408F"/>
                </a:solidFill>
              </a:rPr>
              <a:t>Introduction</a:t>
            </a:r>
            <a:endParaRPr lang="en-US" sz="1400" b="1" dirty="0">
              <a:solidFill>
                <a:srgbClr val="25408F"/>
              </a:solidFill>
            </a:endParaRPr>
          </a:p>
          <a:p>
            <a:endParaRPr lang="en-US" sz="1400" b="1" dirty="0">
              <a:solidFill>
                <a:srgbClr val="25408F"/>
              </a:solidFill>
            </a:endParaRPr>
          </a:p>
          <a:p>
            <a:r>
              <a:rPr lang="en-US" sz="3600" b="1" dirty="0">
                <a:solidFill>
                  <a:srgbClr val="25408F"/>
                </a:solidFill>
              </a:rPr>
              <a:t>Margaret Buckton</a:t>
            </a:r>
            <a:endParaRPr lang="en-US" dirty="0">
              <a:solidFill>
                <a:srgbClr val="2540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2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9023-E100-4805-969E-DA4DCF12B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these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067F2-B9D2-4AC3-884D-C764D7E9F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Explain legislation from the 2023 Session that impacts school staff and students</a:t>
            </a:r>
          </a:p>
          <a:p>
            <a:r>
              <a:rPr lang="en-US" dirty="0"/>
              <a:t>Provide a heads up for when the DE or BOEE are mandated to provide a process or policy for implementation</a:t>
            </a:r>
          </a:p>
          <a:p>
            <a:r>
              <a:rPr lang="en-US" dirty="0"/>
              <a:t>Explain the consequences of noncompliance with state laws</a:t>
            </a:r>
          </a:p>
          <a:p>
            <a:r>
              <a:rPr lang="en-US" dirty="0"/>
              <a:t>Give school staff and administrators information to stay out of trouble and avoid consequences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23A00-FA36-4B9D-9558-3A07B66F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76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F361F-B4B3-4867-A805-1C6F97A17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about DE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931E8-87A9-45B6-AF22-2042F20E7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03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During COVID, guidance was issued under an emergency executive order, was very prescriptive and left little room for autonomy. </a:t>
            </a:r>
          </a:p>
          <a:p>
            <a:r>
              <a:rPr lang="en-US" dirty="0"/>
              <a:t>DE’s new Director Snow, with experience in the federal DOE, where “guidance” has a more official and transparent process than what we have experienced in Iowa. </a:t>
            </a:r>
          </a:p>
          <a:p>
            <a:r>
              <a:rPr lang="en-US" dirty="0"/>
              <a:t>“Guidance” doesn’t have the force of law:</a:t>
            </a:r>
          </a:p>
          <a:p>
            <a:endParaRPr lang="en-US" dirty="0"/>
          </a:p>
          <a:p>
            <a:r>
              <a:rPr lang="en-US" dirty="0"/>
              <a:t>Official Rules and procedures are pending, but take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A9985-E3C4-412A-B0A6-9C8A47D09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6455EC-9679-418E-93A8-6E79EF288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0600"/>
            <a:ext cx="9381203" cy="53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4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25AB-6261-440B-9C55-7891961E6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the 2023-24 School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DFB74-12A3-40F4-A1AE-2E5D14AA0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Students will soon be back in your classrooms.</a:t>
            </a:r>
          </a:p>
          <a:p>
            <a:r>
              <a:rPr lang="en-US" dirty="0"/>
              <a:t>Do your best to ask good questions about what you don’t know. </a:t>
            </a:r>
          </a:p>
          <a:p>
            <a:r>
              <a:rPr lang="en-US" dirty="0"/>
              <a:t>Be patient – clarity will unfold as implementation happens. Consequences and enforcement are delayed. </a:t>
            </a:r>
          </a:p>
          <a:p>
            <a:r>
              <a:rPr lang="en-US" dirty="0"/>
              <a:t>Listen to directions from your administrators and school board. Defining these terms is not on you as a teacher. </a:t>
            </a:r>
          </a:p>
          <a:p>
            <a:r>
              <a:rPr lang="en-US" dirty="0"/>
              <a:t>Avoid any appearance of noncompliance (do not use or keep books removed from libraries in your classroom.)</a:t>
            </a:r>
          </a:p>
          <a:p>
            <a:r>
              <a:rPr lang="en-US" dirty="0"/>
              <a:t>Avoid politics in the classroom. </a:t>
            </a:r>
          </a:p>
          <a:p>
            <a:r>
              <a:rPr lang="en-US" dirty="0"/>
              <a:t>Do your best to work with parents, as we know teachers do, to inform them what they can do to help their student succeed.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13EE2A-1DB9-44D9-BF74-F45BC3076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12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143000" y="3181666"/>
            <a:ext cx="3200400" cy="1085850"/>
          </a:xfrm>
          <a:prstGeom prst="rect">
            <a:avLst/>
          </a:prstGeom>
        </p:spPr>
        <p:txBody>
          <a:bodyPr vert="horz" lIns="0" tIns="34290" rIns="0" bIns="3429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Larry Sigel, ISFIS – Partner</a:t>
            </a:r>
          </a:p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Cell: 515-490-9951</a:t>
            </a:r>
          </a:p>
          <a:p>
            <a:pPr>
              <a:buClr>
                <a:srgbClr val="0F6FC6"/>
              </a:buClr>
            </a:pPr>
            <a:r>
              <a:rPr lang="en-US" sz="1500" dirty="0">
                <a:solidFill>
                  <a:srgbClr val="25408F"/>
                </a:solidFill>
                <a:latin typeface="Calibri" panose="020F0502020204030204"/>
                <a:hlinkClick r:id="rId2"/>
              </a:rPr>
              <a:t>larry@iowaschoolfinance.com</a:t>
            </a:r>
            <a:r>
              <a:rPr lang="en-US" sz="1500" dirty="0">
                <a:solidFill>
                  <a:srgbClr val="25408F"/>
                </a:solidFill>
                <a:latin typeface="Calibri" panose="020F0502020204030204"/>
              </a:rPr>
              <a:t> </a:t>
            </a:r>
          </a:p>
          <a:p>
            <a:pPr marL="47625">
              <a:buClr>
                <a:srgbClr val="0F6FC6"/>
              </a:buClr>
            </a:pPr>
            <a:endParaRPr lang="en-US" sz="1500" dirty="0">
              <a:solidFill>
                <a:srgbClr val="25408F"/>
              </a:solidFill>
              <a:latin typeface="Calibri" panose="020F0502020204030204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257800" y="3124200"/>
            <a:ext cx="3200400" cy="1390650"/>
          </a:xfrm>
          <a:prstGeom prst="rect">
            <a:avLst/>
          </a:prstGeom>
        </p:spPr>
        <p:txBody>
          <a:bodyPr vert="horz" lIns="68580" tIns="34290" rIns="68580" bIns="3429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Margaret Buckton , ISFIS – Partner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UEN Executive Director, 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RSAI Professional Advocate</a:t>
            </a:r>
          </a:p>
          <a:p>
            <a:r>
              <a:rPr lang="en-US" sz="1500" dirty="0">
                <a:solidFill>
                  <a:srgbClr val="25408F"/>
                </a:solidFill>
                <a:latin typeface="Georgia" pitchFamily="18" charset="0"/>
                <a:cs typeface="Arial" charset="0"/>
              </a:rPr>
              <a:t>Cell: 515-201-3755</a:t>
            </a:r>
          </a:p>
          <a:p>
            <a:r>
              <a:rPr lang="en-US" sz="1500" dirty="0">
                <a:solidFill>
                  <a:srgbClr val="25408F"/>
                </a:solidFill>
                <a:latin typeface="Calibri" panose="020F0502020204030204"/>
                <a:hlinkClick r:id="rId3"/>
              </a:rPr>
              <a:t>margaret@iowaschoolfinance.com</a:t>
            </a:r>
            <a:r>
              <a:rPr lang="en-US" sz="1500" dirty="0">
                <a:solidFill>
                  <a:srgbClr val="25408F"/>
                </a:solidFill>
                <a:latin typeface="Calibri" panose="020F0502020204030204"/>
              </a:rPr>
              <a:t> </a:t>
            </a:r>
          </a:p>
          <a:p>
            <a:pPr marL="47625"/>
            <a:endParaRPr lang="en-US" sz="15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FA9CF7-D2D0-47A6-B092-9F6B37164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285576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A9E86-4CC3-4959-A751-C33E618564A4}" type="slidenum">
              <a:rPr lang="en-US" smtClean="0"/>
              <a:t>5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237212" y="5885818"/>
            <a:ext cx="6934200" cy="1124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1200" dirty="0">
                <a:solidFill>
                  <a:schemeClr val="tx2"/>
                </a:solidFill>
              </a:rPr>
              <a:t>ISFIS, Inc., 1201 63</a:t>
            </a:r>
            <a:r>
              <a:rPr lang="en-US" sz="1200" baseline="30000" dirty="0">
                <a:solidFill>
                  <a:schemeClr val="tx2"/>
                </a:solidFill>
              </a:rPr>
              <a:t>rd</a:t>
            </a:r>
            <a:r>
              <a:rPr lang="en-US" sz="1200" dirty="0">
                <a:solidFill>
                  <a:schemeClr val="tx2"/>
                </a:solidFill>
              </a:rPr>
              <a:t> Street, Des Moines, IA, 50311, (515) 251-5970, www.IowaSchoolFinance.com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43200" y="4953000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are here to help!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06349486"/>
      </p:ext>
    </p:extLst>
  </p:cSld>
  <p:clrMapOvr>
    <a:masterClrMapping/>
  </p:clrMapOvr>
</p:sld>
</file>

<file path=ppt/theme/theme1.xml><?xml version="1.0" encoding="utf-8"?>
<a:theme xmlns:a="http://schemas.openxmlformats.org/drawingml/2006/main" name="ISFIS Webin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FIS PPT Template 7.2014" id="{0D8EC974-D7DF-48B6-B323-28969B090996}" vid="{26FF41F1-B72B-4584-9F8E-CFAEE15A9F78}"/>
    </a:ext>
  </a:extLst>
</a:theme>
</file>

<file path=ppt/theme/theme2.xml><?xml version="1.0" encoding="utf-8"?>
<a:theme xmlns:a="http://schemas.openxmlformats.org/drawingml/2006/main" name="ISFIS-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FIS-Green" id="{36109C64-15B0-44C9-A717-F66B6D07A4ED}" vid="{5DA91592-39CB-4BEE-AD6D-C549682993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65403</TotalTime>
  <Words>337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ISFIS Webinar</vt:lpstr>
      <vt:lpstr>ISFIS-Green</vt:lpstr>
      <vt:lpstr>August 9, 2023</vt:lpstr>
      <vt:lpstr>Purpose of these Videos</vt:lpstr>
      <vt:lpstr>Thoughts about DE Guidance</vt:lpstr>
      <vt:lpstr>Starting the 2023-24 School Year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Title</dc:title>
  <dc:creator>Susie</dc:creator>
  <cp:lastModifiedBy>Jen</cp:lastModifiedBy>
  <cp:revision>4522</cp:revision>
  <cp:lastPrinted>2023-08-07T19:38:49Z</cp:lastPrinted>
  <dcterms:created xsi:type="dcterms:W3CDTF">2014-07-14T21:17:36Z</dcterms:created>
  <dcterms:modified xsi:type="dcterms:W3CDTF">2023-08-11T17:18:48Z</dcterms:modified>
</cp:coreProperties>
</file>