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0">
  <p:sldMasterIdLst>
    <p:sldMasterId id="2147483648" r:id="rId1"/>
    <p:sldMasterId id="2147483696" r:id="rId2"/>
  </p:sldMasterIdLst>
  <p:notesMasterIdLst>
    <p:notesMasterId r:id="rId20"/>
  </p:notesMasterIdLst>
  <p:handoutMasterIdLst>
    <p:handoutMasterId r:id="rId21"/>
  </p:handoutMasterIdLst>
  <p:sldIdLst>
    <p:sldId id="9545" r:id="rId3"/>
    <p:sldId id="9586" r:id="rId4"/>
    <p:sldId id="9562" r:id="rId5"/>
    <p:sldId id="9585" r:id="rId6"/>
    <p:sldId id="9589" r:id="rId7"/>
    <p:sldId id="9567" r:id="rId8"/>
    <p:sldId id="9590" r:id="rId9"/>
    <p:sldId id="9568" r:id="rId10"/>
    <p:sldId id="9566" r:id="rId11"/>
    <p:sldId id="9569" r:id="rId12"/>
    <p:sldId id="9571" r:id="rId13"/>
    <p:sldId id="9570" r:id="rId14"/>
    <p:sldId id="9572" r:id="rId15"/>
    <p:sldId id="9573" r:id="rId16"/>
    <p:sldId id="9576" r:id="rId17"/>
    <p:sldId id="9575" r:id="rId18"/>
    <p:sldId id="9600" r:id="rId1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EACB5077-AC7C-4D75-AF4D-A92922BF7C45}">
          <p14:sldIdLst/>
        </p14:section>
        <p14:section name="Default Section" id="{8C852022-E2A3-44D7-B1AE-C893F68B3772}">
          <p14:sldIdLst>
            <p14:sldId id="9545"/>
            <p14:sldId id="9586"/>
            <p14:sldId id="9562"/>
            <p14:sldId id="9585"/>
            <p14:sldId id="9589"/>
            <p14:sldId id="9567"/>
            <p14:sldId id="9590"/>
            <p14:sldId id="9568"/>
            <p14:sldId id="9566"/>
            <p14:sldId id="9569"/>
            <p14:sldId id="9571"/>
            <p14:sldId id="9570"/>
            <p14:sldId id="9572"/>
            <p14:sldId id="9573"/>
            <p14:sldId id="9576"/>
            <p14:sldId id="9575"/>
            <p14:sldId id="960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garet" initials="M" lastIdx="1" clrIdx="0">
    <p:extLst>
      <p:ext uri="{19B8F6BF-5375-455C-9EA6-DF929625EA0E}">
        <p15:presenceInfo xmlns:p15="http://schemas.microsoft.com/office/powerpoint/2012/main" userId="Margare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DBF"/>
    <a:srgbClr val="3220A0"/>
    <a:srgbClr val="CCFF66"/>
    <a:srgbClr val="33CAFF"/>
    <a:srgbClr val="EF39E6"/>
    <a:srgbClr val="15C2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58" autoAdjust="0"/>
    <p:restoredTop sz="94186" autoAdjust="0"/>
  </p:normalViewPr>
  <p:slideViewPr>
    <p:cSldViewPr>
      <p:cViewPr varScale="1">
        <p:scale>
          <a:sx n="85" d="100"/>
          <a:sy n="85" d="100"/>
        </p:scale>
        <p:origin x="1373" y="24"/>
      </p:cViewPr>
      <p:guideLst>
        <p:guide orient="horz" pos="2160"/>
        <p:guide pos="2880"/>
      </p:guideLst>
    </p:cSldViewPr>
  </p:slideViewPr>
  <p:outlineViewPr>
    <p:cViewPr>
      <p:scale>
        <a:sx n="33" d="100"/>
        <a:sy n="33" d="100"/>
      </p:scale>
      <p:origin x="0" y="-5184"/>
    </p:cViewPr>
  </p:outlineViewPr>
  <p:notesTextViewPr>
    <p:cViewPr>
      <p:scale>
        <a:sx n="3" d="2"/>
        <a:sy n="3" d="2"/>
      </p:scale>
      <p:origin x="0" y="0"/>
    </p:cViewPr>
  </p:notesTextViewPr>
  <p:sorterViewPr>
    <p:cViewPr varScale="1">
      <p:scale>
        <a:sx n="100" d="100"/>
        <a:sy n="100" d="100"/>
      </p:scale>
      <p:origin x="0" y="-18574"/>
    </p:cViewPr>
  </p:sorterViewPr>
  <p:notesViewPr>
    <p:cSldViewPr>
      <p:cViewPr varScale="1">
        <p:scale>
          <a:sx n="72" d="100"/>
          <a:sy n="72" d="100"/>
        </p:scale>
        <p:origin x="2954" y="5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30" tIns="46566" rIns="93130" bIns="46566" rtlCol="0"/>
          <a:lstStyle>
            <a:lvl1pPr algn="l">
              <a:defRPr sz="1200"/>
            </a:lvl1pPr>
          </a:lstStyle>
          <a:p>
            <a:endParaRPr lang="en-US" dirty="0"/>
          </a:p>
        </p:txBody>
      </p:sp>
      <p:sp>
        <p:nvSpPr>
          <p:cNvPr id="3" name="Date Placeholder 2"/>
          <p:cNvSpPr>
            <a:spLocks noGrp="1"/>
          </p:cNvSpPr>
          <p:nvPr>
            <p:ph type="dt" sz="quarter" idx="1"/>
          </p:nvPr>
        </p:nvSpPr>
        <p:spPr>
          <a:xfrm>
            <a:off x="3970942" y="1"/>
            <a:ext cx="3037840" cy="464820"/>
          </a:xfrm>
          <a:prstGeom prst="rect">
            <a:avLst/>
          </a:prstGeom>
        </p:spPr>
        <p:txBody>
          <a:bodyPr vert="horz" lIns="93130" tIns="46566" rIns="93130" bIns="46566" rtlCol="0"/>
          <a:lstStyle>
            <a:lvl1pPr algn="r">
              <a:defRPr sz="1200"/>
            </a:lvl1pPr>
          </a:lstStyle>
          <a:p>
            <a:fld id="{DB0B667D-2BE0-4A16-8EFA-E30C5D08DF21}" type="datetimeFigureOut">
              <a:rPr lang="en-US" smtClean="0"/>
              <a:t>8/11/2023</a:t>
            </a:fld>
            <a:endParaRPr lang="en-US" dirty="0"/>
          </a:p>
        </p:txBody>
      </p:sp>
      <p:sp>
        <p:nvSpPr>
          <p:cNvPr id="4" name="Footer Placeholder 3"/>
          <p:cNvSpPr>
            <a:spLocks noGrp="1"/>
          </p:cNvSpPr>
          <p:nvPr>
            <p:ph type="ftr" sz="quarter" idx="2"/>
          </p:nvPr>
        </p:nvSpPr>
        <p:spPr>
          <a:xfrm>
            <a:off x="0" y="8829968"/>
            <a:ext cx="3037840" cy="464820"/>
          </a:xfrm>
          <a:prstGeom prst="rect">
            <a:avLst/>
          </a:prstGeom>
        </p:spPr>
        <p:txBody>
          <a:bodyPr vert="horz" lIns="93130" tIns="46566" rIns="93130" bIns="4656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42" y="8829968"/>
            <a:ext cx="3037840" cy="464820"/>
          </a:xfrm>
          <a:prstGeom prst="rect">
            <a:avLst/>
          </a:prstGeom>
        </p:spPr>
        <p:txBody>
          <a:bodyPr vert="horz" lIns="93130" tIns="46566" rIns="93130" bIns="46566" rtlCol="0" anchor="b"/>
          <a:lstStyle>
            <a:lvl1pPr algn="r">
              <a:defRPr sz="1200"/>
            </a:lvl1pPr>
          </a:lstStyle>
          <a:p>
            <a:fld id="{8088C099-2B7A-4B35-9E19-074E2F15C2D3}" type="slidenum">
              <a:rPr lang="en-US" smtClean="0"/>
              <a:t>‹#›</a:t>
            </a:fld>
            <a:endParaRPr lang="en-US" dirty="0"/>
          </a:p>
        </p:txBody>
      </p:sp>
    </p:spTree>
    <p:extLst>
      <p:ext uri="{BB962C8B-B14F-4D97-AF65-F5344CB8AC3E}">
        <p14:creationId xmlns:p14="http://schemas.microsoft.com/office/powerpoint/2010/main" val="20152997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30" tIns="46566" rIns="93130" bIns="46566" rtlCol="0"/>
          <a:lstStyle>
            <a:lvl1pPr algn="l">
              <a:defRPr sz="1200"/>
            </a:lvl1pPr>
          </a:lstStyle>
          <a:p>
            <a:endParaRPr lang="en-US" dirty="0"/>
          </a:p>
        </p:txBody>
      </p:sp>
      <p:sp>
        <p:nvSpPr>
          <p:cNvPr id="3" name="Date Placeholder 2"/>
          <p:cNvSpPr>
            <a:spLocks noGrp="1"/>
          </p:cNvSpPr>
          <p:nvPr>
            <p:ph type="dt" idx="1"/>
          </p:nvPr>
        </p:nvSpPr>
        <p:spPr>
          <a:xfrm>
            <a:off x="3970942" y="1"/>
            <a:ext cx="3037840" cy="464820"/>
          </a:xfrm>
          <a:prstGeom prst="rect">
            <a:avLst/>
          </a:prstGeom>
        </p:spPr>
        <p:txBody>
          <a:bodyPr vert="horz" lIns="93130" tIns="46566" rIns="93130" bIns="46566" rtlCol="0"/>
          <a:lstStyle>
            <a:lvl1pPr algn="r">
              <a:defRPr sz="1200"/>
            </a:lvl1pPr>
          </a:lstStyle>
          <a:p>
            <a:fld id="{EDF0A5FA-AB94-44EE-A5D4-75C5C49A077B}" type="datetimeFigureOut">
              <a:rPr lang="en-US" smtClean="0"/>
              <a:t>8/11/2023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30" tIns="46566" rIns="93130" bIns="46566" rtlCol="0" anchor="ctr"/>
          <a:lstStyle/>
          <a:p>
            <a:endParaRPr lang="en-US"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30" tIns="46566" rIns="93130" bIns="4656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4820"/>
          </a:xfrm>
          <a:prstGeom prst="rect">
            <a:avLst/>
          </a:prstGeom>
        </p:spPr>
        <p:txBody>
          <a:bodyPr vert="horz" lIns="93130" tIns="46566" rIns="93130" bIns="4656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42" y="8829968"/>
            <a:ext cx="3037840" cy="464820"/>
          </a:xfrm>
          <a:prstGeom prst="rect">
            <a:avLst/>
          </a:prstGeom>
        </p:spPr>
        <p:txBody>
          <a:bodyPr vert="horz" lIns="93130" tIns="46566" rIns="93130" bIns="46566" rtlCol="0" anchor="b"/>
          <a:lstStyle>
            <a:lvl1pPr algn="r">
              <a:defRPr sz="1200"/>
            </a:lvl1pPr>
          </a:lstStyle>
          <a:p>
            <a:fld id="{AF69DEFA-A6E1-4627-8453-89CF76F358A1}" type="slidenum">
              <a:rPr lang="en-US" smtClean="0"/>
              <a:t>‹#›</a:t>
            </a:fld>
            <a:endParaRPr lang="en-US" dirty="0"/>
          </a:p>
        </p:txBody>
      </p:sp>
    </p:spTree>
    <p:extLst>
      <p:ext uri="{BB962C8B-B14F-4D97-AF65-F5344CB8AC3E}">
        <p14:creationId xmlns:p14="http://schemas.microsoft.com/office/powerpoint/2010/main" val="36823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F69DEFA-A6E1-4627-8453-89CF76F358A1}" type="slidenum">
              <a:rPr lang="en-US" smtClean="0"/>
              <a:t>1</a:t>
            </a:fld>
            <a:endParaRPr lang="en-US" dirty="0"/>
          </a:p>
        </p:txBody>
      </p:sp>
      <p:sp>
        <p:nvSpPr>
          <p:cNvPr id="6" name="Footer Placeholder 5"/>
          <p:cNvSpPr>
            <a:spLocks noGrp="1"/>
          </p:cNvSpPr>
          <p:nvPr>
            <p:ph type="ftr" sz="quarter" idx="12"/>
          </p:nvPr>
        </p:nvSpPr>
        <p:spPr/>
        <p:txBody>
          <a:bodyPr/>
          <a:lstStyle/>
          <a:p>
            <a:r>
              <a:rPr lang="en-US" dirty="0"/>
              <a:t>© ISFIS Inc., 2019</a:t>
            </a:r>
          </a:p>
        </p:txBody>
      </p:sp>
      <p:sp>
        <p:nvSpPr>
          <p:cNvPr id="7" name="Header Placeholder 6"/>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23549355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495175"/>
            <a:ext cx="7772400" cy="1470025"/>
          </a:xfrm>
        </p:spPr>
        <p:txBody>
          <a:bodyPr/>
          <a:lstStyle>
            <a:lvl1pPr>
              <a:defRPr baseline="0">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371600" y="3948924"/>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12"/>
          </p:nvPr>
        </p:nvSpPr>
        <p:spPr/>
        <p:txBody>
          <a:bodyPr/>
          <a:lstStyle/>
          <a:p>
            <a:fld id="{7E3A9E86-4CC3-4959-A751-C33E618564A4}" type="slidenum">
              <a:rPr lang="en-US" smtClean="0"/>
              <a:t>‹#›</a:t>
            </a:fld>
            <a:endParaRPr lang="en-US" dirty="0"/>
          </a:p>
        </p:txBody>
      </p:sp>
      <p:pic>
        <p:nvPicPr>
          <p:cNvPr id="7" name="Picture 6"/>
          <p:cNvPicPr>
            <a:picLocks noChangeAspect="1"/>
          </p:cNvPicPr>
          <p:nvPr userDrawn="1"/>
        </p:nvPicPr>
        <p:blipFill>
          <a:blip r:embed="rId2"/>
          <a:stretch>
            <a:fillRect/>
          </a:stretch>
        </p:blipFill>
        <p:spPr>
          <a:xfrm>
            <a:off x="0" y="-10244"/>
            <a:ext cx="9144000" cy="2855763"/>
          </a:xfrm>
          <a:prstGeom prst="rect">
            <a:avLst/>
          </a:prstGeom>
        </p:spPr>
      </p:pic>
    </p:spTree>
    <p:extLst>
      <p:ext uri="{BB962C8B-B14F-4D97-AF65-F5344CB8AC3E}">
        <p14:creationId xmlns:p14="http://schemas.microsoft.com/office/powerpoint/2010/main" val="1230941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i="0" baseline="0">
                <a:solidFill>
                  <a:schemeClr val="tx2"/>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7E3A9E86-4CC3-4959-A751-C33E618564A4}" type="slidenum">
              <a:rPr lang="en-US" smtClean="0"/>
              <a:t>‹#›</a:t>
            </a:fld>
            <a:endParaRPr lang="en-US" dirty="0"/>
          </a:p>
        </p:txBody>
      </p:sp>
    </p:spTree>
    <p:extLst>
      <p:ext uri="{BB962C8B-B14F-4D97-AF65-F5344CB8AC3E}">
        <p14:creationId xmlns:p14="http://schemas.microsoft.com/office/powerpoint/2010/main" val="3365850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FDA8BB2F-3487-4DAD-83B6-4F0D28E497E2}" type="slidenum">
              <a:rPr lang="en-US" smtClean="0"/>
              <a:t>‹#›</a:t>
            </a:fld>
            <a:endParaRPr lang="en-US" dirty="0"/>
          </a:p>
        </p:txBody>
      </p:sp>
    </p:spTree>
    <p:extLst>
      <p:ext uri="{BB962C8B-B14F-4D97-AF65-F5344CB8AC3E}">
        <p14:creationId xmlns:p14="http://schemas.microsoft.com/office/powerpoint/2010/main" val="9450929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alpha val="73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0" y="6400800"/>
            <a:ext cx="9144000" cy="340420"/>
          </a:xfrm>
          <a:prstGeom prst="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3A9E86-4CC3-4959-A751-C33E618564A4}" type="slidenum">
              <a:rPr lang="en-US" smtClean="0"/>
              <a:t>‹#›</a:t>
            </a:fld>
            <a:endParaRPr lang="en-US" dirty="0"/>
          </a:p>
        </p:txBody>
      </p:sp>
    </p:spTree>
    <p:extLst>
      <p:ext uri="{BB962C8B-B14F-4D97-AF65-F5344CB8AC3E}">
        <p14:creationId xmlns:p14="http://schemas.microsoft.com/office/powerpoint/2010/main" val="3353492526"/>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b="1" i="0" kern="1200" baseline="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A9CC5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3A9E86-4CC3-4959-A751-C33E618564A4}" type="slidenum">
              <a:rPr lang="en-US" smtClean="0"/>
              <a:t>‹#›</a:t>
            </a:fld>
            <a:endParaRPr lang="en-US" dirty="0"/>
          </a:p>
        </p:txBody>
      </p:sp>
    </p:spTree>
    <p:extLst>
      <p:ext uri="{BB962C8B-B14F-4D97-AF65-F5344CB8AC3E}">
        <p14:creationId xmlns:p14="http://schemas.microsoft.com/office/powerpoint/2010/main" val="4247321995"/>
      </p:ext>
    </p:extLst>
  </p:cSld>
  <p:clrMap bg1="lt1" tx1="dk1" bg2="lt2" tx2="dk2" accent1="accent1" accent2="accent2" accent3="accent3" accent4="accent4" accent5="accent5" accent6="accent6" hlink="hlink" folHlink="folHlink"/>
  <p:sldLayoutIdLst>
    <p:sldLayoutId id="2147483698" r:id="rId1"/>
  </p:sldLayoutIdLst>
  <p:hf hdr="0" ftr="0" dt="0"/>
  <p:txStyles>
    <p:titleStyle>
      <a:lvl1pPr algn="ctr" defTabSz="914400" rtl="0" eaLnBrk="1" latinLnBrk="0" hangingPunct="1">
        <a:spcBef>
          <a:spcPct val="0"/>
        </a:spcBef>
        <a:buNone/>
        <a:defRPr sz="44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legis.iowa.gov/legislation/BillBook?ga=90&amp;ba=sf496"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legis.iowa.gov/legislation/BillBook?ga=90&amp;ba=sf496"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legis.iowa.gov/legislation/BillBook?ga=90&amp;ba=sf496"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legis.iowa.gov/legislation/BillBook?ga=90&amp;ba=sf496"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legis.iowa.gov/legislation/BillBook?ga=90&amp;ba=sf496"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legis.iowa.gov/legislation/BillBook?ga=90&amp;ba=sf496"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margaret@iowaschoolfinance.com" TargetMode="External"/><Relationship Id="rId2" Type="http://schemas.openxmlformats.org/officeDocument/2006/relationships/hyperlink" Target="mailto:larry@iowaschoolfinance.com"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legis.iowa.gov/legislation/BillBook?ga=90&amp;ba=sf496"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legis.iowa.gov/docs/code/702.17.pdf" TargetMode="External"/><Relationship Id="rId2" Type="http://schemas.openxmlformats.org/officeDocument/2006/relationships/hyperlink" Target="https://www.legis.iowa.gov/legislation/BillBook?ga=90&amp;ba=sf496"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desmoinesregister.com/story/news/education/2023/07/09/iowa-schools-still-waiting-for-guidance-on-new-ban-on-books-with-sex-department-of-education-lgbtq/70357682007/" TargetMode="External"/><Relationship Id="rId2" Type="http://schemas.openxmlformats.org/officeDocument/2006/relationships/hyperlink" Target="https://www.legis.iowa.gov/legislation/BillBook?ga=90&amp;ba=sf496" TargetMode="External"/><Relationship Id="rId1" Type="http://schemas.openxmlformats.org/officeDocument/2006/relationships/slideLayout" Target="../slideLayouts/slideLayout2.xml"/><Relationship Id="rId4" Type="http://schemas.openxmlformats.org/officeDocument/2006/relationships/hyperlink" Target="https://www.thegazette.com/state-government/iowa-schools-navigate-library-book-law-without-state-guidance/"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s://www.legis.iowa.gov/legislation/BillBook?ga=90&amp;ba=sf496"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legis.iowa.gov/legislation/BillBook?ga=90&amp;ba=sf496"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480988"/>
            <a:ext cx="9181850" cy="2243412"/>
          </a:xfrm>
          <a:prstGeom prst="rect">
            <a:avLst/>
          </a:prstGeom>
          <a:solidFill>
            <a:srgbClr val="15C2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3" name="Picture 2"/>
          <p:cNvPicPr>
            <a:picLocks noChangeAspect="1"/>
          </p:cNvPicPr>
          <p:nvPr/>
        </p:nvPicPr>
        <p:blipFill rotWithShape="1">
          <a:blip r:embed="rId3"/>
          <a:srcRect b="25401"/>
          <a:stretch/>
        </p:blipFill>
        <p:spPr>
          <a:xfrm>
            <a:off x="7458" y="9457"/>
            <a:ext cx="9181850" cy="2565787"/>
          </a:xfrm>
          <a:prstGeom prst="rect">
            <a:avLst/>
          </a:prstGeom>
        </p:spPr>
      </p:pic>
      <p:sp>
        <p:nvSpPr>
          <p:cNvPr id="25602" name="Title 1"/>
          <p:cNvSpPr>
            <a:spLocks noGrp="1"/>
          </p:cNvSpPr>
          <p:nvPr>
            <p:ph type="ctrTitle"/>
          </p:nvPr>
        </p:nvSpPr>
        <p:spPr>
          <a:xfrm>
            <a:off x="656070" y="3568592"/>
            <a:ext cx="7884625" cy="2243412"/>
          </a:xfrm>
        </p:spPr>
        <p:txBody>
          <a:bodyPr>
            <a:normAutofit fontScale="90000"/>
          </a:bodyPr>
          <a:lstStyle/>
          <a:p>
            <a:r>
              <a:rPr lang="en-US" dirty="0">
                <a:solidFill>
                  <a:schemeClr val="bg1"/>
                </a:solidFill>
              </a:rPr>
              <a:t>Mandates, Changes in Practice and Policy Requirements from the 2023 Legislative Session</a:t>
            </a:r>
            <a:r>
              <a:rPr lang="en-US" dirty="0"/>
              <a:t/>
            </a:r>
            <a:br>
              <a:rPr lang="en-US" dirty="0"/>
            </a:br>
            <a:r>
              <a:rPr lang="en-US" dirty="0"/>
              <a:t/>
            </a:r>
            <a:br>
              <a:rPr lang="en-US" dirty="0"/>
            </a:br>
            <a:r>
              <a:rPr lang="en-US" dirty="0"/>
              <a:t>SF 496 Transparency and </a:t>
            </a:r>
            <a:r>
              <a:rPr lang="en-US" dirty="0" smtClean="0"/>
              <a:t/>
            </a:r>
            <a:br>
              <a:rPr lang="en-US" dirty="0" smtClean="0"/>
            </a:br>
            <a:r>
              <a:rPr lang="en-US" dirty="0" smtClean="0"/>
              <a:t>Parents</a:t>
            </a:r>
            <a:r>
              <a:rPr lang="en-US" dirty="0"/>
              <a:t>’ Rights </a:t>
            </a:r>
            <a:br>
              <a:rPr lang="en-US" dirty="0"/>
            </a:br>
            <a:endParaRPr lang="en-US" dirty="0"/>
          </a:p>
        </p:txBody>
      </p:sp>
      <p:sp>
        <p:nvSpPr>
          <p:cNvPr id="25603" name="Subtitle 2"/>
          <p:cNvSpPr>
            <a:spLocks noGrp="1"/>
          </p:cNvSpPr>
          <p:nvPr>
            <p:ph type="subTitle" idx="1"/>
          </p:nvPr>
        </p:nvSpPr>
        <p:spPr>
          <a:xfrm>
            <a:off x="990600" y="5913554"/>
            <a:ext cx="6934200" cy="1124582"/>
          </a:xfrm>
        </p:spPr>
        <p:txBody>
          <a:bodyPr>
            <a:normAutofit/>
          </a:bodyPr>
          <a:lstStyle/>
          <a:p>
            <a:pPr marL="63500" eaLnBrk="1" hangingPunct="1"/>
            <a:endParaRPr lang="en-US" dirty="0"/>
          </a:p>
          <a:p>
            <a:pPr marL="63500" eaLnBrk="1" hangingPunct="1"/>
            <a:r>
              <a:rPr lang="en-US" sz="1200" dirty="0"/>
              <a:t>© Iowa School Finance Information Services, 2023</a:t>
            </a:r>
          </a:p>
        </p:txBody>
      </p:sp>
      <p:sp>
        <p:nvSpPr>
          <p:cNvPr id="5" name="Slide Number Placeholder 4"/>
          <p:cNvSpPr>
            <a:spLocks noGrp="1"/>
          </p:cNvSpPr>
          <p:nvPr>
            <p:ph type="sldNum" sz="quarter" idx="12"/>
          </p:nvPr>
        </p:nvSpPr>
        <p:spPr/>
        <p:txBody>
          <a:bodyPr/>
          <a:lstStyle/>
          <a:p>
            <a:fld id="{7E3A9E86-4CC3-4959-A751-C33E618564A4}" type="slidenum">
              <a:rPr lang="en-US" smtClean="0"/>
              <a:t>1</a:t>
            </a:fld>
            <a:endParaRPr lang="en-US" dirty="0"/>
          </a:p>
        </p:txBody>
      </p:sp>
      <p:sp>
        <p:nvSpPr>
          <p:cNvPr id="8" name="Title 1"/>
          <p:cNvSpPr txBox="1">
            <a:spLocks/>
          </p:cNvSpPr>
          <p:nvPr/>
        </p:nvSpPr>
        <p:spPr>
          <a:xfrm>
            <a:off x="648612" y="3349714"/>
            <a:ext cx="7884625" cy="312613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400" b="1" dirty="0">
              <a:solidFill>
                <a:srgbClr val="25408F"/>
              </a:solidFill>
            </a:endParaRPr>
          </a:p>
        </p:txBody>
      </p:sp>
    </p:spTree>
    <p:extLst>
      <p:ext uri="{BB962C8B-B14F-4D97-AF65-F5344CB8AC3E}">
        <p14:creationId xmlns:p14="http://schemas.microsoft.com/office/powerpoint/2010/main" val="1861465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1A781-8C12-456E-808B-0AAA7439AA63}"/>
              </a:ext>
            </a:extLst>
          </p:cNvPr>
          <p:cNvSpPr>
            <a:spLocks noGrp="1"/>
          </p:cNvSpPr>
          <p:nvPr>
            <p:ph type="title"/>
          </p:nvPr>
        </p:nvSpPr>
        <p:spPr/>
        <p:txBody>
          <a:bodyPr>
            <a:noAutofit/>
          </a:bodyPr>
          <a:lstStyle/>
          <a:p>
            <a:r>
              <a:rPr lang="en-US" sz="3600" dirty="0">
                <a:hlinkClick r:id="rId2"/>
              </a:rPr>
              <a:t>SF 496 </a:t>
            </a:r>
            <a:r>
              <a:rPr lang="en-US" sz="3600" dirty="0"/>
              <a:t>Transparency and </a:t>
            </a:r>
            <a:br>
              <a:rPr lang="en-US" sz="3600" dirty="0"/>
            </a:br>
            <a:r>
              <a:rPr lang="en-US" sz="3600" dirty="0"/>
              <a:t>Parents’ Rights </a:t>
            </a:r>
          </a:p>
        </p:txBody>
      </p:sp>
      <p:sp>
        <p:nvSpPr>
          <p:cNvPr id="3" name="Content Placeholder 2">
            <a:extLst>
              <a:ext uri="{FF2B5EF4-FFF2-40B4-BE49-F238E27FC236}">
                <a16:creationId xmlns:a16="http://schemas.microsoft.com/office/drawing/2014/main" id="{B8FB440A-D8C7-429E-81CF-44EAF45B1A8E}"/>
              </a:ext>
            </a:extLst>
          </p:cNvPr>
          <p:cNvSpPr>
            <a:spLocks noGrp="1"/>
          </p:cNvSpPr>
          <p:nvPr>
            <p:ph idx="1"/>
          </p:nvPr>
        </p:nvSpPr>
        <p:spPr/>
        <p:txBody>
          <a:bodyPr>
            <a:normAutofit fontScale="70000" lnSpcReduction="20000"/>
          </a:bodyPr>
          <a:lstStyle/>
          <a:p>
            <a:pPr lvl="0"/>
            <a:r>
              <a:rPr lang="en-US" dirty="0"/>
              <a:t>Prohibits schools from a </a:t>
            </a:r>
            <a:r>
              <a:rPr lang="en-US" b="1" dirty="0"/>
              <a:t>formal</a:t>
            </a:r>
            <a:r>
              <a:rPr lang="en-US" dirty="0"/>
              <a:t> examination or survey of a student designed to assess the students’ mental, emotional or physical health </a:t>
            </a:r>
            <a:r>
              <a:rPr lang="en-US" u="sng" dirty="0"/>
              <a:t>that is not required by state or federal law without first getting written parent consent</a:t>
            </a:r>
            <a:r>
              <a:rPr lang="en-US" dirty="0"/>
              <a:t>. </a:t>
            </a:r>
          </a:p>
          <a:p>
            <a:r>
              <a:rPr lang="en-US" dirty="0"/>
              <a:t>Requires written notice to a student’s parent or guardian of an examination or survey of the student </a:t>
            </a:r>
            <a:r>
              <a:rPr lang="en-US" u="sng" dirty="0"/>
              <a:t>required by state or federal law </a:t>
            </a:r>
            <a:r>
              <a:rPr lang="en-US" dirty="0"/>
              <a:t>that is designed to assess the student’s mental, emotional, or physical health  </a:t>
            </a:r>
          </a:p>
          <a:p>
            <a:pPr lvl="1"/>
            <a:r>
              <a:rPr lang="en-US" dirty="0"/>
              <a:t>not less than seven days prior to the examination or survey</a:t>
            </a:r>
          </a:p>
          <a:p>
            <a:pPr lvl="1"/>
            <a:r>
              <a:rPr lang="en-US" dirty="0"/>
              <a:t>includes a copy of the examination/survey or a link to an internet site where the parent or guardian may access the examination or survey.</a:t>
            </a:r>
          </a:p>
          <a:p>
            <a:r>
              <a:rPr lang="en-US" dirty="0"/>
              <a:t>Does not apply to vision or hearing exams, in emergent care situations or when cooperating with a child abuse investigation.</a:t>
            </a:r>
          </a:p>
        </p:txBody>
      </p:sp>
      <p:sp>
        <p:nvSpPr>
          <p:cNvPr id="4" name="Slide Number Placeholder 3">
            <a:extLst>
              <a:ext uri="{FF2B5EF4-FFF2-40B4-BE49-F238E27FC236}">
                <a16:creationId xmlns:a16="http://schemas.microsoft.com/office/drawing/2014/main" id="{3A104F84-A362-44EB-84C3-98F0CDA71EB8}"/>
              </a:ext>
            </a:extLst>
          </p:cNvPr>
          <p:cNvSpPr>
            <a:spLocks noGrp="1"/>
          </p:cNvSpPr>
          <p:nvPr>
            <p:ph type="sldNum" sz="quarter" idx="12"/>
          </p:nvPr>
        </p:nvSpPr>
        <p:spPr/>
        <p:txBody>
          <a:bodyPr/>
          <a:lstStyle/>
          <a:p>
            <a:fld id="{7E3A9E86-4CC3-4959-A751-C33E618564A4}" type="slidenum">
              <a:rPr lang="en-US" smtClean="0"/>
              <a:t>10</a:t>
            </a:fld>
            <a:endParaRPr lang="en-US" dirty="0"/>
          </a:p>
        </p:txBody>
      </p:sp>
    </p:spTree>
    <p:extLst>
      <p:ext uri="{BB962C8B-B14F-4D97-AF65-F5344CB8AC3E}">
        <p14:creationId xmlns:p14="http://schemas.microsoft.com/office/powerpoint/2010/main" val="19027872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1A781-8C12-456E-808B-0AAA7439AA63}"/>
              </a:ext>
            </a:extLst>
          </p:cNvPr>
          <p:cNvSpPr>
            <a:spLocks noGrp="1"/>
          </p:cNvSpPr>
          <p:nvPr>
            <p:ph type="title"/>
          </p:nvPr>
        </p:nvSpPr>
        <p:spPr/>
        <p:txBody>
          <a:bodyPr>
            <a:noAutofit/>
          </a:bodyPr>
          <a:lstStyle/>
          <a:p>
            <a:r>
              <a:rPr lang="en-US" sz="3200" dirty="0">
                <a:hlinkClick r:id="rId2"/>
              </a:rPr>
              <a:t>SF 496 </a:t>
            </a:r>
            <a:r>
              <a:rPr lang="en-US" sz="3200" dirty="0"/>
              <a:t>Transparency and </a:t>
            </a:r>
            <a:br>
              <a:rPr lang="en-US" sz="3200" dirty="0"/>
            </a:br>
            <a:r>
              <a:rPr lang="en-US" sz="3200" dirty="0"/>
              <a:t>Parents’ Rights </a:t>
            </a:r>
          </a:p>
        </p:txBody>
      </p:sp>
      <p:sp>
        <p:nvSpPr>
          <p:cNvPr id="3" name="Content Placeholder 2">
            <a:extLst>
              <a:ext uri="{FF2B5EF4-FFF2-40B4-BE49-F238E27FC236}">
                <a16:creationId xmlns:a16="http://schemas.microsoft.com/office/drawing/2014/main" id="{B8FB440A-D8C7-429E-81CF-44EAF45B1A8E}"/>
              </a:ext>
            </a:extLst>
          </p:cNvPr>
          <p:cNvSpPr>
            <a:spLocks noGrp="1"/>
          </p:cNvSpPr>
          <p:nvPr>
            <p:ph idx="1"/>
          </p:nvPr>
        </p:nvSpPr>
        <p:spPr/>
        <p:txBody>
          <a:bodyPr>
            <a:normAutofit fontScale="62500" lnSpcReduction="20000"/>
          </a:bodyPr>
          <a:lstStyle/>
          <a:p>
            <a:pPr lvl="0">
              <a:lnSpc>
                <a:spcPct val="120000"/>
              </a:lnSpc>
              <a:spcAft>
                <a:spcPts val="600"/>
              </a:spcAft>
            </a:pPr>
            <a:r>
              <a:rPr lang="en-US" dirty="0"/>
              <a:t>Requires school boards to adopt a policy describing how parents of an enrolled student or residents of the school district can review </a:t>
            </a:r>
            <a:r>
              <a:rPr lang="en-US" b="1" dirty="0"/>
              <a:t>instructional materials</a:t>
            </a:r>
            <a:r>
              <a:rPr lang="en-US" dirty="0"/>
              <a:t> used in classrooms. Requires that the policy be posted on the district’s website and include the process for a parent to opt their child out of material. Access to the policy must be provided to parents annually in writing or electronically. </a:t>
            </a:r>
          </a:p>
          <a:p>
            <a:pPr lvl="0">
              <a:lnSpc>
                <a:spcPct val="120000"/>
              </a:lnSpc>
              <a:spcAft>
                <a:spcPts val="600"/>
              </a:spcAft>
            </a:pPr>
            <a:r>
              <a:rPr lang="en-US" dirty="0"/>
              <a:t>Defines </a:t>
            </a:r>
            <a:r>
              <a:rPr lang="en-US" b="1" dirty="0"/>
              <a:t>instructional materials </a:t>
            </a:r>
            <a:r>
              <a:rPr lang="en-US" dirty="0"/>
              <a:t>as “printed or electronic textbooks and related core materials that are written and published primarily for use in elementary and secondary instruction and required by the state or district for use by students in the student’s classes by the teacher of record.” Excludes lesson plans.  </a:t>
            </a:r>
          </a:p>
          <a:p>
            <a:pPr lvl="0">
              <a:lnSpc>
                <a:spcPct val="120000"/>
              </a:lnSpc>
              <a:spcAft>
                <a:spcPts val="600"/>
              </a:spcAft>
            </a:pPr>
            <a:r>
              <a:rPr lang="en-US" dirty="0"/>
              <a:t>Requires identity of a parent requesting removal of materials from the classroom or library shall be confidential. </a:t>
            </a:r>
          </a:p>
          <a:p>
            <a:pPr marL="0" indent="0">
              <a:buNone/>
            </a:pPr>
            <a:endParaRPr lang="en-US" dirty="0"/>
          </a:p>
        </p:txBody>
      </p:sp>
      <p:sp>
        <p:nvSpPr>
          <p:cNvPr id="4" name="Slide Number Placeholder 3">
            <a:extLst>
              <a:ext uri="{FF2B5EF4-FFF2-40B4-BE49-F238E27FC236}">
                <a16:creationId xmlns:a16="http://schemas.microsoft.com/office/drawing/2014/main" id="{3A104F84-A362-44EB-84C3-98F0CDA71EB8}"/>
              </a:ext>
            </a:extLst>
          </p:cNvPr>
          <p:cNvSpPr>
            <a:spLocks noGrp="1"/>
          </p:cNvSpPr>
          <p:nvPr>
            <p:ph type="sldNum" sz="quarter" idx="12"/>
          </p:nvPr>
        </p:nvSpPr>
        <p:spPr/>
        <p:txBody>
          <a:bodyPr/>
          <a:lstStyle/>
          <a:p>
            <a:fld id="{7E3A9E86-4CC3-4959-A751-C33E618564A4}" type="slidenum">
              <a:rPr lang="en-US" smtClean="0"/>
              <a:t>11</a:t>
            </a:fld>
            <a:endParaRPr lang="en-US" dirty="0"/>
          </a:p>
        </p:txBody>
      </p:sp>
    </p:spTree>
    <p:extLst>
      <p:ext uri="{BB962C8B-B14F-4D97-AF65-F5344CB8AC3E}">
        <p14:creationId xmlns:p14="http://schemas.microsoft.com/office/powerpoint/2010/main" val="2255506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1A781-8C12-456E-808B-0AAA7439AA63}"/>
              </a:ext>
            </a:extLst>
          </p:cNvPr>
          <p:cNvSpPr>
            <a:spLocks noGrp="1"/>
          </p:cNvSpPr>
          <p:nvPr>
            <p:ph type="title"/>
          </p:nvPr>
        </p:nvSpPr>
        <p:spPr/>
        <p:txBody>
          <a:bodyPr>
            <a:noAutofit/>
          </a:bodyPr>
          <a:lstStyle/>
          <a:p>
            <a:r>
              <a:rPr lang="en-US" sz="3600" dirty="0">
                <a:hlinkClick r:id="rId2"/>
              </a:rPr>
              <a:t>SF 496 </a:t>
            </a:r>
            <a:r>
              <a:rPr lang="en-US" sz="3600" dirty="0"/>
              <a:t>Transparency and </a:t>
            </a:r>
            <a:br>
              <a:rPr lang="en-US" sz="3600" dirty="0"/>
            </a:br>
            <a:r>
              <a:rPr lang="en-US" sz="3600" dirty="0"/>
              <a:t>Parents’ Rights </a:t>
            </a:r>
          </a:p>
        </p:txBody>
      </p:sp>
      <p:sp>
        <p:nvSpPr>
          <p:cNvPr id="3" name="Content Placeholder 2">
            <a:extLst>
              <a:ext uri="{FF2B5EF4-FFF2-40B4-BE49-F238E27FC236}">
                <a16:creationId xmlns:a16="http://schemas.microsoft.com/office/drawing/2014/main" id="{B8FB440A-D8C7-429E-81CF-44EAF45B1A8E}"/>
              </a:ext>
            </a:extLst>
          </p:cNvPr>
          <p:cNvSpPr>
            <a:spLocks noGrp="1"/>
          </p:cNvSpPr>
          <p:nvPr>
            <p:ph idx="1"/>
          </p:nvPr>
        </p:nvSpPr>
        <p:spPr/>
        <p:txBody>
          <a:bodyPr>
            <a:normAutofit fontScale="85000" lnSpcReduction="20000"/>
          </a:bodyPr>
          <a:lstStyle/>
          <a:p>
            <a:pPr lvl="0"/>
            <a:r>
              <a:rPr lang="en-US" dirty="0"/>
              <a:t>Requires schools to publish on the district’s website: </a:t>
            </a:r>
          </a:p>
          <a:p>
            <a:pPr lvl="1"/>
            <a:r>
              <a:rPr lang="en-US" dirty="0"/>
              <a:t>A detailed explanation of the procedures or policies for the parent of an enrolled student to request removal of a book, article, outline, handout, video or other education material available to students in the classroom or library. Requires the policy to be prominently displayed on the district’s website. </a:t>
            </a:r>
          </a:p>
          <a:p>
            <a:pPr lvl="1"/>
            <a:r>
              <a:rPr lang="en-US" dirty="0"/>
              <a:t>A detailed explanation of procedures or policies to request a review of decisions made by the school board, including the petition process for a public hearing.</a:t>
            </a:r>
          </a:p>
          <a:p>
            <a:pPr lvl="1"/>
            <a:r>
              <a:rPr lang="en-US" dirty="0"/>
              <a:t>A comprehensive list of books available to students in libraries. If the district does not use an e-catalog yet, the Bill allows the districts to request a waiver from the DE for school years before July 1, 2025. </a:t>
            </a:r>
          </a:p>
          <a:p>
            <a:pPr marL="0" indent="0">
              <a:buNone/>
            </a:pPr>
            <a:endParaRPr lang="en-US" dirty="0"/>
          </a:p>
        </p:txBody>
      </p:sp>
      <p:sp>
        <p:nvSpPr>
          <p:cNvPr id="4" name="Slide Number Placeholder 3">
            <a:extLst>
              <a:ext uri="{FF2B5EF4-FFF2-40B4-BE49-F238E27FC236}">
                <a16:creationId xmlns:a16="http://schemas.microsoft.com/office/drawing/2014/main" id="{3A104F84-A362-44EB-84C3-98F0CDA71EB8}"/>
              </a:ext>
            </a:extLst>
          </p:cNvPr>
          <p:cNvSpPr>
            <a:spLocks noGrp="1"/>
          </p:cNvSpPr>
          <p:nvPr>
            <p:ph type="sldNum" sz="quarter" idx="12"/>
          </p:nvPr>
        </p:nvSpPr>
        <p:spPr/>
        <p:txBody>
          <a:bodyPr/>
          <a:lstStyle/>
          <a:p>
            <a:fld id="{7E3A9E86-4CC3-4959-A751-C33E618564A4}" type="slidenum">
              <a:rPr lang="en-US" smtClean="0"/>
              <a:t>12</a:t>
            </a:fld>
            <a:endParaRPr lang="en-US" dirty="0"/>
          </a:p>
        </p:txBody>
      </p:sp>
    </p:spTree>
    <p:extLst>
      <p:ext uri="{BB962C8B-B14F-4D97-AF65-F5344CB8AC3E}">
        <p14:creationId xmlns:p14="http://schemas.microsoft.com/office/powerpoint/2010/main" val="25354833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1A781-8C12-456E-808B-0AAA7439AA63}"/>
              </a:ext>
            </a:extLst>
          </p:cNvPr>
          <p:cNvSpPr>
            <a:spLocks noGrp="1"/>
          </p:cNvSpPr>
          <p:nvPr>
            <p:ph type="title"/>
          </p:nvPr>
        </p:nvSpPr>
        <p:spPr/>
        <p:txBody>
          <a:bodyPr>
            <a:noAutofit/>
          </a:bodyPr>
          <a:lstStyle/>
          <a:p>
            <a:r>
              <a:rPr lang="en-US" sz="3200" dirty="0">
                <a:hlinkClick r:id="rId2"/>
              </a:rPr>
              <a:t>SF 496 </a:t>
            </a:r>
            <a:r>
              <a:rPr lang="en-US" sz="3200" dirty="0"/>
              <a:t>Transparency and </a:t>
            </a:r>
            <a:br>
              <a:rPr lang="en-US" sz="3200" dirty="0"/>
            </a:br>
            <a:r>
              <a:rPr lang="en-US" sz="3200" dirty="0"/>
              <a:t>Parents’ Rights </a:t>
            </a:r>
          </a:p>
        </p:txBody>
      </p:sp>
      <p:sp>
        <p:nvSpPr>
          <p:cNvPr id="3" name="Content Placeholder 2">
            <a:extLst>
              <a:ext uri="{FF2B5EF4-FFF2-40B4-BE49-F238E27FC236}">
                <a16:creationId xmlns:a16="http://schemas.microsoft.com/office/drawing/2014/main" id="{B8FB440A-D8C7-429E-81CF-44EAF45B1A8E}"/>
              </a:ext>
            </a:extLst>
          </p:cNvPr>
          <p:cNvSpPr>
            <a:spLocks noGrp="1"/>
          </p:cNvSpPr>
          <p:nvPr>
            <p:ph idx="1"/>
          </p:nvPr>
        </p:nvSpPr>
        <p:spPr>
          <a:xfrm>
            <a:off x="457200" y="1600200"/>
            <a:ext cx="8458200" cy="4525963"/>
          </a:xfrm>
        </p:spPr>
        <p:txBody>
          <a:bodyPr>
            <a:normAutofit fontScale="77500" lnSpcReduction="20000"/>
          </a:bodyPr>
          <a:lstStyle/>
          <a:p>
            <a:r>
              <a:rPr lang="en-US" dirty="0"/>
              <a:t>Specific Parent’s Rights</a:t>
            </a:r>
          </a:p>
          <a:p>
            <a:pPr lvl="1"/>
            <a:r>
              <a:rPr lang="en-US" dirty="0"/>
              <a:t>Requires </a:t>
            </a:r>
            <a:r>
              <a:rPr lang="en-US" u="sng" dirty="0"/>
              <a:t>DE to adopt rules </a:t>
            </a:r>
            <a:r>
              <a:rPr lang="en-US" dirty="0"/>
              <a:t>to implement this section.</a:t>
            </a:r>
          </a:p>
          <a:p>
            <a:pPr lvl="1"/>
            <a:r>
              <a:rPr lang="en-US" dirty="0"/>
              <a:t>Prohibits the school district from </a:t>
            </a:r>
            <a:r>
              <a:rPr lang="en-US" u="sng" dirty="0"/>
              <a:t>knowingly </a:t>
            </a:r>
            <a:r>
              <a:rPr lang="en-US" dirty="0"/>
              <a:t>giving false or misleading information to parents of a student regarding the student’s gender identity. Defines gender identity per IC 216.2, subsection 10. “Gender identity” means a gender-related identity of a person, regardless of the person’s assigned sex at birth. </a:t>
            </a:r>
          </a:p>
          <a:p>
            <a:pPr lvl="1"/>
            <a:r>
              <a:rPr lang="en-US" dirty="0"/>
              <a:t>If a student requests </a:t>
            </a:r>
            <a:r>
              <a:rPr lang="en-US" u="sng" dirty="0"/>
              <a:t>accommodation</a:t>
            </a:r>
            <a:r>
              <a:rPr lang="en-US" dirty="0"/>
              <a:t> from a licensed practitioner </a:t>
            </a:r>
            <a:r>
              <a:rPr lang="en-US" u="sng" dirty="0"/>
              <a:t>to affirm gender identity</a:t>
            </a:r>
            <a:r>
              <a:rPr lang="en-US" dirty="0"/>
              <a:t>, including use of a name or pronoun different than that on the school district’s registration forms or records, the practitioner must inform an administrator who must inform the parent. </a:t>
            </a:r>
          </a:p>
          <a:p>
            <a:pPr lvl="1"/>
            <a:r>
              <a:rPr lang="en-US" dirty="0"/>
              <a:t>Specifies the same enforcement mechanism for violation of any of the above that applies to the library and age-appropriate regulations. </a:t>
            </a:r>
          </a:p>
          <a:p>
            <a:pPr marL="0" indent="0">
              <a:buNone/>
            </a:pPr>
            <a:endParaRPr lang="en-US" dirty="0"/>
          </a:p>
        </p:txBody>
      </p:sp>
      <p:sp>
        <p:nvSpPr>
          <p:cNvPr id="4" name="Slide Number Placeholder 3">
            <a:extLst>
              <a:ext uri="{FF2B5EF4-FFF2-40B4-BE49-F238E27FC236}">
                <a16:creationId xmlns:a16="http://schemas.microsoft.com/office/drawing/2014/main" id="{3A104F84-A362-44EB-84C3-98F0CDA71EB8}"/>
              </a:ext>
            </a:extLst>
          </p:cNvPr>
          <p:cNvSpPr>
            <a:spLocks noGrp="1"/>
          </p:cNvSpPr>
          <p:nvPr>
            <p:ph type="sldNum" sz="quarter" idx="12"/>
          </p:nvPr>
        </p:nvSpPr>
        <p:spPr/>
        <p:txBody>
          <a:bodyPr/>
          <a:lstStyle/>
          <a:p>
            <a:fld id="{7E3A9E86-4CC3-4959-A751-C33E618564A4}" type="slidenum">
              <a:rPr lang="en-US" smtClean="0"/>
              <a:t>13</a:t>
            </a:fld>
            <a:endParaRPr lang="en-US" dirty="0"/>
          </a:p>
        </p:txBody>
      </p:sp>
    </p:spTree>
    <p:extLst>
      <p:ext uri="{BB962C8B-B14F-4D97-AF65-F5344CB8AC3E}">
        <p14:creationId xmlns:p14="http://schemas.microsoft.com/office/powerpoint/2010/main" val="15343303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1A781-8C12-456E-808B-0AAA7439AA63}"/>
              </a:ext>
            </a:extLst>
          </p:cNvPr>
          <p:cNvSpPr>
            <a:spLocks noGrp="1"/>
          </p:cNvSpPr>
          <p:nvPr>
            <p:ph type="title"/>
          </p:nvPr>
        </p:nvSpPr>
        <p:spPr/>
        <p:txBody>
          <a:bodyPr>
            <a:noAutofit/>
          </a:bodyPr>
          <a:lstStyle/>
          <a:p>
            <a:r>
              <a:rPr lang="en-US" sz="3200" dirty="0">
                <a:hlinkClick r:id="rId2"/>
              </a:rPr>
              <a:t>SF 496 </a:t>
            </a:r>
            <a:r>
              <a:rPr lang="en-US" sz="3200" dirty="0"/>
              <a:t>Transparency and </a:t>
            </a:r>
            <a:br>
              <a:rPr lang="en-US" sz="3200" dirty="0"/>
            </a:br>
            <a:r>
              <a:rPr lang="en-US" sz="3200" dirty="0"/>
              <a:t>Parents’ Rights </a:t>
            </a:r>
          </a:p>
        </p:txBody>
      </p:sp>
      <p:sp>
        <p:nvSpPr>
          <p:cNvPr id="3" name="Content Placeholder 2">
            <a:extLst>
              <a:ext uri="{FF2B5EF4-FFF2-40B4-BE49-F238E27FC236}">
                <a16:creationId xmlns:a16="http://schemas.microsoft.com/office/drawing/2014/main" id="{B8FB440A-D8C7-429E-81CF-44EAF45B1A8E}"/>
              </a:ext>
            </a:extLst>
          </p:cNvPr>
          <p:cNvSpPr>
            <a:spLocks noGrp="1"/>
          </p:cNvSpPr>
          <p:nvPr>
            <p:ph idx="1"/>
          </p:nvPr>
        </p:nvSpPr>
        <p:spPr>
          <a:xfrm>
            <a:off x="457200" y="1600200"/>
            <a:ext cx="8229600" cy="4756150"/>
          </a:xfrm>
        </p:spPr>
        <p:txBody>
          <a:bodyPr>
            <a:normAutofit fontScale="70000" lnSpcReduction="20000"/>
          </a:bodyPr>
          <a:lstStyle/>
          <a:p>
            <a:r>
              <a:rPr lang="en-US" dirty="0"/>
              <a:t>Protection of student rights;</a:t>
            </a:r>
          </a:p>
          <a:p>
            <a:pPr lvl="1"/>
            <a:r>
              <a:rPr lang="en-US" dirty="0"/>
              <a:t>requires written parent consent before requiring a student to take part in any survey, analysis, activity or evaluation that reveals personal information about the student or family</a:t>
            </a:r>
          </a:p>
          <a:p>
            <a:pPr lvl="1"/>
            <a:r>
              <a:rPr lang="en-US" dirty="0"/>
              <a:t>List of items that would be personal information includes: student’s or family’s political affiliations, mental problems, sexual behavior/orientation/beliefs, illegal, antisocial, self-incriminating or demeaning behavior, critical appraisals of close family relationships, privileged relationships, religion or income. </a:t>
            </a:r>
          </a:p>
          <a:p>
            <a:pPr lvl="1"/>
            <a:r>
              <a:rPr lang="en-US" dirty="0"/>
              <a:t>exception for income when needed for eligibility in a program.</a:t>
            </a:r>
          </a:p>
          <a:p>
            <a:pPr lvl="0"/>
            <a:r>
              <a:rPr lang="en-US" dirty="0"/>
              <a:t>Requires prior written notice to the parent to include detailed information about the survey, including the person who sponsors it, how the information it generates is used, and how such information is stored. </a:t>
            </a:r>
          </a:p>
          <a:p>
            <a:pPr lvl="0"/>
            <a:r>
              <a:rPr lang="en-US" dirty="0"/>
              <a:t>Requires prior written parent consent for an employee to answer any questions or share student information from the survey (except when developing or implementing an IEP).</a:t>
            </a:r>
          </a:p>
          <a:p>
            <a:pPr marL="0" indent="0">
              <a:buNone/>
            </a:pPr>
            <a:endParaRPr lang="en-US" dirty="0"/>
          </a:p>
        </p:txBody>
      </p:sp>
      <p:sp>
        <p:nvSpPr>
          <p:cNvPr id="4" name="Slide Number Placeholder 3">
            <a:extLst>
              <a:ext uri="{FF2B5EF4-FFF2-40B4-BE49-F238E27FC236}">
                <a16:creationId xmlns:a16="http://schemas.microsoft.com/office/drawing/2014/main" id="{3A104F84-A362-44EB-84C3-98F0CDA71EB8}"/>
              </a:ext>
            </a:extLst>
          </p:cNvPr>
          <p:cNvSpPr>
            <a:spLocks noGrp="1"/>
          </p:cNvSpPr>
          <p:nvPr>
            <p:ph type="sldNum" sz="quarter" idx="12"/>
          </p:nvPr>
        </p:nvSpPr>
        <p:spPr/>
        <p:txBody>
          <a:bodyPr/>
          <a:lstStyle/>
          <a:p>
            <a:fld id="{7E3A9E86-4CC3-4959-A751-C33E618564A4}" type="slidenum">
              <a:rPr lang="en-US" smtClean="0"/>
              <a:t>14</a:t>
            </a:fld>
            <a:endParaRPr lang="en-US" dirty="0"/>
          </a:p>
        </p:txBody>
      </p:sp>
      <p:sp>
        <p:nvSpPr>
          <p:cNvPr id="5" name="TextBox 4">
            <a:extLst>
              <a:ext uri="{FF2B5EF4-FFF2-40B4-BE49-F238E27FC236}">
                <a16:creationId xmlns:a16="http://schemas.microsoft.com/office/drawing/2014/main" id="{B65F3A33-493E-43DB-9BD8-AD237CEFAF68}"/>
              </a:ext>
            </a:extLst>
          </p:cNvPr>
          <p:cNvSpPr txBox="1"/>
          <p:nvPr/>
        </p:nvSpPr>
        <p:spPr>
          <a:xfrm>
            <a:off x="7696200" y="307538"/>
            <a:ext cx="1447800" cy="1569660"/>
          </a:xfrm>
          <a:prstGeom prst="rect">
            <a:avLst/>
          </a:prstGeom>
          <a:solidFill>
            <a:schemeClr val="accent6">
              <a:lumMod val="20000"/>
              <a:lumOff val="80000"/>
            </a:schemeClr>
          </a:solidFill>
        </p:spPr>
        <p:txBody>
          <a:bodyPr wrap="square" rtlCol="0">
            <a:spAutoFit/>
          </a:bodyPr>
          <a:lstStyle/>
          <a:p>
            <a:r>
              <a:rPr lang="en-US" sz="1600" dirty="0"/>
              <a:t>Legislative intent: this is about data collection and storage of information. </a:t>
            </a:r>
          </a:p>
        </p:txBody>
      </p:sp>
    </p:spTree>
    <p:extLst>
      <p:ext uri="{BB962C8B-B14F-4D97-AF65-F5344CB8AC3E}">
        <p14:creationId xmlns:p14="http://schemas.microsoft.com/office/powerpoint/2010/main" val="13501108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1A781-8C12-456E-808B-0AAA7439AA63}"/>
              </a:ext>
            </a:extLst>
          </p:cNvPr>
          <p:cNvSpPr>
            <a:spLocks noGrp="1"/>
          </p:cNvSpPr>
          <p:nvPr>
            <p:ph type="title"/>
          </p:nvPr>
        </p:nvSpPr>
        <p:spPr/>
        <p:txBody>
          <a:bodyPr>
            <a:noAutofit/>
          </a:bodyPr>
          <a:lstStyle/>
          <a:p>
            <a:r>
              <a:rPr lang="en-US" sz="3200" dirty="0">
                <a:hlinkClick r:id="rId2"/>
              </a:rPr>
              <a:t>SF 496 </a:t>
            </a:r>
            <a:r>
              <a:rPr lang="en-US" sz="3200" dirty="0"/>
              <a:t>Transparency and </a:t>
            </a:r>
            <a:br>
              <a:rPr lang="en-US" sz="3200" dirty="0"/>
            </a:br>
            <a:r>
              <a:rPr lang="en-US" sz="3200" dirty="0"/>
              <a:t>Parents’ Rights </a:t>
            </a:r>
          </a:p>
        </p:txBody>
      </p:sp>
      <p:sp>
        <p:nvSpPr>
          <p:cNvPr id="3" name="Content Placeholder 2">
            <a:extLst>
              <a:ext uri="{FF2B5EF4-FFF2-40B4-BE49-F238E27FC236}">
                <a16:creationId xmlns:a16="http://schemas.microsoft.com/office/drawing/2014/main" id="{B8FB440A-D8C7-429E-81CF-44EAF45B1A8E}"/>
              </a:ext>
            </a:extLst>
          </p:cNvPr>
          <p:cNvSpPr>
            <a:spLocks noGrp="1"/>
          </p:cNvSpPr>
          <p:nvPr>
            <p:ph idx="1"/>
          </p:nvPr>
        </p:nvSpPr>
        <p:spPr/>
        <p:txBody>
          <a:bodyPr>
            <a:normAutofit fontScale="62500" lnSpcReduction="20000"/>
          </a:bodyPr>
          <a:lstStyle/>
          <a:p>
            <a:r>
              <a:rPr lang="en-US" dirty="0"/>
              <a:t>Allows a parent of a student to enroll their child in another attendance center in the district if the district determines that the student was bullied/harassed.</a:t>
            </a:r>
          </a:p>
          <a:p>
            <a:pPr lvl="1"/>
            <a:r>
              <a:rPr lang="en-US" dirty="0"/>
              <a:t>Allows local school boards to set capacity limitations in a school board policy that would indicate whether the attendance center requested has capacity to enroll the student.</a:t>
            </a:r>
          </a:p>
          <a:p>
            <a:pPr lvl="1"/>
            <a:r>
              <a:rPr lang="en-US" u="sng" dirty="0"/>
              <a:t>Allows</a:t>
            </a:r>
            <a:r>
              <a:rPr lang="en-US" dirty="0"/>
              <a:t> a school district, following their anti-bullying/harassment policy, to notify parents in writing or by email within 24 hours after an employee witnesses, either directly or from viewing a recording from a video surveillance system, any student enrolled in the district harassing or bullying the student. Requires charter schools to have such a policy. </a:t>
            </a:r>
          </a:p>
          <a:p>
            <a:pPr lvl="1"/>
            <a:r>
              <a:rPr lang="en-US" dirty="0"/>
              <a:t>Mandates that local bullying/harassment policy requires notification of parents who’s child may have been a victim of bullying within 24 hours of receiving a report.</a:t>
            </a:r>
          </a:p>
          <a:p>
            <a:r>
              <a:rPr lang="en-US" dirty="0"/>
              <a:t>These provisions on inter-district transfer open enrollment requests were effective on enactment.  The State BOE/DE is required to write rules and provide required forms. </a:t>
            </a:r>
          </a:p>
        </p:txBody>
      </p:sp>
      <p:sp>
        <p:nvSpPr>
          <p:cNvPr id="4" name="Slide Number Placeholder 3">
            <a:extLst>
              <a:ext uri="{FF2B5EF4-FFF2-40B4-BE49-F238E27FC236}">
                <a16:creationId xmlns:a16="http://schemas.microsoft.com/office/drawing/2014/main" id="{3A104F84-A362-44EB-84C3-98F0CDA71EB8}"/>
              </a:ext>
            </a:extLst>
          </p:cNvPr>
          <p:cNvSpPr>
            <a:spLocks noGrp="1"/>
          </p:cNvSpPr>
          <p:nvPr>
            <p:ph type="sldNum" sz="quarter" idx="12"/>
          </p:nvPr>
        </p:nvSpPr>
        <p:spPr/>
        <p:txBody>
          <a:bodyPr/>
          <a:lstStyle/>
          <a:p>
            <a:fld id="{7E3A9E86-4CC3-4959-A751-C33E618564A4}" type="slidenum">
              <a:rPr lang="en-US" smtClean="0"/>
              <a:t>15</a:t>
            </a:fld>
            <a:endParaRPr lang="en-US" dirty="0"/>
          </a:p>
        </p:txBody>
      </p:sp>
    </p:spTree>
    <p:extLst>
      <p:ext uri="{BB962C8B-B14F-4D97-AF65-F5344CB8AC3E}">
        <p14:creationId xmlns:p14="http://schemas.microsoft.com/office/powerpoint/2010/main" val="3119864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95705-E33F-4AFE-9F81-96D048EEA8A4}"/>
              </a:ext>
            </a:extLst>
          </p:cNvPr>
          <p:cNvSpPr>
            <a:spLocks noGrp="1"/>
          </p:cNvSpPr>
          <p:nvPr>
            <p:ph type="title"/>
          </p:nvPr>
        </p:nvSpPr>
        <p:spPr/>
        <p:txBody>
          <a:bodyPr/>
          <a:lstStyle/>
          <a:p>
            <a:r>
              <a:rPr lang="en-US" dirty="0"/>
              <a:t>Consequences of NonCompliance</a:t>
            </a:r>
          </a:p>
        </p:txBody>
      </p:sp>
      <p:sp>
        <p:nvSpPr>
          <p:cNvPr id="3" name="Content Placeholder 2">
            <a:extLst>
              <a:ext uri="{FF2B5EF4-FFF2-40B4-BE49-F238E27FC236}">
                <a16:creationId xmlns:a16="http://schemas.microsoft.com/office/drawing/2014/main" id="{1279D749-7B64-4DA9-86A6-838C2E042972}"/>
              </a:ext>
            </a:extLst>
          </p:cNvPr>
          <p:cNvSpPr>
            <a:spLocks noGrp="1"/>
          </p:cNvSpPr>
          <p:nvPr>
            <p:ph idx="1"/>
          </p:nvPr>
        </p:nvSpPr>
        <p:spPr>
          <a:xfrm>
            <a:off x="533400" y="1524000"/>
            <a:ext cx="8229600" cy="4648200"/>
          </a:xfrm>
        </p:spPr>
        <p:txBody>
          <a:bodyPr>
            <a:normAutofit fontScale="85000" lnSpcReduction="20000"/>
          </a:bodyPr>
          <a:lstStyle/>
          <a:p>
            <a:r>
              <a:rPr lang="en-US" dirty="0"/>
              <a:t>BOEE ethics investigations have possible scaled outcomes based on the facts of the case, but we do not want school staff to face that level of stress and ultimately, put you at risk of losing your license to teach (or administer).</a:t>
            </a:r>
          </a:p>
          <a:p>
            <a:r>
              <a:rPr lang="en-US" dirty="0"/>
              <a:t>Politics on both sides of this equation may be squeezing the middle. The “reasonable” standard is a good protection from the extremes. </a:t>
            </a:r>
          </a:p>
          <a:p>
            <a:r>
              <a:rPr lang="en-US" dirty="0"/>
              <a:t>In addition to individual licensure implications, failure to comply will get media coverage and legislative attention.  What will next year’s legislation look like if some schools do not respect the intent of the law?</a:t>
            </a:r>
          </a:p>
        </p:txBody>
      </p:sp>
      <p:sp>
        <p:nvSpPr>
          <p:cNvPr id="4" name="Slide Number Placeholder 3">
            <a:extLst>
              <a:ext uri="{FF2B5EF4-FFF2-40B4-BE49-F238E27FC236}">
                <a16:creationId xmlns:a16="http://schemas.microsoft.com/office/drawing/2014/main" id="{3B2C75DF-21FD-40C8-A506-0E71C7685EA8}"/>
              </a:ext>
            </a:extLst>
          </p:cNvPr>
          <p:cNvSpPr>
            <a:spLocks noGrp="1"/>
          </p:cNvSpPr>
          <p:nvPr>
            <p:ph type="sldNum" sz="quarter" idx="12"/>
          </p:nvPr>
        </p:nvSpPr>
        <p:spPr/>
        <p:txBody>
          <a:bodyPr/>
          <a:lstStyle/>
          <a:p>
            <a:fld id="{7E3A9E86-4CC3-4959-A751-C33E618564A4}" type="slidenum">
              <a:rPr lang="en-US" smtClean="0"/>
              <a:t>16</a:t>
            </a:fld>
            <a:endParaRPr lang="en-US" dirty="0"/>
          </a:p>
        </p:txBody>
      </p:sp>
    </p:spTree>
    <p:extLst>
      <p:ext uri="{BB962C8B-B14F-4D97-AF65-F5344CB8AC3E}">
        <p14:creationId xmlns:p14="http://schemas.microsoft.com/office/powerpoint/2010/main" val="28758425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txBox="1">
            <a:spLocks/>
          </p:cNvSpPr>
          <p:nvPr/>
        </p:nvSpPr>
        <p:spPr>
          <a:xfrm>
            <a:off x="1143000" y="3181666"/>
            <a:ext cx="3200400" cy="1085850"/>
          </a:xfrm>
          <a:prstGeom prst="rect">
            <a:avLst/>
          </a:prstGeom>
        </p:spPr>
        <p:txBody>
          <a:bodyPr vert="horz" lIns="0" tIns="34290" rIns="0" bIns="3429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Clr>
                <a:srgbClr val="0F6FC6"/>
              </a:buClr>
            </a:pPr>
            <a:r>
              <a:rPr lang="en-US" sz="1500" dirty="0">
                <a:solidFill>
                  <a:srgbClr val="25408F"/>
                </a:solidFill>
                <a:latin typeface="Georgia" pitchFamily="18" charset="0"/>
                <a:cs typeface="Arial" charset="0"/>
              </a:rPr>
              <a:t>Larry Sigel, ISFIS – Partner</a:t>
            </a:r>
          </a:p>
          <a:p>
            <a:pPr>
              <a:buClr>
                <a:srgbClr val="0F6FC6"/>
              </a:buClr>
            </a:pPr>
            <a:r>
              <a:rPr lang="en-US" sz="1500" dirty="0">
                <a:solidFill>
                  <a:srgbClr val="25408F"/>
                </a:solidFill>
                <a:latin typeface="Georgia" pitchFamily="18" charset="0"/>
                <a:cs typeface="Arial" charset="0"/>
              </a:rPr>
              <a:t>Cell: 515-490-9951</a:t>
            </a:r>
          </a:p>
          <a:p>
            <a:pPr>
              <a:buClr>
                <a:srgbClr val="0F6FC6"/>
              </a:buClr>
            </a:pPr>
            <a:r>
              <a:rPr lang="en-US" sz="1500" dirty="0">
                <a:solidFill>
                  <a:srgbClr val="25408F"/>
                </a:solidFill>
                <a:latin typeface="Calibri" panose="020F0502020204030204"/>
                <a:hlinkClick r:id="rId2"/>
              </a:rPr>
              <a:t>larry@iowaschoolfinance.com</a:t>
            </a:r>
            <a:r>
              <a:rPr lang="en-US" sz="1500" dirty="0">
                <a:solidFill>
                  <a:srgbClr val="25408F"/>
                </a:solidFill>
                <a:latin typeface="Calibri" panose="020F0502020204030204"/>
              </a:rPr>
              <a:t> </a:t>
            </a:r>
          </a:p>
          <a:p>
            <a:pPr marL="47625">
              <a:buClr>
                <a:srgbClr val="0F6FC6"/>
              </a:buClr>
            </a:pPr>
            <a:endParaRPr lang="en-US" sz="1500" dirty="0">
              <a:solidFill>
                <a:srgbClr val="25408F"/>
              </a:solidFill>
              <a:latin typeface="Calibri" panose="020F0502020204030204"/>
            </a:endParaRPr>
          </a:p>
        </p:txBody>
      </p:sp>
      <p:sp>
        <p:nvSpPr>
          <p:cNvPr id="7" name="Subtitle 2"/>
          <p:cNvSpPr txBox="1">
            <a:spLocks/>
          </p:cNvSpPr>
          <p:nvPr/>
        </p:nvSpPr>
        <p:spPr>
          <a:xfrm>
            <a:off x="5257800" y="3124200"/>
            <a:ext cx="3200400" cy="1390650"/>
          </a:xfrm>
          <a:prstGeom prst="rect">
            <a:avLst/>
          </a:prstGeom>
        </p:spPr>
        <p:txBody>
          <a:bodyPr vert="horz" lIns="68580" tIns="34290" rIns="68580" bIns="3429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500" dirty="0">
                <a:solidFill>
                  <a:srgbClr val="25408F"/>
                </a:solidFill>
                <a:latin typeface="Georgia" pitchFamily="18" charset="0"/>
                <a:cs typeface="Arial" charset="0"/>
              </a:rPr>
              <a:t>Margaret Buckton , ISFIS – Partner</a:t>
            </a:r>
          </a:p>
          <a:p>
            <a:r>
              <a:rPr lang="en-US" sz="1500" dirty="0">
                <a:solidFill>
                  <a:srgbClr val="25408F"/>
                </a:solidFill>
                <a:latin typeface="Georgia" pitchFamily="18" charset="0"/>
                <a:cs typeface="Arial" charset="0"/>
              </a:rPr>
              <a:t>UEN Executive Director, </a:t>
            </a:r>
          </a:p>
          <a:p>
            <a:r>
              <a:rPr lang="en-US" sz="1500" dirty="0">
                <a:solidFill>
                  <a:srgbClr val="25408F"/>
                </a:solidFill>
                <a:latin typeface="Georgia" pitchFamily="18" charset="0"/>
                <a:cs typeface="Arial" charset="0"/>
              </a:rPr>
              <a:t>RSAI Professional Advocate</a:t>
            </a:r>
          </a:p>
          <a:p>
            <a:r>
              <a:rPr lang="en-US" sz="1500" dirty="0">
                <a:solidFill>
                  <a:srgbClr val="25408F"/>
                </a:solidFill>
                <a:latin typeface="Georgia" pitchFamily="18" charset="0"/>
                <a:cs typeface="Arial" charset="0"/>
              </a:rPr>
              <a:t>Cell: 515-201-3755</a:t>
            </a:r>
          </a:p>
          <a:p>
            <a:r>
              <a:rPr lang="en-US" sz="1500" dirty="0">
                <a:solidFill>
                  <a:srgbClr val="25408F"/>
                </a:solidFill>
                <a:latin typeface="Calibri" panose="020F0502020204030204"/>
                <a:hlinkClick r:id="rId3"/>
              </a:rPr>
              <a:t>margaret@iowaschoolfinance.com</a:t>
            </a:r>
            <a:r>
              <a:rPr lang="en-US" sz="1500" dirty="0">
                <a:solidFill>
                  <a:srgbClr val="25408F"/>
                </a:solidFill>
                <a:latin typeface="Calibri" panose="020F0502020204030204"/>
              </a:rPr>
              <a:t> </a:t>
            </a:r>
          </a:p>
          <a:p>
            <a:pPr marL="47625"/>
            <a:endParaRPr lang="en-US" sz="1500" dirty="0">
              <a:solidFill>
                <a:prstClr val="black">
                  <a:tint val="75000"/>
                </a:prstClr>
              </a:solidFill>
              <a:latin typeface="Calibri" panose="020F0502020204030204"/>
            </a:endParaRPr>
          </a:p>
        </p:txBody>
      </p:sp>
      <p:pic>
        <p:nvPicPr>
          <p:cNvPr id="8" name="Picture 7">
            <a:extLst>
              <a:ext uri="{FF2B5EF4-FFF2-40B4-BE49-F238E27FC236}">
                <a16:creationId xmlns:a16="http://schemas.microsoft.com/office/drawing/2014/main" id="{1BFA9CF7-D2D0-47A6-B092-9F6B37164652}"/>
              </a:ext>
            </a:extLst>
          </p:cNvPr>
          <p:cNvPicPr>
            <a:picLocks noChangeAspect="1"/>
          </p:cNvPicPr>
          <p:nvPr/>
        </p:nvPicPr>
        <p:blipFill>
          <a:blip r:embed="rId4"/>
          <a:stretch>
            <a:fillRect/>
          </a:stretch>
        </p:blipFill>
        <p:spPr>
          <a:xfrm>
            <a:off x="0" y="0"/>
            <a:ext cx="9144000" cy="2855763"/>
          </a:xfrm>
          <a:prstGeom prst="rect">
            <a:avLst/>
          </a:prstGeom>
        </p:spPr>
      </p:pic>
      <p:sp>
        <p:nvSpPr>
          <p:cNvPr id="3" name="Slide Number Placeholder 2"/>
          <p:cNvSpPr>
            <a:spLocks noGrp="1"/>
          </p:cNvSpPr>
          <p:nvPr>
            <p:ph type="sldNum" sz="quarter" idx="12"/>
          </p:nvPr>
        </p:nvSpPr>
        <p:spPr/>
        <p:txBody>
          <a:bodyPr/>
          <a:lstStyle/>
          <a:p>
            <a:fld id="{7E3A9E86-4CC3-4959-A751-C33E618564A4}" type="slidenum">
              <a:rPr lang="en-US" smtClean="0"/>
              <a:t>17</a:t>
            </a:fld>
            <a:endParaRPr lang="en-US" dirty="0"/>
          </a:p>
        </p:txBody>
      </p:sp>
      <p:sp>
        <p:nvSpPr>
          <p:cNvPr id="11" name="Subtitle 2"/>
          <p:cNvSpPr txBox="1">
            <a:spLocks/>
          </p:cNvSpPr>
          <p:nvPr/>
        </p:nvSpPr>
        <p:spPr>
          <a:xfrm>
            <a:off x="1237212" y="5885818"/>
            <a:ext cx="6934200" cy="112458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en-US" dirty="0">
              <a:solidFill>
                <a:schemeClr val="tx2"/>
              </a:solidFill>
            </a:endParaRPr>
          </a:p>
          <a:p>
            <a:pPr marL="0" indent="0" algn="ctr">
              <a:buNone/>
            </a:pPr>
            <a:r>
              <a:rPr lang="en-US" sz="1200" dirty="0">
                <a:solidFill>
                  <a:schemeClr val="tx2"/>
                </a:solidFill>
              </a:rPr>
              <a:t>ISFIS, Inc., 1201 63</a:t>
            </a:r>
            <a:r>
              <a:rPr lang="en-US" sz="1200" baseline="30000" dirty="0">
                <a:solidFill>
                  <a:schemeClr val="tx2"/>
                </a:solidFill>
              </a:rPr>
              <a:t>rd</a:t>
            </a:r>
            <a:r>
              <a:rPr lang="en-US" sz="1200" dirty="0">
                <a:solidFill>
                  <a:schemeClr val="tx2"/>
                </a:solidFill>
              </a:rPr>
              <a:t> Street, Des Moines, IA, 50311, (515) 251-5970, www.IowaSchoolFinance.com</a:t>
            </a:r>
          </a:p>
        </p:txBody>
      </p:sp>
      <p:sp>
        <p:nvSpPr>
          <p:cNvPr id="2" name="TextBox 1"/>
          <p:cNvSpPr txBox="1"/>
          <p:nvPr/>
        </p:nvSpPr>
        <p:spPr>
          <a:xfrm>
            <a:off x="2743200" y="4953000"/>
            <a:ext cx="3657600" cy="830997"/>
          </a:xfrm>
          <a:prstGeom prst="rect">
            <a:avLst/>
          </a:prstGeom>
          <a:noFill/>
        </p:spPr>
        <p:txBody>
          <a:bodyPr wrap="square" rtlCol="0">
            <a:spAutoFit/>
          </a:bodyPr>
          <a:lstStyle/>
          <a:p>
            <a:r>
              <a:rPr lang="en-US" sz="3200" dirty="0"/>
              <a:t>We are here to help!</a:t>
            </a:r>
          </a:p>
          <a:p>
            <a:endParaRPr lang="en-US" sz="1600" dirty="0"/>
          </a:p>
        </p:txBody>
      </p:sp>
    </p:spTree>
    <p:extLst>
      <p:ext uri="{BB962C8B-B14F-4D97-AF65-F5344CB8AC3E}">
        <p14:creationId xmlns:p14="http://schemas.microsoft.com/office/powerpoint/2010/main" val="300675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04969-9E9B-43F2-9751-75E289A9CE39}"/>
              </a:ext>
            </a:extLst>
          </p:cNvPr>
          <p:cNvSpPr>
            <a:spLocks noGrp="1"/>
          </p:cNvSpPr>
          <p:nvPr>
            <p:ph type="title"/>
          </p:nvPr>
        </p:nvSpPr>
        <p:spPr/>
        <p:txBody>
          <a:bodyPr/>
          <a:lstStyle/>
          <a:p>
            <a:r>
              <a:rPr lang="en-US" dirty="0"/>
              <a:t>SF 496 Big Concepts in the Law</a:t>
            </a:r>
          </a:p>
        </p:txBody>
      </p:sp>
      <p:sp>
        <p:nvSpPr>
          <p:cNvPr id="3" name="Content Placeholder 2">
            <a:extLst>
              <a:ext uri="{FF2B5EF4-FFF2-40B4-BE49-F238E27FC236}">
                <a16:creationId xmlns:a16="http://schemas.microsoft.com/office/drawing/2014/main" id="{804F2D5F-8852-42DC-A47A-BB305F431DB3}"/>
              </a:ext>
            </a:extLst>
          </p:cNvPr>
          <p:cNvSpPr>
            <a:spLocks noGrp="1"/>
          </p:cNvSpPr>
          <p:nvPr>
            <p:ph idx="1"/>
          </p:nvPr>
        </p:nvSpPr>
        <p:spPr/>
        <p:txBody>
          <a:bodyPr>
            <a:normAutofit fontScale="77500" lnSpcReduction="20000"/>
          </a:bodyPr>
          <a:lstStyle/>
          <a:p>
            <a:r>
              <a:rPr lang="en-US" dirty="0"/>
              <a:t>Parents have the right to make decisions about their child/student.</a:t>
            </a:r>
          </a:p>
          <a:p>
            <a:r>
              <a:rPr lang="en-US" dirty="0"/>
              <a:t>Formal surveys and other activities that collect personal information about students and their families require parent consent (unless mandated by the state or federal government).</a:t>
            </a:r>
          </a:p>
          <a:p>
            <a:r>
              <a:rPr lang="en-US" dirty="0"/>
              <a:t>Schools are prohibited from teaching about gender identity and sexual orientation in Grades K-6.</a:t>
            </a:r>
          </a:p>
          <a:p>
            <a:r>
              <a:rPr lang="en-US" dirty="0"/>
              <a:t>Libraries and classroom educational materials are prohibited from including a depiction or description of a sex act (all grades).</a:t>
            </a:r>
          </a:p>
          <a:p>
            <a:r>
              <a:rPr lang="en-US" dirty="0"/>
              <a:t>Penalties for noncompliance are delayed until at least Jan. 1, 2024 and apply to knowing violations of the law.  </a:t>
            </a:r>
          </a:p>
        </p:txBody>
      </p:sp>
      <p:sp>
        <p:nvSpPr>
          <p:cNvPr id="4" name="Slide Number Placeholder 3">
            <a:extLst>
              <a:ext uri="{FF2B5EF4-FFF2-40B4-BE49-F238E27FC236}">
                <a16:creationId xmlns:a16="http://schemas.microsoft.com/office/drawing/2014/main" id="{FAEAA705-96EB-40CF-8D6E-BD0E73177956}"/>
              </a:ext>
            </a:extLst>
          </p:cNvPr>
          <p:cNvSpPr>
            <a:spLocks noGrp="1"/>
          </p:cNvSpPr>
          <p:nvPr>
            <p:ph type="sldNum" sz="quarter" idx="12"/>
          </p:nvPr>
        </p:nvSpPr>
        <p:spPr/>
        <p:txBody>
          <a:bodyPr/>
          <a:lstStyle/>
          <a:p>
            <a:fld id="{7E3A9E86-4CC3-4959-A751-C33E618564A4}" type="slidenum">
              <a:rPr lang="en-US" smtClean="0"/>
              <a:t>2</a:t>
            </a:fld>
            <a:endParaRPr lang="en-US" dirty="0"/>
          </a:p>
        </p:txBody>
      </p:sp>
    </p:spTree>
    <p:extLst>
      <p:ext uri="{BB962C8B-B14F-4D97-AF65-F5344CB8AC3E}">
        <p14:creationId xmlns:p14="http://schemas.microsoft.com/office/powerpoint/2010/main" val="3937023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1175B-EAAD-4D17-9724-712364D2865D}"/>
              </a:ext>
            </a:extLst>
          </p:cNvPr>
          <p:cNvSpPr>
            <a:spLocks noGrp="1"/>
          </p:cNvSpPr>
          <p:nvPr>
            <p:ph type="title"/>
          </p:nvPr>
        </p:nvSpPr>
        <p:spPr/>
        <p:txBody>
          <a:bodyPr>
            <a:noAutofit/>
          </a:bodyPr>
          <a:lstStyle/>
          <a:p>
            <a:r>
              <a:rPr lang="en-US" sz="3600" dirty="0"/>
              <a:t>Defining Terms, Rules and Guidance</a:t>
            </a:r>
          </a:p>
        </p:txBody>
      </p:sp>
      <p:sp>
        <p:nvSpPr>
          <p:cNvPr id="3" name="Content Placeholder 2">
            <a:extLst>
              <a:ext uri="{FF2B5EF4-FFF2-40B4-BE49-F238E27FC236}">
                <a16:creationId xmlns:a16="http://schemas.microsoft.com/office/drawing/2014/main" id="{CDB170FA-27A1-4254-B73A-8D4431FA719A}"/>
              </a:ext>
            </a:extLst>
          </p:cNvPr>
          <p:cNvSpPr>
            <a:spLocks noGrp="1"/>
          </p:cNvSpPr>
          <p:nvPr>
            <p:ph idx="1"/>
          </p:nvPr>
        </p:nvSpPr>
        <p:spPr>
          <a:xfrm>
            <a:off x="457200" y="1524000"/>
            <a:ext cx="8229600" cy="5105400"/>
          </a:xfrm>
        </p:spPr>
        <p:txBody>
          <a:bodyPr>
            <a:normAutofit fontScale="47500" lnSpcReduction="20000"/>
          </a:bodyPr>
          <a:lstStyle/>
          <a:p>
            <a:pPr lvl="0">
              <a:lnSpc>
                <a:spcPct val="120000"/>
              </a:lnSpc>
              <a:spcBef>
                <a:spcPts val="600"/>
              </a:spcBef>
            </a:pPr>
            <a:r>
              <a:rPr lang="en-US" sz="3600" dirty="0"/>
              <a:t>SF 496 was effective July 1, 2023.</a:t>
            </a:r>
          </a:p>
          <a:p>
            <a:pPr lvl="0">
              <a:lnSpc>
                <a:spcPct val="120000"/>
              </a:lnSpc>
              <a:spcBef>
                <a:spcPts val="600"/>
              </a:spcBef>
            </a:pPr>
            <a:r>
              <a:rPr lang="en-US" sz="3600" dirty="0"/>
              <a:t>In some cases, DE or BOEE has to write new rules or provide resources.</a:t>
            </a:r>
          </a:p>
          <a:p>
            <a:r>
              <a:rPr lang="en-US" sz="3600" dirty="0"/>
              <a:t>Although there may be some FAQ documents or fact sheets, the DE staff testified at the State Board Meeting in early August that they are addressing questions on a case-by-case basis. </a:t>
            </a:r>
          </a:p>
          <a:p>
            <a:r>
              <a:rPr lang="en-US" sz="3600" dirty="0"/>
              <a:t>This is a change for schools heavily directed by the State during the COVID pandemic. Until school leaders know local authority will be respected, they are concerned that the State is just waiting for them to make a mistake. Absent additional clarity, school leaders are turning to legal counsel, which tends to focus on managing risk rather than expanding opportunity for students.</a:t>
            </a:r>
          </a:p>
          <a:p>
            <a:r>
              <a:rPr lang="en-US" sz="3600" dirty="0"/>
              <a:t>If you are uncomfortable by all of this, it’s normal. The sense of limbo is very confusing and for many individuals, operating in an unknown environment can be somewhere between uncomfortable and paralyzing. But even if we don’t like the law, we either follow it or suffer the consequences.</a:t>
            </a:r>
          </a:p>
          <a:p>
            <a:r>
              <a:rPr lang="en-US" sz="3600" dirty="0"/>
              <a:t>Don’t panic.  We will all learn more as we begin to implement. Most importantly, direction from your administration and school board will be coming.  Ask questions if you are concerned.  But it’s as important not to over react as it is to comply with the law.  We have some ideas about what legislative intent is, which I’ll share along the way. </a:t>
            </a:r>
          </a:p>
          <a:p>
            <a:pPr lvl="0">
              <a:lnSpc>
                <a:spcPct val="120000"/>
              </a:lnSpc>
              <a:spcBef>
                <a:spcPts val="600"/>
              </a:spcBef>
            </a:pPr>
            <a:endParaRPr lang="en-US" dirty="0"/>
          </a:p>
          <a:p>
            <a:pPr lvl="0">
              <a:lnSpc>
                <a:spcPct val="120000"/>
              </a:lnSpc>
              <a:spcBef>
                <a:spcPts val="600"/>
              </a:spcBef>
            </a:pPr>
            <a:endParaRPr lang="en-US" dirty="0"/>
          </a:p>
          <a:p>
            <a:pPr lvl="0">
              <a:lnSpc>
                <a:spcPct val="120000"/>
              </a:lnSpc>
              <a:spcBef>
                <a:spcPts val="600"/>
              </a:spcBef>
            </a:pPr>
            <a:endParaRPr lang="en-US" dirty="0"/>
          </a:p>
          <a:p>
            <a:endParaRPr lang="en-US" dirty="0"/>
          </a:p>
        </p:txBody>
      </p:sp>
      <p:sp>
        <p:nvSpPr>
          <p:cNvPr id="4" name="Slide Number Placeholder 3">
            <a:extLst>
              <a:ext uri="{FF2B5EF4-FFF2-40B4-BE49-F238E27FC236}">
                <a16:creationId xmlns:a16="http://schemas.microsoft.com/office/drawing/2014/main" id="{CE72E589-1FC6-45D6-B7CD-41FB43DCC684}"/>
              </a:ext>
            </a:extLst>
          </p:cNvPr>
          <p:cNvSpPr>
            <a:spLocks noGrp="1"/>
          </p:cNvSpPr>
          <p:nvPr>
            <p:ph type="sldNum" sz="quarter" idx="12"/>
          </p:nvPr>
        </p:nvSpPr>
        <p:spPr/>
        <p:txBody>
          <a:bodyPr/>
          <a:lstStyle/>
          <a:p>
            <a:fld id="{7E3A9E86-4CC3-4959-A751-C33E618564A4}" type="slidenum">
              <a:rPr lang="en-US" smtClean="0"/>
              <a:t>3</a:t>
            </a:fld>
            <a:endParaRPr lang="en-US" dirty="0"/>
          </a:p>
        </p:txBody>
      </p:sp>
    </p:spTree>
    <p:extLst>
      <p:ext uri="{BB962C8B-B14F-4D97-AF65-F5344CB8AC3E}">
        <p14:creationId xmlns:p14="http://schemas.microsoft.com/office/powerpoint/2010/main" val="1123731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1175B-EAAD-4D17-9724-712364D2865D}"/>
              </a:ext>
            </a:extLst>
          </p:cNvPr>
          <p:cNvSpPr>
            <a:spLocks noGrp="1"/>
          </p:cNvSpPr>
          <p:nvPr>
            <p:ph type="title"/>
          </p:nvPr>
        </p:nvSpPr>
        <p:spPr/>
        <p:txBody>
          <a:bodyPr>
            <a:noAutofit/>
          </a:bodyPr>
          <a:lstStyle/>
          <a:p>
            <a:r>
              <a:rPr lang="en-US" sz="3600" dirty="0">
                <a:hlinkClick r:id="rId2"/>
              </a:rPr>
              <a:t>SF 496 </a:t>
            </a:r>
            <a:r>
              <a:rPr lang="en-US" sz="3600" dirty="0"/>
              <a:t>Transparency </a:t>
            </a:r>
            <a:br>
              <a:rPr lang="en-US" sz="3600" dirty="0"/>
            </a:br>
            <a:r>
              <a:rPr lang="en-US" sz="3600" dirty="0"/>
              <a:t>and Parents’ Rights </a:t>
            </a:r>
          </a:p>
        </p:txBody>
      </p:sp>
      <p:sp>
        <p:nvSpPr>
          <p:cNvPr id="3" name="Content Placeholder 2">
            <a:extLst>
              <a:ext uri="{FF2B5EF4-FFF2-40B4-BE49-F238E27FC236}">
                <a16:creationId xmlns:a16="http://schemas.microsoft.com/office/drawing/2014/main" id="{CDB170FA-27A1-4254-B73A-8D4431FA719A}"/>
              </a:ext>
            </a:extLst>
          </p:cNvPr>
          <p:cNvSpPr>
            <a:spLocks noGrp="1"/>
          </p:cNvSpPr>
          <p:nvPr>
            <p:ph idx="1"/>
          </p:nvPr>
        </p:nvSpPr>
        <p:spPr>
          <a:xfrm>
            <a:off x="263790" y="1421410"/>
            <a:ext cx="8229600" cy="998308"/>
          </a:xfrm>
        </p:spPr>
        <p:txBody>
          <a:bodyPr>
            <a:normAutofit fontScale="70000" lnSpcReduction="20000"/>
          </a:bodyPr>
          <a:lstStyle/>
          <a:p>
            <a:pPr lvl="0">
              <a:lnSpc>
                <a:spcPct val="120000"/>
              </a:lnSpc>
              <a:spcBef>
                <a:spcPts val="600"/>
              </a:spcBef>
            </a:pPr>
            <a:r>
              <a:rPr lang="en-US" dirty="0"/>
              <a:t>Requires age-appropriate materials (defined below). This age-appropriate language goes into the education standards.</a:t>
            </a:r>
          </a:p>
          <a:p>
            <a:pPr lvl="0">
              <a:lnSpc>
                <a:spcPct val="120000"/>
              </a:lnSpc>
              <a:spcBef>
                <a:spcPts val="600"/>
              </a:spcBef>
            </a:pPr>
            <a:endParaRPr lang="en-US" dirty="0"/>
          </a:p>
          <a:p>
            <a:pPr lvl="0">
              <a:lnSpc>
                <a:spcPct val="120000"/>
              </a:lnSpc>
              <a:spcBef>
                <a:spcPts val="600"/>
              </a:spcBef>
            </a:pPr>
            <a:endParaRPr lang="en-US" dirty="0"/>
          </a:p>
          <a:p>
            <a:endParaRPr lang="en-US" dirty="0"/>
          </a:p>
        </p:txBody>
      </p:sp>
      <p:sp>
        <p:nvSpPr>
          <p:cNvPr id="4" name="Slide Number Placeholder 3">
            <a:extLst>
              <a:ext uri="{FF2B5EF4-FFF2-40B4-BE49-F238E27FC236}">
                <a16:creationId xmlns:a16="http://schemas.microsoft.com/office/drawing/2014/main" id="{CE72E589-1FC6-45D6-B7CD-41FB43DCC684}"/>
              </a:ext>
            </a:extLst>
          </p:cNvPr>
          <p:cNvSpPr>
            <a:spLocks noGrp="1"/>
          </p:cNvSpPr>
          <p:nvPr>
            <p:ph type="sldNum" sz="quarter" idx="12"/>
          </p:nvPr>
        </p:nvSpPr>
        <p:spPr/>
        <p:txBody>
          <a:bodyPr/>
          <a:lstStyle/>
          <a:p>
            <a:fld id="{7E3A9E86-4CC3-4959-A751-C33E618564A4}" type="slidenum">
              <a:rPr lang="en-US" smtClean="0"/>
              <a:t>4</a:t>
            </a:fld>
            <a:endParaRPr lang="en-US" dirty="0"/>
          </a:p>
        </p:txBody>
      </p:sp>
      <p:pic>
        <p:nvPicPr>
          <p:cNvPr id="5" name="Picture 4">
            <a:extLst>
              <a:ext uri="{FF2B5EF4-FFF2-40B4-BE49-F238E27FC236}">
                <a16:creationId xmlns:a16="http://schemas.microsoft.com/office/drawing/2014/main" id="{E2C877B8-527B-46B2-A1DC-524E3165EF9A}"/>
              </a:ext>
            </a:extLst>
          </p:cNvPr>
          <p:cNvPicPr>
            <a:picLocks noChangeAspect="1"/>
          </p:cNvPicPr>
          <p:nvPr/>
        </p:nvPicPr>
        <p:blipFill>
          <a:blip r:embed="rId3"/>
          <a:stretch>
            <a:fillRect/>
          </a:stretch>
        </p:blipFill>
        <p:spPr>
          <a:xfrm>
            <a:off x="1460446" y="2380243"/>
            <a:ext cx="5970940" cy="1009282"/>
          </a:xfrm>
          <a:prstGeom prst="rect">
            <a:avLst/>
          </a:prstGeom>
        </p:spPr>
      </p:pic>
      <p:pic>
        <p:nvPicPr>
          <p:cNvPr id="6" name="Picture 5">
            <a:extLst>
              <a:ext uri="{FF2B5EF4-FFF2-40B4-BE49-F238E27FC236}">
                <a16:creationId xmlns:a16="http://schemas.microsoft.com/office/drawing/2014/main" id="{7084497D-F934-45B5-BFF9-0C03881C34B9}"/>
              </a:ext>
            </a:extLst>
          </p:cNvPr>
          <p:cNvPicPr>
            <a:picLocks noChangeAspect="1"/>
          </p:cNvPicPr>
          <p:nvPr/>
        </p:nvPicPr>
        <p:blipFill>
          <a:blip r:embed="rId4"/>
          <a:stretch>
            <a:fillRect/>
          </a:stretch>
        </p:blipFill>
        <p:spPr>
          <a:xfrm>
            <a:off x="1447800" y="3382323"/>
            <a:ext cx="5970940" cy="3224385"/>
          </a:xfrm>
          <a:prstGeom prst="rect">
            <a:avLst/>
          </a:prstGeom>
        </p:spPr>
      </p:pic>
    </p:spTree>
    <p:extLst>
      <p:ext uri="{BB962C8B-B14F-4D97-AF65-F5344CB8AC3E}">
        <p14:creationId xmlns:p14="http://schemas.microsoft.com/office/powerpoint/2010/main" val="3702725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EA975-0879-4BE0-B777-6C202DBAACA2}"/>
              </a:ext>
            </a:extLst>
          </p:cNvPr>
          <p:cNvSpPr>
            <a:spLocks noGrp="1"/>
          </p:cNvSpPr>
          <p:nvPr>
            <p:ph type="title"/>
          </p:nvPr>
        </p:nvSpPr>
        <p:spPr/>
        <p:txBody>
          <a:bodyPr>
            <a:normAutofit fontScale="90000"/>
          </a:bodyPr>
          <a:lstStyle/>
          <a:p>
            <a:r>
              <a:rPr lang="en-US" dirty="0"/>
              <a:t>Sexual Orientation &amp; Gender Identity K-6</a:t>
            </a:r>
          </a:p>
        </p:txBody>
      </p:sp>
      <p:sp>
        <p:nvSpPr>
          <p:cNvPr id="3" name="Content Placeholder 2">
            <a:extLst>
              <a:ext uri="{FF2B5EF4-FFF2-40B4-BE49-F238E27FC236}">
                <a16:creationId xmlns:a16="http://schemas.microsoft.com/office/drawing/2014/main" id="{0755B42B-DFD4-40A3-B24D-6C56DFFFA1DE}"/>
              </a:ext>
            </a:extLst>
          </p:cNvPr>
          <p:cNvSpPr>
            <a:spLocks noGrp="1"/>
          </p:cNvSpPr>
          <p:nvPr>
            <p:ph idx="1"/>
          </p:nvPr>
        </p:nvSpPr>
        <p:spPr>
          <a:xfrm>
            <a:off x="457200" y="1600200"/>
            <a:ext cx="8229600" cy="4800600"/>
          </a:xfrm>
        </p:spPr>
        <p:txBody>
          <a:bodyPr>
            <a:normAutofit fontScale="70000" lnSpcReduction="20000"/>
          </a:bodyPr>
          <a:lstStyle/>
          <a:p>
            <a:r>
              <a:rPr lang="en-US" dirty="0"/>
              <a:t>Prohibits any program, curriculum, test, survey, questionnaire, promotion, or instruction relating to gender identity or sexual orientation to students in K-6. </a:t>
            </a:r>
          </a:p>
          <a:p>
            <a:r>
              <a:rPr lang="en-US" dirty="0"/>
              <a:t>“Sexual orientation”, defined in Code 216.2, means “actual or perceived heterosexuality, homosexuality, or bisexuality.” </a:t>
            </a:r>
          </a:p>
          <a:p>
            <a:r>
              <a:rPr lang="en-US" dirty="0"/>
              <a:t>If a book is excluded because it has a family with two moms, two dads, or even two male penguins, then every book with a mom and dad must also be excluded. </a:t>
            </a:r>
          </a:p>
          <a:p>
            <a:r>
              <a:rPr lang="en-US" dirty="0"/>
              <a:t>Since that action would be absurd, a reasonable interpretation of this definition means curriculum and books should not be used to persuade students to change their gender identity or to encourage any of the sexual orientation iterations, and obviously, should not include any sexual acts.</a:t>
            </a:r>
          </a:p>
          <a:p>
            <a:r>
              <a:rPr lang="en-US" dirty="0"/>
              <a:t>Definitions of “any program, curriculum, test, survey, questionnaire, promotion, or instruction” are unfolding and will likely be included in your school board policy.  </a:t>
            </a:r>
          </a:p>
          <a:p>
            <a:endParaRPr lang="en-US" dirty="0"/>
          </a:p>
        </p:txBody>
      </p:sp>
      <p:sp>
        <p:nvSpPr>
          <p:cNvPr id="4" name="Slide Number Placeholder 3">
            <a:extLst>
              <a:ext uri="{FF2B5EF4-FFF2-40B4-BE49-F238E27FC236}">
                <a16:creationId xmlns:a16="http://schemas.microsoft.com/office/drawing/2014/main" id="{027DB469-694C-48A0-8A77-67FBC820B2AB}"/>
              </a:ext>
            </a:extLst>
          </p:cNvPr>
          <p:cNvSpPr>
            <a:spLocks noGrp="1"/>
          </p:cNvSpPr>
          <p:nvPr>
            <p:ph type="sldNum" sz="quarter" idx="12"/>
          </p:nvPr>
        </p:nvSpPr>
        <p:spPr/>
        <p:txBody>
          <a:bodyPr/>
          <a:lstStyle/>
          <a:p>
            <a:fld id="{7E3A9E86-4CC3-4959-A751-C33E618564A4}" type="slidenum">
              <a:rPr lang="en-US" smtClean="0"/>
              <a:t>5</a:t>
            </a:fld>
            <a:endParaRPr lang="en-US" dirty="0"/>
          </a:p>
        </p:txBody>
      </p:sp>
    </p:spTree>
    <p:extLst>
      <p:ext uri="{BB962C8B-B14F-4D97-AF65-F5344CB8AC3E}">
        <p14:creationId xmlns:p14="http://schemas.microsoft.com/office/powerpoint/2010/main" val="3589175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4DB14-58C9-4A14-AEA1-0168E69BBB9D}"/>
              </a:ext>
            </a:extLst>
          </p:cNvPr>
          <p:cNvSpPr>
            <a:spLocks noGrp="1"/>
          </p:cNvSpPr>
          <p:nvPr>
            <p:ph type="title"/>
          </p:nvPr>
        </p:nvSpPr>
        <p:spPr/>
        <p:txBody>
          <a:bodyPr>
            <a:noAutofit/>
          </a:bodyPr>
          <a:lstStyle/>
          <a:p>
            <a:r>
              <a:rPr lang="en-US" sz="3600" dirty="0">
                <a:hlinkClick r:id="rId2"/>
              </a:rPr>
              <a:t>SF 496 </a:t>
            </a:r>
            <a:r>
              <a:rPr lang="en-US" sz="3600" dirty="0"/>
              <a:t>Transparency</a:t>
            </a:r>
            <a:br>
              <a:rPr lang="en-US" sz="3600" dirty="0"/>
            </a:br>
            <a:r>
              <a:rPr lang="en-US" sz="3600" dirty="0"/>
              <a:t> and Parents’ Rights </a:t>
            </a:r>
          </a:p>
        </p:txBody>
      </p:sp>
      <p:sp>
        <p:nvSpPr>
          <p:cNvPr id="3" name="Content Placeholder 2">
            <a:extLst>
              <a:ext uri="{FF2B5EF4-FFF2-40B4-BE49-F238E27FC236}">
                <a16:creationId xmlns:a16="http://schemas.microsoft.com/office/drawing/2014/main" id="{171802A0-D434-4678-8768-85BA842843C3}"/>
              </a:ext>
            </a:extLst>
          </p:cNvPr>
          <p:cNvSpPr>
            <a:spLocks noGrp="1"/>
          </p:cNvSpPr>
          <p:nvPr>
            <p:ph idx="1"/>
          </p:nvPr>
        </p:nvSpPr>
        <p:spPr>
          <a:xfrm>
            <a:off x="609600" y="1624012"/>
            <a:ext cx="8229600" cy="4852988"/>
          </a:xfrm>
        </p:spPr>
        <p:txBody>
          <a:bodyPr>
            <a:normAutofit fontScale="55000" lnSpcReduction="20000"/>
          </a:bodyPr>
          <a:lstStyle/>
          <a:p>
            <a:pPr marL="0" lvl="0" indent="0">
              <a:lnSpc>
                <a:spcPct val="120000"/>
              </a:lnSpc>
              <a:spcBef>
                <a:spcPts val="600"/>
              </a:spcBef>
              <a:buNone/>
            </a:pPr>
            <a:endParaRPr lang="en-US" sz="3400" dirty="0"/>
          </a:p>
          <a:p>
            <a:pPr lvl="0">
              <a:lnSpc>
                <a:spcPct val="120000"/>
              </a:lnSpc>
              <a:spcBef>
                <a:spcPts val="600"/>
              </a:spcBef>
            </a:pPr>
            <a:r>
              <a:rPr lang="en-US" sz="3400" dirty="0"/>
              <a:t>Defines “Age-Appropriate” to mean topics, messages, and teaching methods suitable to particular ages or age groups of children and adolescents, based on developing cognitive, emotional, and behavioral capacity typical for the age or age group. “Age-appropriate” does not include any material with descriptions or visual depictions of a sex act as defined in section </a:t>
            </a:r>
            <a:r>
              <a:rPr lang="en-US" sz="3400" u="sng" dirty="0">
                <a:hlinkClick r:id="rId3"/>
              </a:rPr>
              <a:t>702.17</a:t>
            </a:r>
            <a:r>
              <a:rPr lang="en-US" sz="3400" dirty="0"/>
              <a:t>. </a:t>
            </a:r>
            <a:endParaRPr lang="en-US" sz="3400" i="1" dirty="0"/>
          </a:p>
          <a:p>
            <a:pPr lvl="0">
              <a:lnSpc>
                <a:spcPct val="120000"/>
              </a:lnSpc>
              <a:spcBef>
                <a:spcPts val="600"/>
              </a:spcBef>
            </a:pPr>
            <a:r>
              <a:rPr lang="en-US" sz="3400" dirty="0"/>
              <a:t>Prior standard of obscenity allowed school reconsideration committees to review literature as a whole, allowing what alone might be considered obscene because the rest of the book has literary, social, political or artistic value. This standard no longer applies.</a:t>
            </a:r>
          </a:p>
          <a:p>
            <a:pPr lvl="0">
              <a:lnSpc>
                <a:spcPct val="120000"/>
              </a:lnSpc>
              <a:spcBef>
                <a:spcPts val="600"/>
              </a:spcBef>
            </a:pPr>
            <a:r>
              <a:rPr lang="en-US" sz="3400" dirty="0"/>
              <a:t>The bill also prohibits students from being part of a reconsideration committee. </a:t>
            </a:r>
          </a:p>
          <a:p>
            <a:pPr lvl="0">
              <a:lnSpc>
                <a:spcPct val="120000"/>
              </a:lnSpc>
              <a:spcBef>
                <a:spcPts val="600"/>
              </a:spcBef>
            </a:pPr>
            <a:r>
              <a:rPr lang="en-US" sz="3400" dirty="0"/>
              <a:t>Without any adjectives to describe description or depiction of a sex act, staff have been trying to figure out exactly what the legislation means.  Let’s look at legislative intent. </a:t>
            </a:r>
          </a:p>
          <a:p>
            <a:pPr marL="0" lvl="0" indent="0">
              <a:lnSpc>
                <a:spcPct val="120000"/>
              </a:lnSpc>
              <a:spcBef>
                <a:spcPts val="600"/>
              </a:spcBef>
              <a:buNone/>
            </a:pPr>
            <a:endParaRPr lang="en-US" dirty="0"/>
          </a:p>
          <a:p>
            <a:endParaRPr lang="en-US" dirty="0"/>
          </a:p>
        </p:txBody>
      </p:sp>
      <p:sp>
        <p:nvSpPr>
          <p:cNvPr id="4" name="Slide Number Placeholder 3">
            <a:extLst>
              <a:ext uri="{FF2B5EF4-FFF2-40B4-BE49-F238E27FC236}">
                <a16:creationId xmlns:a16="http://schemas.microsoft.com/office/drawing/2014/main" id="{E4CF9619-47CB-4759-BBA8-031D8F85BE25}"/>
              </a:ext>
            </a:extLst>
          </p:cNvPr>
          <p:cNvSpPr>
            <a:spLocks noGrp="1"/>
          </p:cNvSpPr>
          <p:nvPr>
            <p:ph type="sldNum" sz="quarter" idx="12"/>
          </p:nvPr>
        </p:nvSpPr>
        <p:spPr/>
        <p:txBody>
          <a:bodyPr/>
          <a:lstStyle/>
          <a:p>
            <a:fld id="{7E3A9E86-4CC3-4959-A751-C33E618564A4}" type="slidenum">
              <a:rPr lang="en-US" smtClean="0"/>
              <a:t>6</a:t>
            </a:fld>
            <a:endParaRPr lang="en-US" dirty="0"/>
          </a:p>
        </p:txBody>
      </p:sp>
    </p:spTree>
    <p:extLst>
      <p:ext uri="{BB962C8B-B14F-4D97-AF65-F5344CB8AC3E}">
        <p14:creationId xmlns:p14="http://schemas.microsoft.com/office/powerpoint/2010/main" val="979800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B3FA1DC-682C-4269-85EE-00F2393C1EC0}"/>
              </a:ext>
            </a:extLst>
          </p:cNvPr>
          <p:cNvSpPr/>
          <p:nvPr/>
        </p:nvSpPr>
        <p:spPr>
          <a:xfrm>
            <a:off x="685800" y="1524000"/>
            <a:ext cx="8305800" cy="2895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1">
            <a:extLst>
              <a:ext uri="{FF2B5EF4-FFF2-40B4-BE49-F238E27FC236}">
                <a16:creationId xmlns:a16="http://schemas.microsoft.com/office/drawing/2014/main" id="{7794DB14-58C9-4A14-AEA1-0168E69BBB9D}"/>
              </a:ext>
            </a:extLst>
          </p:cNvPr>
          <p:cNvSpPr>
            <a:spLocks noGrp="1"/>
          </p:cNvSpPr>
          <p:nvPr>
            <p:ph type="title"/>
          </p:nvPr>
        </p:nvSpPr>
        <p:spPr/>
        <p:txBody>
          <a:bodyPr>
            <a:noAutofit/>
          </a:bodyPr>
          <a:lstStyle/>
          <a:p>
            <a:r>
              <a:rPr lang="en-US" sz="3600" dirty="0">
                <a:hlinkClick r:id="rId2"/>
              </a:rPr>
              <a:t>SF 496 </a:t>
            </a:r>
            <a:r>
              <a:rPr lang="en-US" sz="3600" dirty="0"/>
              <a:t> Legislative Intent</a:t>
            </a:r>
          </a:p>
        </p:txBody>
      </p:sp>
      <p:sp>
        <p:nvSpPr>
          <p:cNvPr id="3" name="Content Placeholder 2">
            <a:extLst>
              <a:ext uri="{FF2B5EF4-FFF2-40B4-BE49-F238E27FC236}">
                <a16:creationId xmlns:a16="http://schemas.microsoft.com/office/drawing/2014/main" id="{171802A0-D434-4678-8768-85BA842843C3}"/>
              </a:ext>
            </a:extLst>
          </p:cNvPr>
          <p:cNvSpPr>
            <a:spLocks noGrp="1"/>
          </p:cNvSpPr>
          <p:nvPr>
            <p:ph idx="1"/>
          </p:nvPr>
        </p:nvSpPr>
        <p:spPr>
          <a:xfrm>
            <a:off x="685800" y="1281112"/>
            <a:ext cx="8229600" cy="5257800"/>
          </a:xfrm>
        </p:spPr>
        <p:txBody>
          <a:bodyPr>
            <a:normAutofit lnSpcReduction="10000"/>
          </a:bodyPr>
          <a:lstStyle/>
          <a:p>
            <a:pPr marL="0" lvl="0" indent="0">
              <a:lnSpc>
                <a:spcPct val="120000"/>
              </a:lnSpc>
              <a:spcBef>
                <a:spcPts val="600"/>
              </a:spcBef>
              <a:buNone/>
            </a:pPr>
            <a:endParaRPr lang="en-US" sz="1100" dirty="0"/>
          </a:p>
          <a:p>
            <a:pPr marL="400050" lvl="1" indent="0">
              <a:lnSpc>
                <a:spcPct val="120000"/>
              </a:lnSpc>
              <a:spcBef>
                <a:spcPts val="600"/>
              </a:spcBef>
              <a:buNone/>
            </a:pPr>
            <a:r>
              <a:rPr lang="en-US" sz="1400" i="1" u="sng" dirty="0">
                <a:solidFill>
                  <a:schemeClr val="bg1"/>
                </a:solidFill>
                <a:hlinkClick r:id="rId3">
                  <a:extLst>
                    <a:ext uri="{A12FA001-AC4F-418D-AE19-62706E023703}">
                      <ahyp:hlinkClr xmlns="" xmlns:ahyp="http://schemas.microsoft.com/office/drawing/2018/hyperlinkcolor" val="tx"/>
                    </a:ext>
                  </a:extLst>
                </a:hlinkClick>
              </a:rPr>
              <a:t>DMR</a:t>
            </a:r>
            <a:r>
              <a:rPr lang="en-US" sz="1400" i="1" dirty="0">
                <a:solidFill>
                  <a:schemeClr val="bg1"/>
                </a:solidFill>
              </a:rPr>
              <a:t> 7.9.23 “</a:t>
            </a:r>
            <a:r>
              <a:rPr lang="en-US" sz="1400" dirty="0">
                <a:solidFill>
                  <a:schemeClr val="bg1"/>
                </a:solidFill>
              </a:rPr>
              <a:t>But lawmakers who helped pass the bill, like Senate Education Committee Chair Ken Rozenboom, R-Oskaloosa, say removing school books with sex acts is “just not difficult.”</a:t>
            </a:r>
          </a:p>
          <a:p>
            <a:pPr marL="400050" lvl="1" indent="0">
              <a:lnSpc>
                <a:spcPct val="120000"/>
              </a:lnSpc>
              <a:spcBef>
                <a:spcPts val="600"/>
              </a:spcBef>
              <a:buNone/>
            </a:pPr>
            <a:r>
              <a:rPr lang="en-US" sz="1400" dirty="0">
                <a:solidFill>
                  <a:schemeClr val="bg1"/>
                </a:solidFill>
              </a:rPr>
              <a:t>“Let's not drag Shakespeare and the Bible into this discussion, because we all know that's not what we're dealing with,” Rozenboom said. “These are books — and the list is out there — that the schools know. … Books that have very explicit, sometimes perverse, pornographic descriptions.”</a:t>
            </a:r>
          </a:p>
          <a:p>
            <a:pPr marL="400050" lvl="1" indent="0">
              <a:buNone/>
            </a:pPr>
            <a:endParaRPr lang="en-US" sz="1400" dirty="0">
              <a:solidFill>
                <a:schemeClr val="bg1"/>
              </a:solidFill>
            </a:endParaRPr>
          </a:p>
          <a:p>
            <a:pPr marL="400050" lvl="1" indent="0">
              <a:buNone/>
            </a:pPr>
            <a:r>
              <a:rPr lang="en-US" sz="1400" dirty="0">
                <a:solidFill>
                  <a:schemeClr val="bg1"/>
                </a:solidFill>
                <a:hlinkClick r:id="rId4">
                  <a:extLst>
                    <a:ext uri="{A12FA001-AC4F-418D-AE19-62706E023703}">
                      <ahyp:hlinkClr xmlns="" xmlns:ahyp="http://schemas.microsoft.com/office/drawing/2018/hyperlinkcolor" val="tx"/>
                    </a:ext>
                  </a:extLst>
                </a:hlinkClick>
              </a:rPr>
              <a:t>Cedar Rapids Gazette </a:t>
            </a:r>
            <a:r>
              <a:rPr lang="en-US" sz="1400" dirty="0">
                <a:solidFill>
                  <a:schemeClr val="bg1"/>
                </a:solidFill>
              </a:rPr>
              <a:t>8.6.23 House Education Committee Chair Skyler Wheeler, R-Hull, in a statement provided in the newsletter, said . . .he does not believe deciding which books to remove should be hard.</a:t>
            </a:r>
          </a:p>
          <a:p>
            <a:pPr marL="400050" lvl="1" indent="0">
              <a:buNone/>
            </a:pPr>
            <a:r>
              <a:rPr lang="en-US" sz="1400" dirty="0">
                <a:solidFill>
                  <a:schemeClr val="bg1"/>
                </a:solidFill>
              </a:rPr>
              <a:t>“It’s unbelievable to me that some of these school districts are having such a hard time removing sexually explicit material from their library,” he said. “This is quite simple to me. Porn doesn’t belong in school libraries. Books that don’t contain porn can remain on the shelves.”</a:t>
            </a:r>
          </a:p>
          <a:p>
            <a:pPr lvl="0">
              <a:lnSpc>
                <a:spcPct val="120000"/>
              </a:lnSpc>
              <a:spcBef>
                <a:spcPts val="600"/>
              </a:spcBef>
            </a:pPr>
            <a:endParaRPr lang="en-US" sz="1400" dirty="0"/>
          </a:p>
          <a:p>
            <a:pPr lvl="0">
              <a:lnSpc>
                <a:spcPct val="120000"/>
              </a:lnSpc>
              <a:spcBef>
                <a:spcPts val="600"/>
              </a:spcBef>
            </a:pPr>
            <a:r>
              <a:rPr lang="en-US" sz="1800" dirty="0"/>
              <a:t>Your local board policies will likely provide additional clarification</a:t>
            </a:r>
          </a:p>
          <a:p>
            <a:pPr lvl="0">
              <a:lnSpc>
                <a:spcPct val="120000"/>
              </a:lnSpc>
              <a:spcBef>
                <a:spcPts val="600"/>
              </a:spcBef>
            </a:pPr>
            <a:r>
              <a:rPr lang="en-US" sz="1800" dirty="0"/>
              <a:t>Timing of those will depend on your district and school board implementation decisions</a:t>
            </a:r>
          </a:p>
          <a:p>
            <a:pPr lvl="0">
              <a:lnSpc>
                <a:spcPct val="120000"/>
              </a:lnSpc>
              <a:spcBef>
                <a:spcPts val="600"/>
              </a:spcBef>
            </a:pPr>
            <a:r>
              <a:rPr lang="en-US" sz="1800" dirty="0"/>
              <a:t>Listen to your district leaders in defining their approach to these definitions and terms.</a:t>
            </a:r>
          </a:p>
        </p:txBody>
      </p:sp>
      <p:sp>
        <p:nvSpPr>
          <p:cNvPr id="4" name="Slide Number Placeholder 3">
            <a:extLst>
              <a:ext uri="{FF2B5EF4-FFF2-40B4-BE49-F238E27FC236}">
                <a16:creationId xmlns:a16="http://schemas.microsoft.com/office/drawing/2014/main" id="{E4CF9619-47CB-4759-BBA8-031D8F85BE25}"/>
              </a:ext>
            </a:extLst>
          </p:cNvPr>
          <p:cNvSpPr>
            <a:spLocks noGrp="1"/>
          </p:cNvSpPr>
          <p:nvPr>
            <p:ph type="sldNum" sz="quarter" idx="12"/>
          </p:nvPr>
        </p:nvSpPr>
        <p:spPr/>
        <p:txBody>
          <a:bodyPr/>
          <a:lstStyle/>
          <a:p>
            <a:fld id="{7E3A9E86-4CC3-4959-A751-C33E618564A4}" type="slidenum">
              <a:rPr lang="en-US" smtClean="0"/>
              <a:t>7</a:t>
            </a:fld>
            <a:endParaRPr lang="en-US" dirty="0"/>
          </a:p>
        </p:txBody>
      </p:sp>
    </p:spTree>
    <p:extLst>
      <p:ext uri="{BB962C8B-B14F-4D97-AF65-F5344CB8AC3E}">
        <p14:creationId xmlns:p14="http://schemas.microsoft.com/office/powerpoint/2010/main" val="3881917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1A781-8C12-456E-808B-0AAA7439AA63}"/>
              </a:ext>
            </a:extLst>
          </p:cNvPr>
          <p:cNvSpPr>
            <a:spLocks noGrp="1"/>
          </p:cNvSpPr>
          <p:nvPr>
            <p:ph type="title"/>
          </p:nvPr>
        </p:nvSpPr>
        <p:spPr/>
        <p:txBody>
          <a:bodyPr>
            <a:noAutofit/>
          </a:bodyPr>
          <a:lstStyle/>
          <a:p>
            <a:r>
              <a:rPr lang="en-US" sz="3600" dirty="0">
                <a:hlinkClick r:id="rId2"/>
              </a:rPr>
              <a:t>SF 496 </a:t>
            </a:r>
            <a:r>
              <a:rPr lang="en-US" sz="3600" dirty="0"/>
              <a:t>Transparency and</a:t>
            </a:r>
            <a:br>
              <a:rPr lang="en-US" sz="3600" dirty="0"/>
            </a:br>
            <a:r>
              <a:rPr lang="en-US" sz="3600" dirty="0"/>
              <a:t> Parents’ Rights </a:t>
            </a:r>
          </a:p>
        </p:txBody>
      </p:sp>
      <p:sp>
        <p:nvSpPr>
          <p:cNvPr id="3" name="Content Placeholder 2">
            <a:extLst>
              <a:ext uri="{FF2B5EF4-FFF2-40B4-BE49-F238E27FC236}">
                <a16:creationId xmlns:a16="http://schemas.microsoft.com/office/drawing/2014/main" id="{B8FB440A-D8C7-429E-81CF-44EAF45B1A8E}"/>
              </a:ext>
            </a:extLst>
          </p:cNvPr>
          <p:cNvSpPr>
            <a:spLocks noGrp="1"/>
          </p:cNvSpPr>
          <p:nvPr>
            <p:ph idx="1"/>
          </p:nvPr>
        </p:nvSpPr>
        <p:spPr>
          <a:xfrm>
            <a:off x="457200" y="1676400"/>
            <a:ext cx="8229600" cy="4449763"/>
          </a:xfrm>
        </p:spPr>
        <p:txBody>
          <a:bodyPr>
            <a:normAutofit fontScale="70000" lnSpcReduction="20000"/>
          </a:bodyPr>
          <a:lstStyle/>
          <a:p>
            <a:pPr lvl="0">
              <a:lnSpc>
                <a:spcPct val="120000"/>
              </a:lnSpc>
              <a:spcBef>
                <a:spcPts val="600"/>
              </a:spcBef>
              <a:spcAft>
                <a:spcPts val="600"/>
              </a:spcAft>
            </a:pPr>
            <a:r>
              <a:rPr lang="en-US" dirty="0"/>
              <a:t>Excludes human growth and development grades (sex education classes) from the prohibition to describe a sex act (still requires instruction in human sexuality in grades 7-12). </a:t>
            </a:r>
          </a:p>
          <a:p>
            <a:pPr lvl="0">
              <a:lnSpc>
                <a:spcPct val="120000"/>
              </a:lnSpc>
              <a:spcBef>
                <a:spcPts val="600"/>
              </a:spcBef>
              <a:spcAft>
                <a:spcPts val="600"/>
              </a:spcAft>
            </a:pPr>
            <a:r>
              <a:rPr lang="en-US" dirty="0"/>
              <a:t>Requires each school board to provide age-appropriate and research-based instruction in human growth and development including instruction regarding self-esteem, stress management, interpersonal relationships, and domestic abuse in grades 1-6.</a:t>
            </a:r>
          </a:p>
          <a:p>
            <a:pPr lvl="0">
              <a:lnSpc>
                <a:spcPct val="120000"/>
              </a:lnSpc>
              <a:spcBef>
                <a:spcPts val="600"/>
              </a:spcBef>
              <a:spcAft>
                <a:spcPts val="600"/>
              </a:spcAft>
            </a:pPr>
            <a:r>
              <a:rPr lang="en-US" dirty="0"/>
              <a:t>Although this no longer mentions human sexuality, “domestic abuse” content could still include “good touch/bad touch” instruction for elementary students.</a:t>
            </a:r>
          </a:p>
          <a:p>
            <a:endParaRPr lang="en-US" dirty="0"/>
          </a:p>
        </p:txBody>
      </p:sp>
      <p:sp>
        <p:nvSpPr>
          <p:cNvPr id="4" name="Slide Number Placeholder 3">
            <a:extLst>
              <a:ext uri="{FF2B5EF4-FFF2-40B4-BE49-F238E27FC236}">
                <a16:creationId xmlns:a16="http://schemas.microsoft.com/office/drawing/2014/main" id="{3A104F84-A362-44EB-84C3-98F0CDA71EB8}"/>
              </a:ext>
            </a:extLst>
          </p:cNvPr>
          <p:cNvSpPr>
            <a:spLocks noGrp="1"/>
          </p:cNvSpPr>
          <p:nvPr>
            <p:ph type="sldNum" sz="quarter" idx="12"/>
          </p:nvPr>
        </p:nvSpPr>
        <p:spPr/>
        <p:txBody>
          <a:bodyPr/>
          <a:lstStyle/>
          <a:p>
            <a:fld id="{7E3A9E86-4CC3-4959-A751-C33E618564A4}" type="slidenum">
              <a:rPr lang="en-US" smtClean="0"/>
              <a:t>8</a:t>
            </a:fld>
            <a:endParaRPr lang="en-US" dirty="0"/>
          </a:p>
        </p:txBody>
      </p:sp>
    </p:spTree>
    <p:extLst>
      <p:ext uri="{BB962C8B-B14F-4D97-AF65-F5344CB8AC3E}">
        <p14:creationId xmlns:p14="http://schemas.microsoft.com/office/powerpoint/2010/main" val="1425260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4DB14-58C9-4A14-AEA1-0168E69BBB9D}"/>
              </a:ext>
            </a:extLst>
          </p:cNvPr>
          <p:cNvSpPr>
            <a:spLocks noGrp="1"/>
          </p:cNvSpPr>
          <p:nvPr>
            <p:ph type="title"/>
          </p:nvPr>
        </p:nvSpPr>
        <p:spPr/>
        <p:txBody>
          <a:bodyPr>
            <a:noAutofit/>
          </a:bodyPr>
          <a:lstStyle/>
          <a:p>
            <a:r>
              <a:rPr lang="en-US" sz="3600" dirty="0">
                <a:hlinkClick r:id="rId2"/>
              </a:rPr>
              <a:t>SF 496 </a:t>
            </a:r>
            <a:r>
              <a:rPr lang="en-US" sz="3600" dirty="0"/>
              <a:t>Transparency </a:t>
            </a:r>
            <a:br>
              <a:rPr lang="en-US" sz="3600" dirty="0"/>
            </a:br>
            <a:r>
              <a:rPr lang="en-US" sz="3600" dirty="0"/>
              <a:t>and Parents’ Rights </a:t>
            </a:r>
          </a:p>
        </p:txBody>
      </p:sp>
      <p:sp>
        <p:nvSpPr>
          <p:cNvPr id="3" name="Content Placeholder 2">
            <a:extLst>
              <a:ext uri="{FF2B5EF4-FFF2-40B4-BE49-F238E27FC236}">
                <a16:creationId xmlns:a16="http://schemas.microsoft.com/office/drawing/2014/main" id="{171802A0-D434-4678-8768-85BA842843C3}"/>
              </a:ext>
            </a:extLst>
          </p:cNvPr>
          <p:cNvSpPr>
            <a:spLocks noGrp="1"/>
          </p:cNvSpPr>
          <p:nvPr>
            <p:ph idx="1"/>
          </p:nvPr>
        </p:nvSpPr>
        <p:spPr>
          <a:xfrm>
            <a:off x="457200" y="1600200"/>
            <a:ext cx="8229600" cy="4756150"/>
          </a:xfrm>
        </p:spPr>
        <p:txBody>
          <a:bodyPr>
            <a:normAutofit fontScale="62500" lnSpcReduction="20000"/>
          </a:bodyPr>
          <a:lstStyle/>
          <a:p>
            <a:pPr lvl="0">
              <a:lnSpc>
                <a:spcPct val="120000"/>
              </a:lnSpc>
              <a:spcBef>
                <a:spcPts val="600"/>
              </a:spcBef>
            </a:pPr>
            <a:r>
              <a:rPr lang="en-US" dirty="0"/>
              <a:t>Districts have until Jan. 1, 2024 before penalties regarding library provisions are effective. If a DE investigation determines the district or an employee has violated the provision prohibiting content in library books that was not age-appropriate, these consequences are laid out: </a:t>
            </a:r>
          </a:p>
          <a:p>
            <a:pPr lvl="1">
              <a:lnSpc>
                <a:spcPct val="120000"/>
              </a:lnSpc>
              <a:spcBef>
                <a:spcPts val="600"/>
              </a:spcBef>
            </a:pPr>
            <a:r>
              <a:rPr lang="en-US" dirty="0"/>
              <a:t>First violation results in a written warning to the school board or employee.</a:t>
            </a:r>
          </a:p>
          <a:p>
            <a:pPr lvl="1">
              <a:lnSpc>
                <a:spcPct val="120000"/>
              </a:lnSpc>
              <a:spcBef>
                <a:spcPts val="600"/>
              </a:spcBef>
            </a:pPr>
            <a:r>
              <a:rPr lang="en-US" dirty="0"/>
              <a:t>Second and subsequent violation, if DE finds the district knowingly violated the requirements, subjects the Superintendent to a BOEE ethics investigation.</a:t>
            </a:r>
          </a:p>
          <a:p>
            <a:pPr lvl="1">
              <a:lnSpc>
                <a:spcPct val="120000"/>
              </a:lnSpc>
              <a:spcBef>
                <a:spcPts val="600"/>
              </a:spcBef>
            </a:pPr>
            <a:r>
              <a:rPr lang="en-US" dirty="0"/>
              <a:t>Second and subsequent violation, if it pertains to a licensed employee which knowingly violated the requirements, subjects that employee to BOEE ethics investigation.</a:t>
            </a:r>
          </a:p>
          <a:p>
            <a:pPr lvl="1">
              <a:lnSpc>
                <a:spcPct val="120000"/>
              </a:lnSpc>
              <a:spcBef>
                <a:spcPts val="600"/>
              </a:spcBef>
            </a:pPr>
            <a:r>
              <a:rPr lang="en-US" dirty="0"/>
              <a:t>BOEE investigations could lead to disciplinary action.</a:t>
            </a:r>
          </a:p>
          <a:p>
            <a:pPr lvl="1">
              <a:lnSpc>
                <a:spcPct val="120000"/>
              </a:lnSpc>
              <a:spcBef>
                <a:spcPts val="600"/>
              </a:spcBef>
            </a:pPr>
            <a:r>
              <a:rPr lang="en-US" i="1" dirty="0"/>
              <a:t>Note: the DE’s letter to the field states that the bill gives them the authority to define a process to investigate allegations of noncompliance regarding age-appropriate materials. </a:t>
            </a:r>
            <a:endParaRPr lang="en-US" dirty="0"/>
          </a:p>
        </p:txBody>
      </p:sp>
      <p:sp>
        <p:nvSpPr>
          <p:cNvPr id="4" name="Slide Number Placeholder 3">
            <a:extLst>
              <a:ext uri="{FF2B5EF4-FFF2-40B4-BE49-F238E27FC236}">
                <a16:creationId xmlns:a16="http://schemas.microsoft.com/office/drawing/2014/main" id="{E4CF9619-47CB-4759-BBA8-031D8F85BE25}"/>
              </a:ext>
            </a:extLst>
          </p:cNvPr>
          <p:cNvSpPr>
            <a:spLocks noGrp="1"/>
          </p:cNvSpPr>
          <p:nvPr>
            <p:ph type="sldNum" sz="quarter" idx="12"/>
          </p:nvPr>
        </p:nvSpPr>
        <p:spPr/>
        <p:txBody>
          <a:bodyPr/>
          <a:lstStyle/>
          <a:p>
            <a:fld id="{7E3A9E86-4CC3-4959-A751-C33E618564A4}" type="slidenum">
              <a:rPr lang="en-US" smtClean="0"/>
              <a:t>9</a:t>
            </a:fld>
            <a:endParaRPr lang="en-US" dirty="0"/>
          </a:p>
        </p:txBody>
      </p:sp>
    </p:spTree>
    <p:extLst>
      <p:ext uri="{BB962C8B-B14F-4D97-AF65-F5344CB8AC3E}">
        <p14:creationId xmlns:p14="http://schemas.microsoft.com/office/powerpoint/2010/main" val="3940869284"/>
      </p:ext>
    </p:extLst>
  </p:cSld>
  <p:clrMapOvr>
    <a:masterClrMapping/>
  </p:clrMapOvr>
</p:sld>
</file>

<file path=ppt/theme/theme1.xml><?xml version="1.0" encoding="utf-8"?>
<a:theme xmlns:a="http://schemas.openxmlformats.org/drawingml/2006/main" name="ISFIS Webina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ISFIS PPT Template 7.2014" id="{0D8EC974-D7DF-48B6-B323-28969B090996}" vid="{26FF41F1-B72B-4584-9F8E-CFAEE15A9F78}"/>
    </a:ext>
  </a:extLst>
</a:theme>
</file>

<file path=ppt/theme/theme2.xml><?xml version="1.0" encoding="utf-8"?>
<a:theme xmlns:a="http://schemas.openxmlformats.org/drawingml/2006/main" name="ISFIS-Gree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ISFIS-Green" id="{36109C64-15B0-44C9-A717-F66B6D07A4ED}" vid="{5DA91592-39CB-4BEE-AD6D-C549682993B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TM02900769[[fn=Retrospect]]</Template>
  <TotalTime>65404</TotalTime>
  <Words>2278</Words>
  <Application>Microsoft Office PowerPoint</Application>
  <PresentationFormat>On-screen Show (4:3)</PresentationFormat>
  <Paragraphs>124</Paragraphs>
  <Slides>17</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17</vt:i4>
      </vt:variant>
    </vt:vector>
  </HeadingPairs>
  <TitlesOfParts>
    <vt:vector size="22" baseType="lpstr">
      <vt:lpstr>Arial</vt:lpstr>
      <vt:lpstr>Calibri</vt:lpstr>
      <vt:lpstr>Georgia</vt:lpstr>
      <vt:lpstr>ISFIS Webinar</vt:lpstr>
      <vt:lpstr>ISFIS-Green</vt:lpstr>
      <vt:lpstr>Mandates, Changes in Practice and Policy Requirements from the 2023 Legislative Session  SF 496 Transparency and  Parents’ Rights  </vt:lpstr>
      <vt:lpstr>SF 496 Big Concepts in the Law</vt:lpstr>
      <vt:lpstr>Defining Terms, Rules and Guidance</vt:lpstr>
      <vt:lpstr>SF 496 Transparency  and Parents’ Rights </vt:lpstr>
      <vt:lpstr>Sexual Orientation &amp; Gender Identity K-6</vt:lpstr>
      <vt:lpstr>SF 496 Transparency  and Parents’ Rights </vt:lpstr>
      <vt:lpstr>SF 496  Legislative Intent</vt:lpstr>
      <vt:lpstr>SF 496 Transparency and  Parents’ Rights </vt:lpstr>
      <vt:lpstr>SF 496 Transparency  and Parents’ Rights </vt:lpstr>
      <vt:lpstr>SF 496 Transparency and  Parents’ Rights </vt:lpstr>
      <vt:lpstr>SF 496 Transparency and  Parents’ Rights </vt:lpstr>
      <vt:lpstr>SF 496 Transparency and  Parents’ Rights </vt:lpstr>
      <vt:lpstr>SF 496 Transparency and  Parents’ Rights </vt:lpstr>
      <vt:lpstr>SF 496 Transparency and  Parents’ Rights </vt:lpstr>
      <vt:lpstr>SF 496 Transparency and  Parents’ Rights </vt:lpstr>
      <vt:lpstr>Consequences of NonCompliance</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Webinar Title</dc:title>
  <dc:creator>Susie</dc:creator>
  <cp:lastModifiedBy>Jen</cp:lastModifiedBy>
  <cp:revision>4522</cp:revision>
  <cp:lastPrinted>2023-08-07T19:38:49Z</cp:lastPrinted>
  <dcterms:created xsi:type="dcterms:W3CDTF">2014-07-14T21:17:36Z</dcterms:created>
  <dcterms:modified xsi:type="dcterms:W3CDTF">2023-08-11T17:18:34Z</dcterms:modified>
</cp:coreProperties>
</file>