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 id="2147483696" r:id="rId2"/>
  </p:sldMasterIdLst>
  <p:notesMasterIdLst>
    <p:notesMasterId r:id="rId86"/>
  </p:notesMasterIdLst>
  <p:handoutMasterIdLst>
    <p:handoutMasterId r:id="rId87"/>
  </p:handoutMasterIdLst>
  <p:sldIdLst>
    <p:sldId id="5820" r:id="rId3"/>
    <p:sldId id="2449" r:id="rId4"/>
    <p:sldId id="5869" r:id="rId5"/>
    <p:sldId id="7578" r:id="rId6"/>
    <p:sldId id="7579" r:id="rId7"/>
    <p:sldId id="5482" r:id="rId8"/>
    <p:sldId id="7649" r:id="rId9"/>
    <p:sldId id="7640" r:id="rId10"/>
    <p:sldId id="7650" r:id="rId11"/>
    <p:sldId id="7651" r:id="rId12"/>
    <p:sldId id="7652" r:id="rId13"/>
    <p:sldId id="7653" r:id="rId14"/>
    <p:sldId id="7654" r:id="rId15"/>
    <p:sldId id="7662" r:id="rId16"/>
    <p:sldId id="7655" r:id="rId17"/>
    <p:sldId id="7664" r:id="rId18"/>
    <p:sldId id="7665" r:id="rId19"/>
    <p:sldId id="7667" r:id="rId20"/>
    <p:sldId id="7660" r:id="rId21"/>
    <p:sldId id="7661" r:id="rId22"/>
    <p:sldId id="7666" r:id="rId23"/>
    <p:sldId id="7584" r:id="rId24"/>
    <p:sldId id="7585" r:id="rId25"/>
    <p:sldId id="7593" r:id="rId26"/>
    <p:sldId id="7699" r:id="rId27"/>
    <p:sldId id="7700" r:id="rId28"/>
    <p:sldId id="7590" r:id="rId29"/>
    <p:sldId id="7591" r:id="rId30"/>
    <p:sldId id="7594" r:id="rId31"/>
    <p:sldId id="7586" r:id="rId32"/>
    <p:sldId id="7618" r:id="rId33"/>
    <p:sldId id="7602" r:id="rId34"/>
    <p:sldId id="7668" r:id="rId35"/>
    <p:sldId id="7603" r:id="rId36"/>
    <p:sldId id="7604" r:id="rId37"/>
    <p:sldId id="7606" r:id="rId38"/>
    <p:sldId id="7605" r:id="rId39"/>
    <p:sldId id="7573" r:id="rId40"/>
    <p:sldId id="7607" r:id="rId41"/>
    <p:sldId id="7608" r:id="rId42"/>
    <p:sldId id="7609" r:id="rId43"/>
    <p:sldId id="7620" r:id="rId44"/>
    <p:sldId id="7683" r:id="rId45"/>
    <p:sldId id="7684" r:id="rId46"/>
    <p:sldId id="7687" r:id="rId47"/>
    <p:sldId id="7688" r:id="rId48"/>
    <p:sldId id="7686" r:id="rId49"/>
    <p:sldId id="7689" r:id="rId50"/>
    <p:sldId id="7677" r:id="rId51"/>
    <p:sldId id="7678" r:id="rId52"/>
    <p:sldId id="7679" r:id="rId53"/>
    <p:sldId id="7685" r:id="rId54"/>
    <p:sldId id="7617" r:id="rId55"/>
    <p:sldId id="7690" r:id="rId56"/>
    <p:sldId id="7691" r:id="rId57"/>
    <p:sldId id="7693" r:id="rId58"/>
    <p:sldId id="7621" r:id="rId59"/>
    <p:sldId id="7694" r:id="rId60"/>
    <p:sldId id="7696" r:id="rId61"/>
    <p:sldId id="7697" r:id="rId62"/>
    <p:sldId id="7698" r:id="rId63"/>
    <p:sldId id="7695" r:id="rId64"/>
    <p:sldId id="7670" r:id="rId65"/>
    <p:sldId id="7671" r:id="rId66"/>
    <p:sldId id="7672" r:id="rId67"/>
    <p:sldId id="7673" r:id="rId68"/>
    <p:sldId id="7674" r:id="rId69"/>
    <p:sldId id="7676" r:id="rId70"/>
    <p:sldId id="7669" r:id="rId71"/>
    <p:sldId id="7675" r:id="rId72"/>
    <p:sldId id="7623" r:id="rId73"/>
    <p:sldId id="7680" r:id="rId74"/>
    <p:sldId id="7681" r:id="rId75"/>
    <p:sldId id="7682" r:id="rId76"/>
    <p:sldId id="7615" r:id="rId77"/>
    <p:sldId id="7637" r:id="rId78"/>
    <p:sldId id="7580" r:id="rId79"/>
    <p:sldId id="7520" r:id="rId80"/>
    <p:sldId id="7701" r:id="rId81"/>
    <p:sldId id="7702" r:id="rId82"/>
    <p:sldId id="7371" r:id="rId83"/>
    <p:sldId id="7639" r:id="rId84"/>
    <p:sldId id="7082" r:id="rId8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CB5077-AC7C-4D75-AF4D-A92922BF7C45}">
          <p14:sldIdLst/>
        </p14:section>
        <p14:section name="Default Section" id="{8C852022-E2A3-44D7-B1AE-C893F68B3772}">
          <p14:sldIdLst>
            <p14:sldId id="5820"/>
            <p14:sldId id="2449"/>
            <p14:sldId id="5869"/>
            <p14:sldId id="7578"/>
            <p14:sldId id="7579"/>
            <p14:sldId id="5482"/>
            <p14:sldId id="7649"/>
            <p14:sldId id="7640"/>
            <p14:sldId id="7650"/>
            <p14:sldId id="7651"/>
            <p14:sldId id="7652"/>
            <p14:sldId id="7653"/>
            <p14:sldId id="7654"/>
            <p14:sldId id="7662"/>
            <p14:sldId id="7655"/>
            <p14:sldId id="7664"/>
            <p14:sldId id="7665"/>
            <p14:sldId id="7667"/>
            <p14:sldId id="7660"/>
            <p14:sldId id="7661"/>
            <p14:sldId id="7666"/>
            <p14:sldId id="7584"/>
            <p14:sldId id="7585"/>
            <p14:sldId id="7593"/>
            <p14:sldId id="7699"/>
            <p14:sldId id="7700"/>
            <p14:sldId id="7590"/>
            <p14:sldId id="7591"/>
            <p14:sldId id="7594"/>
            <p14:sldId id="7586"/>
            <p14:sldId id="7618"/>
            <p14:sldId id="7602"/>
            <p14:sldId id="7668"/>
            <p14:sldId id="7603"/>
            <p14:sldId id="7604"/>
            <p14:sldId id="7606"/>
            <p14:sldId id="7605"/>
            <p14:sldId id="7573"/>
            <p14:sldId id="7607"/>
            <p14:sldId id="7608"/>
            <p14:sldId id="7609"/>
            <p14:sldId id="7620"/>
            <p14:sldId id="7683"/>
            <p14:sldId id="7684"/>
            <p14:sldId id="7687"/>
            <p14:sldId id="7688"/>
            <p14:sldId id="7686"/>
            <p14:sldId id="7689"/>
            <p14:sldId id="7677"/>
            <p14:sldId id="7678"/>
            <p14:sldId id="7679"/>
            <p14:sldId id="7685"/>
            <p14:sldId id="7617"/>
            <p14:sldId id="7690"/>
            <p14:sldId id="7691"/>
            <p14:sldId id="7693"/>
            <p14:sldId id="7621"/>
            <p14:sldId id="7694"/>
            <p14:sldId id="7696"/>
            <p14:sldId id="7697"/>
            <p14:sldId id="7698"/>
            <p14:sldId id="7695"/>
            <p14:sldId id="7670"/>
            <p14:sldId id="7671"/>
            <p14:sldId id="7672"/>
            <p14:sldId id="7673"/>
            <p14:sldId id="7674"/>
            <p14:sldId id="7676"/>
            <p14:sldId id="7669"/>
            <p14:sldId id="7675"/>
            <p14:sldId id="7623"/>
            <p14:sldId id="7680"/>
            <p14:sldId id="7681"/>
            <p14:sldId id="7682"/>
            <p14:sldId id="7615"/>
            <p14:sldId id="7637"/>
            <p14:sldId id="7580"/>
            <p14:sldId id="7520"/>
            <p14:sldId id="7701"/>
            <p14:sldId id="7702"/>
            <p14:sldId id="7371"/>
            <p14:sldId id="7639"/>
            <p14:sldId id="70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initials="M" lastIdx="1" clrIdx="0">
    <p:extLst>
      <p:ext uri="{19B8F6BF-5375-455C-9EA6-DF929625EA0E}">
        <p15:presenceInfo xmlns:p15="http://schemas.microsoft.com/office/powerpoint/2012/main" userId="Marg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0A0"/>
    <a:srgbClr val="CCFF66"/>
    <a:srgbClr val="33CAFF"/>
    <a:srgbClr val="EF39E6"/>
    <a:srgbClr val="15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8" autoAdjust="0"/>
    <p:restoredTop sz="94186" autoAdjust="0"/>
  </p:normalViewPr>
  <p:slideViewPr>
    <p:cSldViewPr>
      <p:cViewPr varScale="1">
        <p:scale>
          <a:sx n="85" d="100"/>
          <a:sy n="85" d="100"/>
        </p:scale>
        <p:origin x="1373" y="24"/>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40" d="100"/>
          <a:sy n="40" d="100"/>
        </p:scale>
        <p:origin x="1709" y="3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garet\Desktop\ISFIS\ISFIS%20Web%20Page%20Webinar%20Recordings\1920_sfin_Categorical_Restricted_Fund_Balance%20Flex%20Accou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FY 2020 Categorical Carry Forward </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'#LN00020'!$C$3:$L$3</c:f>
              <c:strCache>
                <c:ptCount val="10"/>
                <c:pt idx="0">
                  <c:v>Home School Assistance</c:v>
                </c:pt>
                <c:pt idx="1">
                  <c:v>Teacher Leadership</c:v>
                </c:pt>
                <c:pt idx="2">
                  <c:v>Four-year-old Preschool</c:v>
                </c:pt>
                <c:pt idx="3">
                  <c:v>Flexibility Fund from</c:v>
                </c:pt>
                <c:pt idx="4">
                  <c:v>Flexibility Fund from</c:v>
                </c:pt>
                <c:pt idx="5">
                  <c:v>Flexibility Fund from</c:v>
                </c:pt>
                <c:pt idx="6">
                  <c:v>Flexibility Fund from</c:v>
                </c:pt>
                <c:pt idx="7">
                  <c:v>Teacher Salary Supplement</c:v>
                </c:pt>
                <c:pt idx="8">
                  <c:v>Professional Development</c:v>
                </c:pt>
                <c:pt idx="9">
                  <c:v>Market Factor Incentives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'#LN00020'!$C$3:$L$3</c:f>
              <c:strCache>
                <c:ptCount val="6"/>
                <c:pt idx="0">
                  <c:v>Home School Assistance</c:v>
                </c:pt>
                <c:pt idx="1">
                  <c:v>Teacher Leadership</c:v>
                </c:pt>
                <c:pt idx="2">
                  <c:v>Four-year-old Preschool</c:v>
                </c:pt>
                <c:pt idx="3">
                  <c:v>Teacher Salary Supplement</c:v>
                </c:pt>
                <c:pt idx="4">
                  <c:v>Professional Development</c:v>
                </c:pt>
                <c:pt idx="5">
                  <c:v>Market Factor Incentives</c:v>
                </c:pt>
              </c:strCache>
            </c:strRef>
          </c:cat>
          <c:val>
            <c:numRef>
              <c:f>'#LN00020'!$C$342:$L$342</c:f>
              <c:numCache>
                <c:formatCode>#,##0</c:formatCode>
                <c:ptCount val="6"/>
                <c:pt idx="0">
                  <c:v>11565626.84</c:v>
                </c:pt>
                <c:pt idx="1">
                  <c:v>45034269.089999989</c:v>
                </c:pt>
                <c:pt idx="2">
                  <c:v>19707951.489999991</c:v>
                </c:pt>
                <c:pt idx="3">
                  <c:v>10512829.510000002</c:v>
                </c:pt>
                <c:pt idx="4">
                  <c:v>28629708.649999987</c:v>
                </c:pt>
                <c:pt idx="5">
                  <c:v>248989.35999999996</c:v>
                </c:pt>
              </c:numCache>
            </c:numRef>
          </c:val>
          <c:extLst>
            <c:ext xmlns:c16="http://schemas.microsoft.com/office/drawing/2014/chart" uri="{C3380CC4-5D6E-409C-BE32-E72D297353CC}">
              <c16:uniqueId val="{00000000-B415-4685-9B05-21A484A5FDBC}"/>
            </c:ext>
          </c:extLst>
        </c:ser>
        <c:dLbls>
          <c:showLegendKey val="0"/>
          <c:showVal val="0"/>
          <c:showCatName val="0"/>
          <c:showSerName val="0"/>
          <c:showPercent val="0"/>
          <c:showBubbleSize val="0"/>
        </c:dLbls>
        <c:gapWidth val="219"/>
        <c:overlap val="-27"/>
        <c:axId val="482434712"/>
        <c:axId val="585882776"/>
      </c:barChart>
      <c:catAx>
        <c:axId val="48243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85882776"/>
        <c:crosses val="autoZero"/>
        <c:auto val="1"/>
        <c:lblAlgn val="ctr"/>
        <c:lblOffset val="100"/>
        <c:noMultiLvlLbl val="0"/>
      </c:catAx>
      <c:valAx>
        <c:axId val="585882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43471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185" tIns="47093" rIns="94185" bIns="47093" rtlCol="0"/>
          <a:lstStyle>
            <a:lvl1pPr algn="l">
              <a:defRPr sz="1200"/>
            </a:lvl1pPr>
          </a:lstStyle>
          <a:p>
            <a:endParaRPr lang="en-US" dirty="0"/>
          </a:p>
        </p:txBody>
      </p:sp>
      <p:sp>
        <p:nvSpPr>
          <p:cNvPr id="3" name="Date Placeholder 2"/>
          <p:cNvSpPr>
            <a:spLocks noGrp="1"/>
          </p:cNvSpPr>
          <p:nvPr>
            <p:ph type="dt" sz="quarter" idx="1"/>
          </p:nvPr>
        </p:nvSpPr>
        <p:spPr>
          <a:xfrm>
            <a:off x="4023096" y="1"/>
            <a:ext cx="3077739" cy="469424"/>
          </a:xfrm>
          <a:prstGeom prst="rect">
            <a:avLst/>
          </a:prstGeom>
        </p:spPr>
        <p:txBody>
          <a:bodyPr vert="horz" lIns="94185" tIns="47093" rIns="94185" bIns="47093" rtlCol="0"/>
          <a:lstStyle>
            <a:lvl1pPr algn="r">
              <a:defRPr sz="1200"/>
            </a:lvl1pPr>
          </a:lstStyle>
          <a:p>
            <a:fld id="{DB0B667D-2BE0-4A16-8EFA-E30C5D08DF21}" type="datetimeFigureOut">
              <a:rPr lang="en-US" smtClean="0"/>
              <a:t>6/3/2021</a:t>
            </a:fld>
            <a:endParaRPr lang="en-US" dirty="0"/>
          </a:p>
        </p:txBody>
      </p:sp>
      <p:sp>
        <p:nvSpPr>
          <p:cNvPr id="4" name="Footer Placeholder 3"/>
          <p:cNvSpPr>
            <a:spLocks noGrp="1"/>
          </p:cNvSpPr>
          <p:nvPr>
            <p:ph type="ftr" sz="quarter" idx="2"/>
          </p:nvPr>
        </p:nvSpPr>
        <p:spPr>
          <a:xfrm>
            <a:off x="0" y="8917423"/>
            <a:ext cx="3077739" cy="469424"/>
          </a:xfrm>
          <a:prstGeom prst="rect">
            <a:avLst/>
          </a:prstGeom>
        </p:spPr>
        <p:txBody>
          <a:bodyPr vert="horz" lIns="94185" tIns="47093" rIns="94185" bIns="4709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6" y="8917423"/>
            <a:ext cx="3077739" cy="469424"/>
          </a:xfrm>
          <a:prstGeom prst="rect">
            <a:avLst/>
          </a:prstGeom>
        </p:spPr>
        <p:txBody>
          <a:bodyPr vert="horz" lIns="94185" tIns="47093" rIns="94185" bIns="47093"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185" tIns="47093" rIns="94185" bIns="47093" rtlCol="0"/>
          <a:lstStyle>
            <a:lvl1pPr algn="l">
              <a:defRPr sz="1200"/>
            </a:lvl1pPr>
          </a:lstStyle>
          <a:p>
            <a:endParaRPr lang="en-US" dirty="0"/>
          </a:p>
        </p:txBody>
      </p:sp>
      <p:sp>
        <p:nvSpPr>
          <p:cNvPr id="3" name="Date Placeholder 2"/>
          <p:cNvSpPr>
            <a:spLocks noGrp="1"/>
          </p:cNvSpPr>
          <p:nvPr>
            <p:ph type="dt" idx="1"/>
          </p:nvPr>
        </p:nvSpPr>
        <p:spPr>
          <a:xfrm>
            <a:off x="4023096" y="1"/>
            <a:ext cx="3077739" cy="469424"/>
          </a:xfrm>
          <a:prstGeom prst="rect">
            <a:avLst/>
          </a:prstGeom>
        </p:spPr>
        <p:txBody>
          <a:bodyPr vert="horz" lIns="94185" tIns="47093" rIns="94185" bIns="47093" rtlCol="0"/>
          <a:lstStyle>
            <a:lvl1pPr algn="r">
              <a:defRPr sz="1200"/>
            </a:lvl1pPr>
          </a:lstStyle>
          <a:p>
            <a:fld id="{EDF0A5FA-AB94-44EE-A5D4-75C5C49A077B}" type="datetimeFigureOut">
              <a:rPr lang="en-US" smtClean="0"/>
              <a:t>6/3/2021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185" tIns="47093" rIns="94185" bIns="47093"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85" tIns="47093" rIns="94185" bIns="470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85" tIns="47093" rIns="94185" bIns="470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6" y="8917423"/>
            <a:ext cx="3077739" cy="469424"/>
          </a:xfrm>
          <a:prstGeom prst="rect">
            <a:avLst/>
          </a:prstGeom>
        </p:spPr>
        <p:txBody>
          <a:bodyPr vert="horz" lIns="94185" tIns="47093" rIns="94185" bIns="47093"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9DEFA-A6E1-4627-8453-89CF76F358A1}" type="slidenum">
              <a:rPr lang="en-US" smtClean="0"/>
              <a:t>1</a:t>
            </a:fld>
            <a:endParaRPr lang="en-US" dirty="0"/>
          </a:p>
        </p:txBody>
      </p:sp>
      <p:sp>
        <p:nvSpPr>
          <p:cNvPr id="6" name="Footer Placeholder 5"/>
          <p:cNvSpPr>
            <a:spLocks noGrp="1"/>
          </p:cNvSpPr>
          <p:nvPr>
            <p:ph type="ftr" sz="quarter" idx="12"/>
          </p:nvPr>
        </p:nvSpPr>
        <p:spPr/>
        <p:txBody>
          <a:bodyPr/>
          <a:lstStyle/>
          <a:p>
            <a:r>
              <a:rPr lang="en-US" dirty="0"/>
              <a:t>© ISFIS Inc., 2019</a:t>
            </a:r>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36419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95175"/>
            <a:ext cx="7772400" cy="1470025"/>
          </a:xfrm>
        </p:spPr>
        <p:txBody>
          <a:bodyPr/>
          <a:lstStyle>
            <a:lvl1pPr>
              <a:defRPr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9489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10244"/>
            <a:ext cx="9144000" cy="2855763"/>
          </a:xfrm>
          <a:prstGeom prst="rect">
            <a:avLst/>
          </a:prstGeom>
        </p:spPr>
      </p:pic>
    </p:spTree>
    <p:extLst>
      <p:ext uri="{BB962C8B-B14F-4D97-AF65-F5344CB8AC3E}">
        <p14:creationId xmlns:p14="http://schemas.microsoft.com/office/powerpoint/2010/main" val="123094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36585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DA8BB2F-3487-4DAD-83B6-4F0D28E497E2}" type="slidenum">
              <a:rPr lang="en-US" smtClean="0"/>
              <a:t>‹#›</a:t>
            </a:fld>
            <a:endParaRPr lang="en-US" dirty="0"/>
          </a:p>
        </p:txBody>
      </p:sp>
    </p:spTree>
    <p:extLst>
      <p:ext uri="{BB962C8B-B14F-4D97-AF65-F5344CB8AC3E}">
        <p14:creationId xmlns:p14="http://schemas.microsoft.com/office/powerpoint/2010/main" val="945092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3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335349252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b="1" i="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9CC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424732199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gis.iowa.gov/legislation/BillBook?ga=89&amp;ba=sf15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iowa.gov/legislation/BillBook?ga=89&amp;ba=hsb243" TargetMode="External"/><Relationship Id="rId2" Type="http://schemas.openxmlformats.org/officeDocument/2006/relationships/hyperlink" Target="https://www.legis.iowa.gov/legislation/BillBook?ga=89&amp;ba=sf15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en-ia.org/system/files/Public/IssueBriefs/Issue%20Brief%20Diversity%20Data%20-%20Jan%202021.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owaschoolfinance.com/system/files/members/Public/ISFIS%20-%20NEPC%20Review%20of%20NAPCS%20Report%20Summary%20-%20Feb%202021.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gis.iowa.gov/legislation/BillBook?ga=89&amp;ba=hf84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ducateiowa.gov/documents/categorical-funding/2021/03/fy20-carryforward-categorical-fund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isfisinc/" TargetMode="External"/><Relationship Id="rId2" Type="http://schemas.openxmlformats.org/officeDocument/2006/relationships/hyperlink" Target="https://twitter.com/ISFISInc"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jen@iowaschoolfinance.com" TargetMode="External"/><Relationship Id="rId4" Type="http://schemas.openxmlformats.org/officeDocument/2006/relationships/hyperlink" Target="https://www.linkedin.com/company/iowa-school-finance-information-service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iowaschoolfinance.com/reorganizing_shar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gis.iowa.gov/legislation/BillBook?ga=89&amp;ba=hf86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ducateiowa.gov/pk-12/special-education/dispute-resolution/formal-written-complaint-dispute-resolu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legis.iowa.gov/legislation/BillBook?ga=89&amp;ba=HF26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legis.iowa.gov/legislation/BillBook?ga=89&amp;ba=HF30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legis.iowa.gov/legislation/BillBook?ga=89&amp;ba=HF31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legis.iowa.gov/legislation/BillBook?ga=89&amp;ba=hf31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legis.iowa.gov/legislation/BillBook?ga=89&amp;ba=hf38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legis.iowa.gov/legislation/BillBook?ga=89&amp;ba=hf38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egis.iowa.gov/legislation/BillBook?ga=89&amp;ba=HF6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ttendee.gotowebinar.com/register/3428659201007378187" TargetMode="External"/><Relationship Id="rId2" Type="http://schemas.openxmlformats.org/officeDocument/2006/relationships/hyperlink" Target="https://www.iowaschoolfinance.com/webinars" TargetMode="External"/><Relationship Id="rId1" Type="http://schemas.openxmlformats.org/officeDocument/2006/relationships/slideLayout" Target="../slideLayouts/slideLayout2.xml"/><Relationship Id="rId4" Type="http://schemas.openxmlformats.org/officeDocument/2006/relationships/hyperlink" Target="https://attendee.gotowebinar.com/register/2454801961076881675"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iowaschoolfinance.com/system/files/members/School%20Finance/Sample%20Board%20Resolution%20-%20GF%20Transfer%20to%20SAF%20for%20COVID.doc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legis.iowa.gov/legislation/BillBook?ba=HF%20605&amp;ga=89"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legis.iowa.gov/legislation/BillBook?ga=89&amp;ba=HF675"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legis.iowa.gov/legislation/BillBook?ga=89&amp;ba=HF72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legis.iowa.gov/legislation/BillBook?ga=89&amp;ba=hf74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legis.iowa.gov/legislation/BillBook?ga=89&amp;ba=hf756"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legis.iowa.gov/legislation/BillBook?ga=89&amp;ba=hf77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legis.iowa.gov/legislation/BillBook?ga=89&amp;ba=hf79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legis.iowa.gov/legislation/BillBook?ba=HF802&amp;ga=8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legis.iowa.gov/legislation/BillBook?ba=HF802&amp;ga=89"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legis.iowa.gov/legislation/BillBook?ba=HF802&amp;ga=89"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legis.iowa.gov/legislation/BillBook?ga=89&amp;ba=hf848"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legis.iowa.gov/legislation/BillBook?ga=89&amp;ba=SF130"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legis.iowa.gov/legislation/BillBook?ga=89&amp;ba=sf16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legis.iowa.gov/legislation/BillBook?ga=89&amp;ba=sf260"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legis.iowa.gov/legislation/BillBook?ga=89&amp;ba=sf285"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legis.iowa.gov/legislation/BillBook?ga=89&amp;ba=sf28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legis.iowa.gov/legislation/BillBook?ga=89&amp;ba=sf466"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legis.iowa.gov/legislation/BillBook?ga=89&amp;ba=sf517"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legis.iowa.gov/legislation/BillBook?ga=89&amp;ba=sf532"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legis.iowa.gov/legislation/BillBook?ga=89&amp;ba=sf546"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legis.iowa.gov/legislation/BillBook?ga=89&amp;ba=sf568"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ecs.org/50-state-comparison-private-school-choice/" TargetMode="External"/><Relationship Id="rId2" Type="http://schemas.openxmlformats.org/officeDocument/2006/relationships/hyperlink" Target="https://www.ecs.org/research-reports/key-issues/school-choic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is.legis.iowa.gov/FYL/index.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educateiowa.gov/documents/school-business-alerts/2015/01/january-2015-school-business-alert" TargetMode="External"/><Relationship Id="rId2" Type="http://schemas.openxmlformats.org/officeDocument/2006/relationships/hyperlink" Target="https://www.educateiowa.gov/sites/files/ed/documents/October2014SLU.pdf" TargetMode="Externa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outhernliving.com/recipes/ham-noodle-casserol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hyperlink" Target="mailto:margaret@iowaschoolfinance.com" TargetMode="External"/><Relationship Id="rId2" Type="http://schemas.openxmlformats.org/officeDocument/2006/relationships/hyperlink" Target="mailto:larry@iowaschoolfinance.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0988"/>
            <a:ext cx="9181850" cy="848622"/>
          </a:xfrm>
          <a:prstGeom prst="rect">
            <a:avLst/>
          </a:prstGeom>
          <a:solidFill>
            <a:srgbClr val="15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p:cNvPicPr>
            <a:picLocks noChangeAspect="1"/>
          </p:cNvPicPr>
          <p:nvPr/>
        </p:nvPicPr>
        <p:blipFill rotWithShape="1">
          <a:blip r:embed="rId3"/>
          <a:srcRect b="25401"/>
          <a:stretch/>
        </p:blipFill>
        <p:spPr>
          <a:xfrm>
            <a:off x="0" y="-51187"/>
            <a:ext cx="9181850" cy="2565787"/>
          </a:xfrm>
          <a:prstGeom prst="rect">
            <a:avLst/>
          </a:prstGeom>
        </p:spPr>
      </p:pic>
      <p:sp>
        <p:nvSpPr>
          <p:cNvPr id="25602" name="Title 1"/>
          <p:cNvSpPr>
            <a:spLocks noGrp="1"/>
          </p:cNvSpPr>
          <p:nvPr>
            <p:ph type="ctrTitle"/>
          </p:nvPr>
        </p:nvSpPr>
        <p:spPr>
          <a:xfrm>
            <a:off x="667787" y="2473734"/>
            <a:ext cx="7884625" cy="838201"/>
          </a:xfrm>
        </p:spPr>
        <p:txBody>
          <a:bodyPr>
            <a:normAutofit/>
          </a:bodyPr>
          <a:lstStyle/>
          <a:p>
            <a:r>
              <a:rPr lang="en-US" sz="4000" dirty="0" smtClean="0">
                <a:solidFill>
                  <a:schemeClr val="bg1"/>
                </a:solidFill>
              </a:rPr>
              <a:t>June 3, </a:t>
            </a:r>
            <a:r>
              <a:rPr lang="en-US" sz="4000" dirty="0">
                <a:solidFill>
                  <a:schemeClr val="bg1"/>
                </a:solidFill>
              </a:rPr>
              <a:t>2021</a:t>
            </a:r>
            <a:endParaRPr lang="en-US" dirty="0"/>
          </a:p>
        </p:txBody>
      </p:sp>
      <p:sp>
        <p:nvSpPr>
          <p:cNvPr id="25603" name="Subtitle 2"/>
          <p:cNvSpPr>
            <a:spLocks noGrp="1"/>
          </p:cNvSpPr>
          <p:nvPr>
            <p:ph type="subTitle" idx="1"/>
          </p:nvPr>
        </p:nvSpPr>
        <p:spPr>
          <a:xfrm>
            <a:off x="1142999" y="5867400"/>
            <a:ext cx="6934200" cy="1124582"/>
          </a:xfrm>
        </p:spPr>
        <p:txBody>
          <a:bodyPr>
            <a:normAutofit/>
          </a:bodyPr>
          <a:lstStyle/>
          <a:p>
            <a:pPr marL="63500" eaLnBrk="1" hangingPunct="1"/>
            <a:endParaRPr lang="en-US" dirty="0"/>
          </a:p>
          <a:p>
            <a:pPr marL="63500" eaLnBrk="1" hangingPunct="1"/>
            <a:r>
              <a:rPr lang="en-US" sz="1200" dirty="0"/>
              <a:t>© Iowa School Finance Information Services, 2021</a:t>
            </a:r>
          </a:p>
        </p:txBody>
      </p:sp>
      <p:sp>
        <p:nvSpPr>
          <p:cNvPr id="5" name="Slide Number Placeholder 4"/>
          <p:cNvSpPr>
            <a:spLocks noGrp="1"/>
          </p:cNvSpPr>
          <p:nvPr>
            <p:ph type="sldNum" sz="quarter" idx="12"/>
          </p:nvPr>
        </p:nvSpPr>
        <p:spPr/>
        <p:txBody>
          <a:bodyPr/>
          <a:lstStyle/>
          <a:p>
            <a:fld id="{7E3A9E86-4CC3-4959-A751-C33E618564A4}" type="slidenum">
              <a:rPr lang="en-US" smtClean="0"/>
              <a:t>1</a:t>
            </a:fld>
            <a:endParaRPr lang="en-US" dirty="0"/>
          </a:p>
        </p:txBody>
      </p:sp>
      <p:sp>
        <p:nvSpPr>
          <p:cNvPr id="8" name="Title 1"/>
          <p:cNvSpPr txBox="1">
            <a:spLocks/>
          </p:cNvSpPr>
          <p:nvPr/>
        </p:nvSpPr>
        <p:spPr>
          <a:xfrm>
            <a:off x="648612" y="3040354"/>
            <a:ext cx="7884625" cy="31261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5408F"/>
                </a:solidFill>
              </a:rPr>
              <a:t>ISFIS </a:t>
            </a:r>
            <a:r>
              <a:rPr lang="en-US" b="1" dirty="0" smtClean="0">
                <a:solidFill>
                  <a:srgbClr val="25408F"/>
                </a:solidFill>
              </a:rPr>
              <a:t>Special Topic</a:t>
            </a:r>
            <a:endParaRPr lang="en-US" b="1" dirty="0">
              <a:solidFill>
                <a:srgbClr val="25408F"/>
              </a:solidFill>
            </a:endParaRPr>
          </a:p>
          <a:p>
            <a:r>
              <a:rPr lang="en-US" b="1" dirty="0" smtClean="0">
                <a:solidFill>
                  <a:srgbClr val="25408F"/>
                </a:solidFill>
              </a:rPr>
              <a:t>Webinar</a:t>
            </a:r>
          </a:p>
          <a:p>
            <a:r>
              <a:rPr lang="en-US" b="1" dirty="0" smtClean="0">
                <a:solidFill>
                  <a:srgbClr val="25408F"/>
                </a:solidFill>
              </a:rPr>
              <a:t>2021 Legislative Session #1</a:t>
            </a:r>
            <a:endParaRPr lang="en-US" b="1" dirty="0">
              <a:solidFill>
                <a:srgbClr val="25408F"/>
              </a:solidFill>
            </a:endParaRPr>
          </a:p>
          <a:p>
            <a:endParaRPr lang="en-US" sz="1400" b="1" dirty="0">
              <a:solidFill>
                <a:srgbClr val="25408F"/>
              </a:solidFill>
            </a:endParaRPr>
          </a:p>
          <a:p>
            <a:r>
              <a:rPr lang="en-US" sz="3600" b="1" dirty="0">
                <a:solidFill>
                  <a:srgbClr val="25408F"/>
                </a:solidFill>
              </a:rPr>
              <a:t>Larry Sigel &amp; Margaret Buckton</a:t>
            </a:r>
            <a:endParaRPr lang="en-US" dirty="0">
              <a:solidFill>
                <a:srgbClr val="25408F"/>
              </a:solidFill>
            </a:endParaRPr>
          </a:p>
        </p:txBody>
      </p:sp>
    </p:spTree>
    <p:extLst>
      <p:ext uri="{BB962C8B-B14F-4D97-AF65-F5344CB8AC3E}">
        <p14:creationId xmlns:p14="http://schemas.microsoft.com/office/powerpoint/2010/main" val="2678728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School Choice Bills </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10</a:t>
            </a:fld>
            <a:endParaRPr lang="en-US" dirty="0"/>
          </a:p>
        </p:txBody>
      </p:sp>
      <p:pic>
        <p:nvPicPr>
          <p:cNvPr id="5" name="Picture 4"/>
          <p:cNvPicPr>
            <a:picLocks noChangeAspect="1"/>
          </p:cNvPicPr>
          <p:nvPr/>
        </p:nvPicPr>
        <p:blipFill>
          <a:blip r:embed="rId2"/>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254235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Proposal </a:t>
            </a:r>
            <a:r>
              <a:rPr lang="en-US" dirty="0" smtClean="0">
                <a:hlinkClick r:id="rId2"/>
              </a:rPr>
              <a:t>SF 159</a:t>
            </a:r>
            <a:endParaRPr lang="en-US" dirty="0"/>
          </a:p>
        </p:txBody>
      </p:sp>
      <p:sp>
        <p:nvSpPr>
          <p:cNvPr id="3" name="Content Placeholder 2"/>
          <p:cNvSpPr>
            <a:spLocks noGrp="1"/>
          </p:cNvSpPr>
          <p:nvPr>
            <p:ph idx="1"/>
          </p:nvPr>
        </p:nvSpPr>
        <p:spPr>
          <a:xfrm>
            <a:off x="4953000" y="1524000"/>
            <a:ext cx="3733800" cy="4525963"/>
          </a:xfrm>
        </p:spPr>
        <p:txBody>
          <a:bodyPr>
            <a:normAutofit fontScale="55000" lnSpcReduction="20000"/>
          </a:bodyPr>
          <a:lstStyle/>
          <a:p>
            <a:pPr>
              <a:lnSpc>
                <a:spcPct val="120000"/>
              </a:lnSpc>
              <a:spcBef>
                <a:spcPts val="600"/>
              </a:spcBef>
            </a:pPr>
            <a:r>
              <a:rPr lang="en-US" dirty="0" smtClean="0"/>
              <a:t>Jan. 11: First day of 2021 Session</a:t>
            </a:r>
          </a:p>
          <a:p>
            <a:pPr>
              <a:lnSpc>
                <a:spcPct val="120000"/>
              </a:lnSpc>
              <a:spcBef>
                <a:spcPts val="600"/>
              </a:spcBef>
            </a:pPr>
            <a:r>
              <a:rPr lang="en-US" dirty="0" smtClean="0"/>
              <a:t>Jan. 12: Governor’s Condition of the State – first mention of school choice</a:t>
            </a:r>
          </a:p>
          <a:p>
            <a:pPr>
              <a:lnSpc>
                <a:spcPct val="120000"/>
              </a:lnSpc>
              <a:spcBef>
                <a:spcPts val="600"/>
              </a:spcBef>
            </a:pPr>
            <a:r>
              <a:rPr lang="en-US" dirty="0" smtClean="0"/>
              <a:t>Jan. 20: SSB 1065 introduced</a:t>
            </a:r>
          </a:p>
          <a:p>
            <a:pPr>
              <a:lnSpc>
                <a:spcPct val="120000"/>
              </a:lnSpc>
              <a:spcBef>
                <a:spcPts val="600"/>
              </a:spcBef>
            </a:pPr>
            <a:r>
              <a:rPr lang="en-US" dirty="0" smtClean="0"/>
              <a:t>Jan 25: Education Subcommittee, Committee approved (new # SF 159), Jan. 26: through W&amp;M Subcommittee and Committee </a:t>
            </a:r>
          </a:p>
          <a:p>
            <a:pPr>
              <a:lnSpc>
                <a:spcPct val="120000"/>
              </a:lnSpc>
              <a:spcBef>
                <a:spcPts val="600"/>
              </a:spcBef>
            </a:pPr>
            <a:r>
              <a:rPr lang="en-US" dirty="0" smtClean="0"/>
              <a:t>Jan. 27: Approps subcommittee and Committee </a:t>
            </a:r>
          </a:p>
          <a:p>
            <a:pPr>
              <a:lnSpc>
                <a:spcPct val="120000"/>
              </a:lnSpc>
              <a:spcBef>
                <a:spcPts val="600"/>
              </a:spcBef>
            </a:pPr>
            <a:r>
              <a:rPr lang="en-US" dirty="0" smtClean="0"/>
              <a:t>Jan. 28 debated in the Senate and approved, sent to the House</a:t>
            </a:r>
          </a:p>
        </p:txBody>
      </p:sp>
      <p:sp>
        <p:nvSpPr>
          <p:cNvPr id="4" name="Slide Number Placeholder 3"/>
          <p:cNvSpPr>
            <a:spLocks noGrp="1"/>
          </p:cNvSpPr>
          <p:nvPr>
            <p:ph type="sldNum" sz="quarter" idx="12"/>
          </p:nvPr>
        </p:nvSpPr>
        <p:spPr/>
        <p:txBody>
          <a:bodyPr/>
          <a:lstStyle/>
          <a:p>
            <a:fld id="{7E3A9E86-4CC3-4959-A751-C33E618564A4}" type="slidenum">
              <a:rPr lang="en-US" smtClean="0"/>
              <a:t>11</a:t>
            </a:fld>
            <a:endParaRPr lang="en-US" dirty="0"/>
          </a:p>
        </p:txBody>
      </p:sp>
      <p:pic>
        <p:nvPicPr>
          <p:cNvPr id="5" name="Picture 4"/>
          <p:cNvPicPr>
            <a:picLocks noChangeAspect="1"/>
          </p:cNvPicPr>
          <p:nvPr/>
        </p:nvPicPr>
        <p:blipFill>
          <a:blip r:embed="rId3"/>
          <a:stretch>
            <a:fillRect/>
          </a:stretch>
        </p:blipFill>
        <p:spPr>
          <a:xfrm>
            <a:off x="1555" y="1295400"/>
            <a:ext cx="4849183" cy="3281265"/>
          </a:xfrm>
          <a:prstGeom prst="rect">
            <a:avLst/>
          </a:prstGeom>
        </p:spPr>
      </p:pic>
    </p:spTree>
    <p:extLst>
      <p:ext uri="{BB962C8B-B14F-4D97-AF65-F5344CB8AC3E}">
        <p14:creationId xmlns:p14="http://schemas.microsoft.com/office/powerpoint/2010/main" val="363841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Proposal </a:t>
            </a:r>
            <a:r>
              <a:rPr lang="en-US" dirty="0" smtClean="0">
                <a:hlinkClick r:id="rId2"/>
              </a:rPr>
              <a:t>SF 159</a:t>
            </a:r>
            <a:endParaRPr lang="en-US" dirty="0"/>
          </a:p>
        </p:txBody>
      </p:sp>
      <p:sp>
        <p:nvSpPr>
          <p:cNvPr id="3" name="Content Placeholder 2"/>
          <p:cNvSpPr>
            <a:spLocks noGrp="1"/>
          </p:cNvSpPr>
          <p:nvPr>
            <p:ph idx="1"/>
          </p:nvPr>
        </p:nvSpPr>
        <p:spPr>
          <a:xfrm>
            <a:off x="838200" y="1752600"/>
            <a:ext cx="8229600" cy="4525963"/>
          </a:xfrm>
        </p:spPr>
        <p:txBody>
          <a:bodyPr>
            <a:normAutofit lnSpcReduction="10000"/>
          </a:bodyPr>
          <a:lstStyle/>
          <a:p>
            <a:pPr>
              <a:lnSpc>
                <a:spcPct val="120000"/>
              </a:lnSpc>
              <a:spcBef>
                <a:spcPts val="600"/>
              </a:spcBef>
            </a:pPr>
            <a:r>
              <a:rPr lang="en-US" dirty="0" smtClean="0"/>
              <a:t>House breaks up the Governor’s proposal into several bills</a:t>
            </a:r>
          </a:p>
          <a:p>
            <a:pPr lvl="1">
              <a:lnSpc>
                <a:spcPct val="120000"/>
              </a:lnSpc>
              <a:spcBef>
                <a:spcPts val="600"/>
              </a:spcBef>
            </a:pPr>
            <a:r>
              <a:rPr lang="en-US" dirty="0">
                <a:hlinkClick r:id="rId3"/>
              </a:rPr>
              <a:t>HSB 243 </a:t>
            </a:r>
            <a:r>
              <a:rPr lang="en-US" dirty="0"/>
              <a:t>Students First Scholarship Program (Vouchers) which did not advance out of the Education Committee</a:t>
            </a:r>
          </a:p>
          <a:p>
            <a:pPr lvl="1">
              <a:lnSpc>
                <a:spcPct val="120000"/>
              </a:lnSpc>
              <a:spcBef>
                <a:spcPts val="600"/>
              </a:spcBef>
            </a:pPr>
            <a:r>
              <a:rPr lang="en-US" dirty="0" smtClean="0"/>
              <a:t>HF 228 Diversity Plans</a:t>
            </a:r>
          </a:p>
          <a:p>
            <a:pPr lvl="1">
              <a:lnSpc>
                <a:spcPct val="120000"/>
              </a:lnSpc>
              <a:spcBef>
                <a:spcPts val="600"/>
              </a:spcBef>
            </a:pPr>
            <a:r>
              <a:rPr lang="en-US" dirty="0" smtClean="0"/>
              <a:t>HF 813 Charter Schools</a:t>
            </a:r>
          </a:p>
          <a:p>
            <a:pPr lvl="1">
              <a:lnSpc>
                <a:spcPct val="120000"/>
              </a:lnSpc>
              <a:spcBef>
                <a:spcPts val="600"/>
              </a:spcBef>
            </a:pPr>
            <a:r>
              <a:rPr lang="en-US" dirty="0" smtClean="0"/>
              <a:t>HF 847 Education Flexibility and Open Enrollment</a:t>
            </a:r>
          </a:p>
        </p:txBody>
      </p:sp>
      <p:sp>
        <p:nvSpPr>
          <p:cNvPr id="4" name="Slide Number Placeholder 3"/>
          <p:cNvSpPr>
            <a:spLocks noGrp="1"/>
          </p:cNvSpPr>
          <p:nvPr>
            <p:ph type="sldNum" sz="quarter" idx="12"/>
          </p:nvPr>
        </p:nvSpPr>
        <p:spPr/>
        <p:txBody>
          <a:bodyPr/>
          <a:lstStyle/>
          <a:p>
            <a:fld id="{7E3A9E86-4CC3-4959-A751-C33E618564A4}" type="slidenum">
              <a:rPr lang="en-US" smtClean="0"/>
              <a:t>12</a:t>
            </a:fld>
            <a:endParaRPr lang="en-US" dirty="0"/>
          </a:p>
        </p:txBody>
      </p:sp>
    </p:spTree>
    <p:extLst>
      <p:ext uri="{BB962C8B-B14F-4D97-AF65-F5344CB8AC3E}">
        <p14:creationId xmlns:p14="http://schemas.microsoft.com/office/powerpoint/2010/main" val="138855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HF 228 Diversity Plan Open Enrollment</a:t>
            </a:r>
            <a:endParaRPr lang="en-US" dirty="0"/>
          </a:p>
        </p:txBody>
      </p:sp>
      <p:sp>
        <p:nvSpPr>
          <p:cNvPr id="3" name="Content Placeholder 2"/>
          <p:cNvSpPr>
            <a:spLocks noGrp="1"/>
          </p:cNvSpPr>
          <p:nvPr>
            <p:ph idx="1"/>
          </p:nvPr>
        </p:nvSpPr>
        <p:spPr>
          <a:xfrm>
            <a:off x="491412" y="1676400"/>
            <a:ext cx="8229600" cy="4525963"/>
          </a:xfrm>
        </p:spPr>
        <p:txBody>
          <a:bodyPr>
            <a:normAutofit fontScale="62500" lnSpcReduction="20000"/>
          </a:bodyPr>
          <a:lstStyle/>
          <a:p>
            <a:r>
              <a:rPr lang="en-US" dirty="0" smtClean="0"/>
              <a:t>Bans the </a:t>
            </a:r>
            <a:r>
              <a:rPr lang="en-US" dirty="0"/>
              <a:t>ability of five districts with voluntary diversity plans (Davenport, Des Moines, Postville, Waterloo and West Liberty) from regulating open enrollment out of the district based on their plans, which currently review socioeconomic status (income) or English-language learner classification as metrics to consider. </a:t>
            </a:r>
            <a:endParaRPr lang="en-US" dirty="0" smtClean="0"/>
          </a:p>
          <a:p>
            <a:r>
              <a:rPr lang="en-US" dirty="0" smtClean="0"/>
              <a:t>None </a:t>
            </a:r>
            <a:r>
              <a:rPr lang="en-US" dirty="0"/>
              <a:t>of these districts uses race as a metric, which was banned as a sole measure of consideration by a Supreme Court decision in </a:t>
            </a:r>
            <a:r>
              <a:rPr lang="en-US" dirty="0" smtClean="0"/>
              <a:t>2007, but could have been used as a partial measure. </a:t>
            </a:r>
          </a:p>
          <a:p>
            <a:r>
              <a:rPr lang="en-US" dirty="0" smtClean="0"/>
              <a:t>For the transition year, there is no deadline in the statute for families to request open enrollment out of one of these five districts.  </a:t>
            </a:r>
          </a:p>
          <a:p>
            <a:r>
              <a:rPr lang="en-US" dirty="0" smtClean="0"/>
              <a:t>For the 2022-23 school year, the March 1 2022 open enrollment deadline will apply. </a:t>
            </a:r>
          </a:p>
          <a:p>
            <a:r>
              <a:rPr lang="en-US" dirty="0" smtClean="0"/>
              <a:t>Does not mandate that receiving districts must take the student. </a:t>
            </a:r>
          </a:p>
          <a:p>
            <a:r>
              <a:rPr lang="en-US" dirty="0" smtClean="0"/>
              <a:t>Does not prohibit using a plan to regulate open enrollment within the district, but likely will eliminate that, as parents will request a certain building and if denied, request open enrollment out of the district.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13</a:t>
            </a:fld>
            <a:endParaRPr lang="en-US" dirty="0"/>
          </a:p>
        </p:txBody>
      </p:sp>
    </p:spTree>
    <p:extLst>
      <p:ext uri="{BB962C8B-B14F-4D97-AF65-F5344CB8AC3E}">
        <p14:creationId xmlns:p14="http://schemas.microsoft.com/office/powerpoint/2010/main" val="298056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76200" y="533400"/>
            <a:ext cx="4289985" cy="4227128"/>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14</a:t>
            </a:fld>
            <a:endParaRPr lang="en-US" dirty="0"/>
          </a:p>
        </p:txBody>
      </p:sp>
      <p:pic>
        <p:nvPicPr>
          <p:cNvPr id="6" name="Picture 5"/>
          <p:cNvPicPr>
            <a:picLocks noChangeAspect="1"/>
          </p:cNvPicPr>
          <p:nvPr/>
        </p:nvPicPr>
        <p:blipFill>
          <a:blip r:embed="rId3"/>
          <a:stretch>
            <a:fillRect/>
          </a:stretch>
        </p:blipFill>
        <p:spPr>
          <a:xfrm>
            <a:off x="4366185" y="533400"/>
            <a:ext cx="4374030" cy="4156925"/>
          </a:xfrm>
          <a:prstGeom prst="rect">
            <a:avLst/>
          </a:prstGeom>
        </p:spPr>
      </p:pic>
      <p:sp>
        <p:nvSpPr>
          <p:cNvPr id="7" name="TextBox 6"/>
          <p:cNvSpPr txBox="1"/>
          <p:nvPr/>
        </p:nvSpPr>
        <p:spPr>
          <a:xfrm>
            <a:off x="304800" y="4953000"/>
            <a:ext cx="3962400" cy="923330"/>
          </a:xfrm>
          <a:prstGeom prst="rect">
            <a:avLst/>
          </a:prstGeom>
          <a:noFill/>
        </p:spPr>
        <p:txBody>
          <a:bodyPr wrap="square" rtlCol="0">
            <a:spAutoFit/>
          </a:bodyPr>
          <a:lstStyle/>
          <a:p>
            <a:r>
              <a:rPr lang="en-US" dirty="0" smtClean="0"/>
              <a:t>Diversity plan districts level of poverty: FRPL range from 68% in Davenport to 100% in Postville.</a:t>
            </a:r>
            <a:endParaRPr lang="en-US" dirty="0"/>
          </a:p>
        </p:txBody>
      </p:sp>
      <p:sp>
        <p:nvSpPr>
          <p:cNvPr id="8" name="TextBox 7"/>
          <p:cNvSpPr txBox="1"/>
          <p:nvPr/>
        </p:nvSpPr>
        <p:spPr>
          <a:xfrm>
            <a:off x="4495800" y="4953000"/>
            <a:ext cx="3962400" cy="1200329"/>
          </a:xfrm>
          <a:prstGeom prst="rect">
            <a:avLst/>
          </a:prstGeom>
          <a:noFill/>
        </p:spPr>
        <p:txBody>
          <a:bodyPr wrap="square" rtlCol="0">
            <a:spAutoFit/>
          </a:bodyPr>
          <a:lstStyle/>
          <a:p>
            <a:r>
              <a:rPr lang="en-US" dirty="0" smtClean="0"/>
              <a:t>Diversity plan districts level of minority: Davenport is the only district with majority white at 53.1%. (Des Moines at 35.4% and Postville at 29.6%)</a:t>
            </a:r>
            <a:endParaRPr lang="en-US" dirty="0"/>
          </a:p>
        </p:txBody>
      </p:sp>
    </p:spTree>
    <p:extLst>
      <p:ext uri="{BB962C8B-B14F-4D97-AF65-F5344CB8AC3E}">
        <p14:creationId xmlns:p14="http://schemas.microsoft.com/office/powerpoint/2010/main" val="287299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HF 228 Diversity Plan Open Enrollment</a:t>
            </a:r>
            <a:endParaRPr lang="en-US" dirty="0"/>
          </a:p>
        </p:txBody>
      </p:sp>
      <p:sp>
        <p:nvSpPr>
          <p:cNvPr id="3" name="Content Placeholder 2"/>
          <p:cNvSpPr>
            <a:spLocks noGrp="1"/>
          </p:cNvSpPr>
          <p:nvPr>
            <p:ph idx="1"/>
          </p:nvPr>
        </p:nvSpPr>
        <p:spPr>
          <a:xfrm>
            <a:off x="491412" y="1676400"/>
            <a:ext cx="8229600" cy="4525963"/>
          </a:xfrm>
        </p:spPr>
        <p:txBody>
          <a:bodyPr>
            <a:normAutofit fontScale="62500" lnSpcReduction="20000"/>
          </a:bodyPr>
          <a:lstStyle/>
          <a:p>
            <a:r>
              <a:rPr lang="en-US" dirty="0"/>
              <a:t>The goals of the diversity plans are to preserve a mix of diversity and prevent segregation of schools </a:t>
            </a:r>
            <a:r>
              <a:rPr lang="en-US" dirty="0" smtClean="0"/>
              <a:t>(minority and poverty concentration). </a:t>
            </a:r>
          </a:p>
          <a:p>
            <a:r>
              <a:rPr lang="en-US" dirty="0" smtClean="0"/>
              <a:t>Solid </a:t>
            </a:r>
            <a:r>
              <a:rPr lang="en-US" dirty="0"/>
              <a:t>research base that shows a concentration of poverty which hits a tipping point at 50-60% and segregated schools negatively impacts student achievement, economic growth and workforce diversity for such communities. </a:t>
            </a:r>
            <a:endParaRPr lang="en-US" dirty="0" smtClean="0"/>
          </a:p>
          <a:p>
            <a:r>
              <a:rPr lang="en-US" dirty="0" smtClean="0"/>
              <a:t>See </a:t>
            </a:r>
            <a:r>
              <a:rPr lang="en-US" dirty="0"/>
              <a:t>the </a:t>
            </a:r>
            <a:r>
              <a:rPr lang="en-US" u="sng" dirty="0">
                <a:hlinkClick r:id="rId2"/>
              </a:rPr>
              <a:t>UEN Issue Brief</a:t>
            </a:r>
            <a:r>
              <a:rPr lang="en-US" dirty="0"/>
              <a:t> explaining the issue and showing data on poverty, minority, open </a:t>
            </a:r>
            <a:r>
              <a:rPr lang="en-US" dirty="0" smtClean="0"/>
              <a:t>enrollment </a:t>
            </a:r>
            <a:r>
              <a:rPr lang="en-US" dirty="0"/>
              <a:t>and certified enrollment for these districts and for similar districts without voluntary diversity plans. This Brief was shared with subcommittee members in the House and posted to the comments section of the legislative website.  </a:t>
            </a:r>
            <a:endParaRPr lang="en-US" dirty="0" smtClean="0"/>
          </a:p>
          <a:p>
            <a:r>
              <a:rPr lang="en-US" dirty="0" smtClean="0"/>
              <a:t>The </a:t>
            </a:r>
            <a:r>
              <a:rPr lang="en-US" dirty="0"/>
              <a:t>provisions of this bill are included as Division III in SF 159 Governor’s School Choice Omnibus Bill, as approved in the Senate Thursday, Jan. 28. </a:t>
            </a:r>
            <a:endParaRPr lang="en-US" dirty="0" smtClean="0"/>
          </a:p>
          <a:p>
            <a:r>
              <a:rPr lang="en-US" dirty="0" smtClean="0"/>
              <a:t>House passed it 2/2/21. Senate passed it 4/5/21. Governor signed it 5/10/21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15</a:t>
            </a:fld>
            <a:endParaRPr lang="en-US" dirty="0"/>
          </a:p>
        </p:txBody>
      </p:sp>
    </p:spTree>
    <p:extLst>
      <p:ext uri="{BB962C8B-B14F-4D97-AF65-F5344CB8AC3E}">
        <p14:creationId xmlns:p14="http://schemas.microsoft.com/office/powerpoint/2010/main" val="398075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HF 813 Charter Schools Signed May 19</a:t>
            </a:r>
            <a:endParaRPr lang="en-US" dirty="0"/>
          </a:p>
        </p:txBody>
      </p:sp>
      <p:sp>
        <p:nvSpPr>
          <p:cNvPr id="3" name="Content Placeholder 2"/>
          <p:cNvSpPr>
            <a:spLocks noGrp="1"/>
          </p:cNvSpPr>
          <p:nvPr>
            <p:ph idx="1"/>
          </p:nvPr>
        </p:nvSpPr>
        <p:spPr>
          <a:xfrm>
            <a:off x="381000" y="1219200"/>
            <a:ext cx="8229600" cy="5137150"/>
          </a:xfrm>
        </p:spPr>
        <p:txBody>
          <a:bodyPr>
            <a:noAutofit/>
          </a:bodyPr>
          <a:lstStyle/>
          <a:p>
            <a:pPr marL="0" indent="0">
              <a:buNone/>
            </a:pPr>
            <a:r>
              <a:rPr lang="en-US" sz="1500" b="1" dirty="0" smtClean="0"/>
              <a:t>The </a:t>
            </a:r>
            <a:r>
              <a:rPr lang="en-US" sz="1500" b="1" dirty="0"/>
              <a:t>purpose of a charter school </a:t>
            </a:r>
            <a:r>
              <a:rPr lang="en-US" sz="1500" dirty="0" smtClean="0"/>
              <a:t>shall </a:t>
            </a:r>
            <a:r>
              <a:rPr lang="en-US" sz="1500" dirty="0"/>
              <a:t>be to accomplish the following:</a:t>
            </a:r>
            <a:br>
              <a:rPr lang="en-US" sz="1500" dirty="0"/>
            </a:br>
            <a:r>
              <a:rPr lang="en-US" sz="1500" dirty="0"/>
              <a:t>   </a:t>
            </a:r>
            <a:r>
              <a:rPr lang="en-US" sz="1500" i="1" dirty="0"/>
              <a:t>a.</a:t>
            </a:r>
            <a:r>
              <a:rPr lang="en-US" sz="1500" dirty="0"/>
              <a:t>  Improve student learning, well-being, and postsecondary success.</a:t>
            </a:r>
            <a:br>
              <a:rPr lang="en-US" sz="1500" dirty="0"/>
            </a:br>
            <a:r>
              <a:rPr lang="en-US" sz="1500" dirty="0"/>
              <a:t>   </a:t>
            </a:r>
            <a:r>
              <a:rPr lang="en-US" sz="1500" i="1" dirty="0"/>
              <a:t>b.</a:t>
            </a:r>
            <a:r>
              <a:rPr lang="en-US" sz="1500" dirty="0"/>
              <a:t>  Increase learning opportunities for students in areas of need in this state, including but not limited to science, technology, engineering, and math (STEM), and science, technology, engineering, arts, and math (STEAM).</a:t>
            </a:r>
            <a:br>
              <a:rPr lang="en-US" sz="1500" dirty="0"/>
            </a:br>
            <a:r>
              <a:rPr lang="en-US" sz="1500" dirty="0"/>
              <a:t>   </a:t>
            </a:r>
            <a:r>
              <a:rPr lang="en-US" sz="1500" i="1" dirty="0"/>
              <a:t>c.</a:t>
            </a:r>
            <a:r>
              <a:rPr lang="en-US" sz="1500" dirty="0"/>
              <a:t>  Increase opportunities for work-based learning, early literacy intervention, and serving at-risk populations.</a:t>
            </a:r>
            <a:br>
              <a:rPr lang="en-US" sz="1500" dirty="0"/>
            </a:br>
            <a:r>
              <a:rPr lang="en-US" sz="1500" dirty="0"/>
              <a:t>   </a:t>
            </a:r>
            <a:r>
              <a:rPr lang="en-US" sz="1500" i="1" dirty="0"/>
              <a:t>d.</a:t>
            </a:r>
            <a:r>
              <a:rPr lang="en-US" sz="1500" dirty="0"/>
              <a:t>  Accelerating student learning to prevent learning loss during the COVID-19 pandemic and other significant disruptions to student learning.</a:t>
            </a:r>
            <a:br>
              <a:rPr lang="en-US" sz="1500" dirty="0"/>
            </a:br>
            <a:r>
              <a:rPr lang="en-US" sz="1500" dirty="0"/>
              <a:t>   </a:t>
            </a:r>
            <a:r>
              <a:rPr lang="en-US" sz="1500" i="1" dirty="0"/>
              <a:t>e.</a:t>
            </a:r>
            <a:r>
              <a:rPr lang="en-US" sz="1500" dirty="0"/>
              <a:t>  Encourage the use of evidence-based practices in innovative environments.</a:t>
            </a:r>
            <a:br>
              <a:rPr lang="en-US" sz="1500" dirty="0"/>
            </a:br>
            <a:r>
              <a:rPr lang="en-US" sz="1500" dirty="0"/>
              <a:t>   </a:t>
            </a:r>
            <a:r>
              <a:rPr lang="en-US" sz="1500" i="1" dirty="0"/>
              <a:t>f.</a:t>
            </a:r>
            <a:r>
              <a:rPr lang="en-US" sz="1500" dirty="0"/>
              <a:t>  Require the measurement and evaluation of program implementation and learning outcomes.</a:t>
            </a:r>
            <a:br>
              <a:rPr lang="en-US" sz="1500" dirty="0"/>
            </a:br>
            <a:r>
              <a:rPr lang="en-US" sz="1500" dirty="0"/>
              <a:t>   </a:t>
            </a:r>
            <a:r>
              <a:rPr lang="en-US" sz="1500" i="1" dirty="0"/>
              <a:t>g.</a:t>
            </a:r>
            <a:r>
              <a:rPr lang="en-US" sz="1500" dirty="0"/>
              <a:t>  Establish models of success for Iowa schools.</a:t>
            </a:r>
            <a:br>
              <a:rPr lang="en-US" sz="1500" dirty="0"/>
            </a:br>
            <a:r>
              <a:rPr lang="en-US" sz="1500" dirty="0"/>
              <a:t>   </a:t>
            </a:r>
            <a:r>
              <a:rPr lang="en-US" sz="1500" i="1" dirty="0"/>
              <a:t>h.</a:t>
            </a:r>
            <a:r>
              <a:rPr lang="en-US" sz="1500" dirty="0"/>
              <a:t>  Create new professional opportunities for teachers and other educators.</a:t>
            </a:r>
            <a:br>
              <a:rPr lang="en-US" sz="1500" dirty="0"/>
            </a:br>
            <a:r>
              <a:rPr lang="en-US" sz="1500" dirty="0"/>
              <a:t>   </a:t>
            </a:r>
            <a:r>
              <a:rPr lang="en-US" sz="1500" i="1" dirty="0"/>
              <a:t>i.</a:t>
            </a:r>
            <a:r>
              <a:rPr lang="en-US" sz="1500" dirty="0"/>
              <a:t>  Investigate and establish different organizational structures for schools to use to implement a multi-tiered system of supports for students.</a:t>
            </a:r>
            <a:br>
              <a:rPr lang="en-US" sz="1500" dirty="0"/>
            </a:br>
            <a:r>
              <a:rPr lang="en-US" sz="1500" dirty="0"/>
              <a:t>   </a:t>
            </a:r>
            <a:r>
              <a:rPr lang="en-US" sz="1500" i="1" dirty="0"/>
              <a:t>j.</a:t>
            </a:r>
            <a:r>
              <a:rPr lang="en-US" sz="1500" dirty="0"/>
              <a:t>  Allow greater flexibility to meet the education needs of a diverse student population and changing workforce needs.</a:t>
            </a:r>
            <a:br>
              <a:rPr lang="en-US" sz="1500" dirty="0"/>
            </a:br>
            <a:r>
              <a:rPr lang="en-US" sz="1500" dirty="0"/>
              <a:t>   </a:t>
            </a:r>
            <a:r>
              <a:rPr lang="en-US" sz="1500" i="1" dirty="0"/>
              <a:t>k.</a:t>
            </a:r>
            <a:r>
              <a:rPr lang="en-US" sz="1500" dirty="0"/>
              <a:t>  Allow for the flexible allocation of resources through implementation of specialized school budgets for the benefit of the schools served.</a:t>
            </a:r>
            <a:br>
              <a:rPr lang="en-US" sz="1500" dirty="0"/>
            </a:br>
            <a:r>
              <a:rPr lang="en-US" sz="1500" dirty="0"/>
              <a:t>   </a:t>
            </a:r>
            <a:r>
              <a:rPr lang="en-US" sz="1500" i="1" dirty="0"/>
              <a:t>l.</a:t>
            </a:r>
            <a:r>
              <a:rPr lang="en-US" sz="1500" dirty="0"/>
              <a:t>  Allow greater flexibility for districts and schools to focus on closing gaps in student opportunity and achievement for all students from preschool through postsecondary preparation.</a:t>
            </a:r>
            <a:br>
              <a:rPr lang="en-US" sz="1500" dirty="0"/>
            </a:br>
            <a:r>
              <a:rPr lang="en-US" sz="1500" dirty="0"/>
              <a:t>   4.  The state board of education shall be the only authorizer of charter schools under this chapter.</a:t>
            </a:r>
            <a:endParaRPr lang="en-US" sz="1500"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16</a:t>
            </a:fld>
            <a:endParaRPr lang="en-US" dirty="0"/>
          </a:p>
        </p:txBody>
      </p:sp>
    </p:spTree>
    <p:extLst>
      <p:ext uri="{BB962C8B-B14F-4D97-AF65-F5344CB8AC3E}">
        <p14:creationId xmlns:p14="http://schemas.microsoft.com/office/powerpoint/2010/main" val="3351837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HF 813 Charter Schools</a:t>
            </a:r>
            <a:endParaRPr lang="en-US" dirty="0"/>
          </a:p>
        </p:txBody>
      </p:sp>
      <p:sp>
        <p:nvSpPr>
          <p:cNvPr id="3" name="Content Placeholder 2"/>
          <p:cNvSpPr>
            <a:spLocks noGrp="1"/>
          </p:cNvSpPr>
          <p:nvPr>
            <p:ph idx="1"/>
          </p:nvPr>
        </p:nvSpPr>
        <p:spPr>
          <a:xfrm>
            <a:off x="304800" y="1295400"/>
            <a:ext cx="8458200" cy="4525963"/>
          </a:xfrm>
        </p:spPr>
        <p:txBody>
          <a:bodyPr>
            <a:noAutofit/>
          </a:bodyPr>
          <a:lstStyle/>
          <a:p>
            <a:r>
              <a:rPr lang="en-US" sz="2400" dirty="0" smtClean="0"/>
              <a:t>Requirements (here are a few): </a:t>
            </a:r>
          </a:p>
          <a:p>
            <a:pPr lvl="1"/>
            <a:r>
              <a:rPr lang="en-US" sz="2000" dirty="0" smtClean="0"/>
              <a:t>Includes </a:t>
            </a:r>
            <a:r>
              <a:rPr lang="en-US" sz="2000" dirty="0"/>
              <a:t>length of time for a charter, various requirements on teachers, on </a:t>
            </a:r>
            <a:r>
              <a:rPr lang="en-US" sz="2000" dirty="0" smtClean="0"/>
              <a:t>non-discrimination</a:t>
            </a:r>
            <a:r>
              <a:rPr lang="en-US" sz="2000" dirty="0"/>
              <a:t>, on operating as a non-religious school, on testing, </a:t>
            </a:r>
            <a:r>
              <a:rPr lang="en-US" sz="2000" dirty="0" smtClean="0"/>
              <a:t>instructional </a:t>
            </a:r>
            <a:r>
              <a:rPr lang="en-US" sz="2000" dirty="0"/>
              <a:t>days and other </a:t>
            </a:r>
            <a:r>
              <a:rPr lang="en-US" sz="2000" dirty="0" smtClean="0"/>
              <a:t>matters.</a:t>
            </a:r>
          </a:p>
          <a:p>
            <a:pPr lvl="1"/>
            <a:r>
              <a:rPr lang="en-US" sz="2000" dirty="0" smtClean="0"/>
              <a:t>Requires </a:t>
            </a:r>
            <a:r>
              <a:rPr lang="en-US" sz="2000" dirty="0"/>
              <a:t>that performance evaluation measures, compensation and dispute resolutions methods for staff and for the educational provider be in </a:t>
            </a:r>
            <a:r>
              <a:rPr lang="en-US" sz="2000" dirty="0" smtClean="0"/>
              <a:t>the charter application. </a:t>
            </a:r>
          </a:p>
          <a:p>
            <a:pPr lvl="1"/>
            <a:r>
              <a:rPr lang="en-US" sz="2000" dirty="0" smtClean="0"/>
              <a:t>Requires </a:t>
            </a:r>
            <a:r>
              <a:rPr lang="en-US" sz="2000" dirty="0"/>
              <a:t>charter schools to specify what statutes and administrative rules with which it does not attend to comply and for the </a:t>
            </a:r>
            <a:r>
              <a:rPr lang="en-US" sz="2000" dirty="0" smtClean="0"/>
              <a:t>DE </a:t>
            </a:r>
            <a:r>
              <a:rPr lang="en-US" sz="2000" dirty="0"/>
              <a:t>to assist in which statutes and rules can be </a:t>
            </a:r>
            <a:r>
              <a:rPr lang="en-US" sz="2000" dirty="0" smtClean="0"/>
              <a:t>waived.</a:t>
            </a:r>
          </a:p>
          <a:p>
            <a:pPr lvl="1"/>
            <a:r>
              <a:rPr lang="en-US" sz="2000" dirty="0" smtClean="0"/>
              <a:t>Requires </a:t>
            </a:r>
            <a:r>
              <a:rPr lang="en-US" sz="2000" dirty="0"/>
              <a:t>the budget be published online. </a:t>
            </a:r>
            <a:endParaRPr lang="en-US" sz="2000" dirty="0" smtClean="0"/>
          </a:p>
          <a:p>
            <a:pPr lvl="1"/>
            <a:r>
              <a:rPr lang="en-US" sz="2000" dirty="0" smtClean="0"/>
              <a:t>Requires </a:t>
            </a:r>
            <a:r>
              <a:rPr lang="en-US" sz="2000" dirty="0"/>
              <a:t>that charter schools give the school district the necessary </a:t>
            </a:r>
            <a:r>
              <a:rPr lang="en-US" sz="2000" dirty="0" smtClean="0"/>
              <a:t>documentation </a:t>
            </a:r>
            <a:r>
              <a:rPr lang="en-US" sz="2000" dirty="0"/>
              <a:t>for Medicaid </a:t>
            </a:r>
            <a:r>
              <a:rPr lang="en-US" sz="2000" dirty="0" smtClean="0"/>
              <a:t>claiming. </a:t>
            </a:r>
          </a:p>
        </p:txBody>
      </p:sp>
      <p:sp>
        <p:nvSpPr>
          <p:cNvPr id="4" name="Slide Number Placeholder 3"/>
          <p:cNvSpPr>
            <a:spLocks noGrp="1"/>
          </p:cNvSpPr>
          <p:nvPr>
            <p:ph type="sldNum" sz="quarter" idx="12"/>
          </p:nvPr>
        </p:nvSpPr>
        <p:spPr/>
        <p:txBody>
          <a:bodyPr/>
          <a:lstStyle/>
          <a:p>
            <a:fld id="{7E3A9E86-4CC3-4959-A751-C33E618564A4}" type="slidenum">
              <a:rPr lang="en-US" smtClean="0"/>
              <a:t>17</a:t>
            </a:fld>
            <a:endParaRPr lang="en-US" dirty="0"/>
          </a:p>
        </p:txBody>
      </p:sp>
    </p:spTree>
    <p:extLst>
      <p:ext uri="{BB962C8B-B14F-4D97-AF65-F5344CB8AC3E}">
        <p14:creationId xmlns:p14="http://schemas.microsoft.com/office/powerpoint/2010/main" val="2898986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HF 813 Charter Schools</a:t>
            </a:r>
            <a:endParaRPr lang="en-US" dirty="0"/>
          </a:p>
        </p:txBody>
      </p:sp>
      <p:sp>
        <p:nvSpPr>
          <p:cNvPr id="3" name="Content Placeholder 2"/>
          <p:cNvSpPr>
            <a:spLocks noGrp="1"/>
          </p:cNvSpPr>
          <p:nvPr>
            <p:ph idx="1"/>
          </p:nvPr>
        </p:nvSpPr>
        <p:spPr>
          <a:xfrm>
            <a:off x="304800" y="1295400"/>
            <a:ext cx="8458200" cy="4525963"/>
          </a:xfrm>
        </p:spPr>
        <p:txBody>
          <a:bodyPr>
            <a:noAutofit/>
          </a:bodyPr>
          <a:lstStyle/>
          <a:p>
            <a:r>
              <a:rPr lang="en-US" sz="2000" dirty="0" smtClean="0"/>
              <a:t>Appropriations and funding: </a:t>
            </a:r>
          </a:p>
          <a:p>
            <a:pPr lvl="1"/>
            <a:r>
              <a:rPr lang="en-US" sz="1800" dirty="0" smtClean="0"/>
              <a:t>District of residence pays to charter school the SCPP for the previous year, TLC per pupil, ELL weighting generated by an ELL student enrolled in the charter school, and the actual costs of special education.  The Charter is required to pay PSEO costs.  There is a standing appropriation for the DE to pay the costs of any students enrolled in the charter school not on the district of residence prior enrollment count</a:t>
            </a:r>
            <a:r>
              <a:rPr lang="en-US" sz="1800" dirty="0"/>
              <a:t> </a:t>
            </a:r>
            <a:r>
              <a:rPr lang="en-US" sz="1800" dirty="0" smtClean="0"/>
              <a:t>(Kindergarten, home school or private school, or students new to the district since prior Oct. 1)</a:t>
            </a:r>
          </a:p>
          <a:p>
            <a:pPr lvl="0"/>
            <a:r>
              <a:rPr lang="en-US" sz="1800" dirty="0"/>
              <a:t>Adds students enrolled in charter school to the calculation of a district’s actual enrollment.</a:t>
            </a:r>
          </a:p>
          <a:p>
            <a:pPr lvl="0"/>
            <a:r>
              <a:rPr lang="en-US" sz="1800" dirty="0"/>
              <a:t>SBRC requests: allows a school district to request modified supplemental amount from the SBRC for the opening or closing of a charter school, including if a charter goes bankrupt or charter is revoked and students return to the public school, allows the school district to ask the SBRC for spending authority to provide education for those students. </a:t>
            </a:r>
          </a:p>
          <a:p>
            <a:r>
              <a:rPr lang="en-US" sz="2000" dirty="0" smtClean="0"/>
              <a:t>Requires </a:t>
            </a:r>
            <a:r>
              <a:rPr lang="en-US" sz="2000" dirty="0"/>
              <a:t>the State </a:t>
            </a:r>
            <a:r>
              <a:rPr lang="en-US" sz="2000" dirty="0" smtClean="0"/>
              <a:t>Board </a:t>
            </a:r>
            <a:r>
              <a:rPr lang="en-US" sz="2000" dirty="0"/>
              <a:t>to develop a protocol for </a:t>
            </a:r>
            <a:r>
              <a:rPr lang="en-US" sz="2000" dirty="0" smtClean="0"/>
              <a:t>charter </a:t>
            </a:r>
            <a:r>
              <a:rPr lang="en-US" sz="2000" dirty="0"/>
              <a:t>school </a:t>
            </a:r>
            <a:r>
              <a:rPr lang="en-US" sz="2000" dirty="0" smtClean="0"/>
              <a:t>closings, including notice and transition </a:t>
            </a:r>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t>18</a:t>
            </a:fld>
            <a:endParaRPr lang="en-US" dirty="0"/>
          </a:p>
        </p:txBody>
      </p:sp>
    </p:spTree>
    <p:extLst>
      <p:ext uri="{BB962C8B-B14F-4D97-AF65-F5344CB8AC3E}">
        <p14:creationId xmlns:p14="http://schemas.microsoft.com/office/powerpoint/2010/main" val="4016932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Schools HF 813</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Requires </a:t>
            </a:r>
            <a:r>
              <a:rPr lang="en-US" dirty="0"/>
              <a:t>charter school board to determine the appropriate placement of a student on the sex offender registry and requires notice of such consideration on the board’s tentative agenda. If the student is denied enrollment, the district of residence is responsible for determining the appropriate placement. </a:t>
            </a:r>
          </a:p>
          <a:p>
            <a:pPr lvl="0"/>
            <a:r>
              <a:rPr lang="en-US" dirty="0"/>
              <a:t>Good cause open enrollment: adds permanent closure of a</a:t>
            </a:r>
            <a:r>
              <a:rPr lang="en-US" u="sng" dirty="0"/>
              <a:t> </a:t>
            </a:r>
            <a:r>
              <a:rPr lang="en-US" dirty="0"/>
              <a:t>charter school authorized under the new chapter to good cause criteria for open enrollment requests after March 1</a:t>
            </a:r>
          </a:p>
          <a:p>
            <a:r>
              <a:rPr lang="en-US" dirty="0" smtClean="0"/>
              <a:t>See </a:t>
            </a:r>
            <a:r>
              <a:rPr lang="en-US" u="sng" dirty="0">
                <a:hlinkClick r:id="rId2"/>
              </a:rPr>
              <a:t>ISFIS Analysis of NAPCS Report</a:t>
            </a:r>
            <a:r>
              <a:rPr lang="en-US" dirty="0"/>
              <a:t> linked here, which includes additional analysis about the impact of charter schools across the country.</a:t>
            </a:r>
          </a:p>
        </p:txBody>
      </p:sp>
      <p:sp>
        <p:nvSpPr>
          <p:cNvPr id="4" name="Slide Number Placeholder 3"/>
          <p:cNvSpPr>
            <a:spLocks noGrp="1"/>
          </p:cNvSpPr>
          <p:nvPr>
            <p:ph type="sldNum" sz="quarter" idx="12"/>
          </p:nvPr>
        </p:nvSpPr>
        <p:spPr/>
        <p:txBody>
          <a:bodyPr/>
          <a:lstStyle/>
          <a:p>
            <a:fld id="{7E3A9E86-4CC3-4959-A751-C33E618564A4}" type="slidenum">
              <a:rPr lang="en-US" smtClean="0"/>
              <a:t>19</a:t>
            </a:fld>
            <a:endParaRPr lang="en-US" dirty="0"/>
          </a:p>
        </p:txBody>
      </p:sp>
    </p:spTree>
    <p:extLst>
      <p:ext uri="{BB962C8B-B14F-4D97-AF65-F5344CB8AC3E}">
        <p14:creationId xmlns:p14="http://schemas.microsoft.com/office/powerpoint/2010/main" val="354153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626" name="Title 1"/>
          <p:cNvSpPr>
            <a:spLocks noGrp="1"/>
          </p:cNvSpPr>
          <p:nvPr>
            <p:ph type="title"/>
          </p:nvPr>
        </p:nvSpPr>
        <p:spPr>
          <a:xfrm>
            <a:off x="228600" y="381000"/>
            <a:ext cx="8229600" cy="1066800"/>
          </a:xfrm>
        </p:spPr>
        <p:txBody>
          <a:bodyPr/>
          <a:lstStyle/>
          <a:p>
            <a:r>
              <a:rPr lang="en-US" dirty="0" smtClean="0"/>
              <a:t>Webinar </a:t>
            </a:r>
            <a:r>
              <a:rPr lang="en-US" dirty="0"/>
              <a:t>Resources</a:t>
            </a:r>
          </a:p>
        </p:txBody>
      </p:sp>
      <p:sp>
        <p:nvSpPr>
          <p:cNvPr id="26627" name="Content Placeholder 2"/>
          <p:cNvSpPr>
            <a:spLocks noGrp="1"/>
          </p:cNvSpPr>
          <p:nvPr>
            <p:ph idx="1"/>
          </p:nvPr>
        </p:nvSpPr>
        <p:spPr>
          <a:xfrm>
            <a:off x="381000" y="1676400"/>
            <a:ext cx="8229600" cy="5029200"/>
          </a:xfrm>
        </p:spPr>
        <p:txBody>
          <a:bodyPr>
            <a:normAutofit/>
          </a:bodyPr>
          <a:lstStyle/>
          <a:p>
            <a:r>
              <a:rPr lang="en-US" dirty="0"/>
              <a:t>PPT is linked on the ISFIS webinar webpage</a:t>
            </a:r>
          </a:p>
          <a:p>
            <a:r>
              <a:rPr lang="en-US" dirty="0"/>
              <a:t>Use the slides and information as you see fit</a:t>
            </a:r>
          </a:p>
          <a:p>
            <a:r>
              <a:rPr lang="en-US" dirty="0"/>
              <a:t>OK to share with others in your district</a:t>
            </a:r>
          </a:p>
          <a:p>
            <a:r>
              <a:rPr lang="en-US" dirty="0"/>
              <a:t>Let us know if others in your district need an invite to attend the webinars</a:t>
            </a:r>
          </a:p>
        </p:txBody>
      </p:sp>
      <p:sp>
        <p:nvSpPr>
          <p:cNvPr id="4" name="Slide Number Placeholder 3"/>
          <p:cNvSpPr>
            <a:spLocks noGrp="1"/>
          </p:cNvSpPr>
          <p:nvPr>
            <p:ph type="sldNum" sz="quarter" idx="12"/>
          </p:nvPr>
        </p:nvSpPr>
        <p:spPr/>
        <p:txBody>
          <a:bodyPr/>
          <a:lstStyle/>
          <a:p>
            <a:pPr>
              <a:defRPr/>
            </a:pPr>
            <a:fld id="{F29A2164-762C-4A53-B011-27737843DA8B}" type="slidenum">
              <a:rPr lang="en-US" smtClean="0"/>
              <a:pPr>
                <a:defRPr/>
              </a:pPr>
              <a:t>2</a:t>
            </a:fld>
            <a:endParaRPr lang="en-US" dirty="0"/>
          </a:p>
        </p:txBody>
      </p:sp>
    </p:spTree>
    <p:extLst>
      <p:ext uri="{BB962C8B-B14F-4D97-AF65-F5344CB8AC3E}">
        <p14:creationId xmlns:p14="http://schemas.microsoft.com/office/powerpoint/2010/main" val="1715806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Charter School Amendments </a:t>
            </a:r>
            <a:br>
              <a:rPr lang="en-US" dirty="0" smtClean="0"/>
            </a:br>
            <a:r>
              <a:rPr lang="en-US" dirty="0" smtClean="0"/>
              <a:t>in HF 847</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Requires charter to have administrators with an administrator’s license, a teacher’s license or a new Charter Administrator license created by BOEE</a:t>
            </a:r>
          </a:p>
          <a:p>
            <a:r>
              <a:rPr lang="en-US" dirty="0" smtClean="0"/>
              <a:t>Makes the governing board subject to public records law</a:t>
            </a:r>
          </a:p>
          <a:p>
            <a:r>
              <a:rPr lang="en-US" dirty="0" smtClean="0"/>
              <a:t>Requires </a:t>
            </a:r>
            <a:r>
              <a:rPr lang="en-US" dirty="0"/>
              <a:t>the charter school to notify the resident district that a student will be attending the charter school by March 1 of the school year preceding the school year of </a:t>
            </a:r>
            <a:r>
              <a:rPr lang="en-US" dirty="0" smtClean="0"/>
              <a:t>enrollment</a:t>
            </a:r>
          </a:p>
          <a:p>
            <a:r>
              <a:rPr lang="en-US" dirty="0" smtClean="0"/>
              <a:t>Requires </a:t>
            </a:r>
            <a:r>
              <a:rPr lang="en-US" dirty="0"/>
              <a:t>charter schools to submit an annual report to the state board</a:t>
            </a:r>
          </a:p>
          <a:p>
            <a:pPr marL="0" indent="0">
              <a:buNone/>
            </a:pPr>
            <a:r>
              <a:rPr lang="en-US" dirty="0" smtClean="0"/>
              <a:t>HF 813 Signed by the Governor on May 19</a:t>
            </a:r>
          </a:p>
          <a:p>
            <a:pPr marL="0" indent="0">
              <a:buNone/>
            </a:pPr>
            <a:r>
              <a:rPr lang="en-US" dirty="0" smtClean="0"/>
              <a:t>HF 847 Signed by the Governor on May 20</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20</a:t>
            </a:fld>
            <a:endParaRPr lang="en-US" dirty="0"/>
          </a:p>
        </p:txBody>
      </p:sp>
    </p:spTree>
    <p:extLst>
      <p:ext uri="{BB962C8B-B14F-4D97-AF65-F5344CB8AC3E}">
        <p14:creationId xmlns:p14="http://schemas.microsoft.com/office/powerpoint/2010/main" val="121030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Schools Next Steps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State BOE and BOEE will have to develop rules, criteria, performance framework, licensure, etc., so lots of steps before a charter school will be in place, including written and public testimony to each of the following:</a:t>
            </a:r>
            <a:endParaRPr lang="en-US" dirty="0"/>
          </a:p>
          <a:p>
            <a:pPr lvl="1"/>
            <a:r>
              <a:rPr lang="en-US" dirty="0" smtClean="0"/>
              <a:t>DE and BOEE Public Hearings</a:t>
            </a:r>
          </a:p>
          <a:p>
            <a:pPr lvl="1"/>
            <a:r>
              <a:rPr lang="en-US" dirty="0" smtClean="0"/>
              <a:t>State BOE and BOEE official board action</a:t>
            </a:r>
          </a:p>
          <a:p>
            <a:pPr lvl="1"/>
            <a:r>
              <a:rPr lang="en-US" dirty="0" smtClean="0"/>
              <a:t>Legislative Rules Review Committee </a:t>
            </a:r>
          </a:p>
          <a:p>
            <a:r>
              <a:rPr lang="en-US" dirty="0" smtClean="0"/>
              <a:t>There will be pressured from the Governor to get this work done this fall, so charters can emerge, be approved, and allow enrollment by March 1, 2022 (we think) </a:t>
            </a:r>
          </a:p>
          <a:p>
            <a:r>
              <a:rPr lang="en-US" dirty="0" smtClean="0"/>
              <a:t>Local school charters, developed early in the process, could be seen as minimizing the evidence of need for outside charters in the community (we think)</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21</a:t>
            </a:fld>
            <a:endParaRPr lang="en-US" dirty="0"/>
          </a:p>
        </p:txBody>
      </p:sp>
    </p:spTree>
    <p:extLst>
      <p:ext uri="{BB962C8B-B14F-4D97-AF65-F5344CB8AC3E}">
        <p14:creationId xmlns:p14="http://schemas.microsoft.com/office/powerpoint/2010/main" val="35937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process: mask mandate introduced around noon Wednesday, May 19, signed by the Governor just after midnight. The enrolled bill was not yet available to the public days later.  No opportunity for input or preparation. Confusion about CDC rule on busses. DE directed schools to consult their attorneys.  Effective on enactment (12:30 am on May 20)</a:t>
            </a:r>
          </a:p>
          <a:p>
            <a:r>
              <a:rPr lang="en-US" dirty="0" smtClean="0"/>
              <a:t>Prohibited schools, cities and counties from requiring a mask mandate unless state or feds mandate it.  </a:t>
            </a:r>
          </a:p>
          <a:p>
            <a:r>
              <a:rPr lang="en-US" dirty="0" smtClean="0"/>
              <a:t>Rep. Holt: “hundreds if not thousands of email from parents. . .”  shows that advocacy/pressure may actually work.  </a:t>
            </a:r>
          </a:p>
          <a:p>
            <a:r>
              <a:rPr lang="en-US" dirty="0" smtClean="0"/>
              <a:t>Is it fair to say that Iowa is not a local control state?</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22</a:t>
            </a:fld>
            <a:endParaRPr lang="en-US" dirty="0"/>
          </a:p>
        </p:txBody>
      </p:sp>
      <p:sp>
        <p:nvSpPr>
          <p:cNvPr id="5" name="Title 1"/>
          <p:cNvSpPr>
            <a:spLocks noGrp="1"/>
          </p:cNvSpPr>
          <p:nvPr>
            <p:ph type="title"/>
          </p:nvPr>
        </p:nvSpPr>
        <p:spPr>
          <a:xfrm>
            <a:off x="457200" y="274638"/>
            <a:ext cx="8839200" cy="1143000"/>
          </a:xfrm>
        </p:spPr>
        <p:txBody>
          <a:bodyPr>
            <a:normAutofit fontScale="90000"/>
          </a:bodyPr>
          <a:lstStyle/>
          <a:p>
            <a:r>
              <a:rPr lang="en-US" dirty="0">
                <a:hlinkClick r:id="rId2"/>
              </a:rPr>
              <a:t>HF 847 </a:t>
            </a:r>
            <a:r>
              <a:rPr lang="en-US" dirty="0"/>
              <a:t>Education Flexibility/STO/Open Enrollment/Masks</a:t>
            </a:r>
          </a:p>
        </p:txBody>
      </p:sp>
    </p:spTree>
    <p:extLst>
      <p:ext uri="{BB962C8B-B14F-4D97-AF65-F5344CB8AC3E}">
        <p14:creationId xmlns:p14="http://schemas.microsoft.com/office/powerpoint/2010/main" val="3973737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a:t>HF 847 Education </a:t>
            </a:r>
            <a:r>
              <a:rPr lang="en-US" dirty="0" smtClean="0"/>
              <a:t>Flexibility</a:t>
            </a:r>
            <a:endParaRPr lang="en-US" dirty="0"/>
          </a:p>
        </p:txBody>
      </p:sp>
      <p:sp>
        <p:nvSpPr>
          <p:cNvPr id="3" name="Content Placeholder 2"/>
          <p:cNvSpPr>
            <a:spLocks noGrp="1"/>
          </p:cNvSpPr>
          <p:nvPr>
            <p:ph idx="1"/>
          </p:nvPr>
        </p:nvSpPr>
        <p:spPr>
          <a:xfrm>
            <a:off x="381000" y="1524000"/>
            <a:ext cx="8382000" cy="5105400"/>
          </a:xfrm>
        </p:spPr>
        <p:txBody>
          <a:bodyPr>
            <a:noAutofit/>
          </a:bodyPr>
          <a:lstStyle/>
          <a:p>
            <a:r>
              <a:rPr lang="en-US" sz="2000" b="1" dirty="0" smtClean="0"/>
              <a:t>Flexible </a:t>
            </a:r>
            <a:r>
              <a:rPr lang="en-US" sz="2000" b="1" dirty="0"/>
              <a:t>Student and School Support Program </a:t>
            </a:r>
            <a:r>
              <a:rPr lang="en-US" sz="2000" dirty="0"/>
              <a:t>(FS3</a:t>
            </a:r>
            <a:r>
              <a:rPr lang="en-US" sz="2000" dirty="0" smtClean="0"/>
              <a:t>) allowing schools </a:t>
            </a:r>
            <a:r>
              <a:rPr lang="en-US" sz="2000" dirty="0"/>
              <a:t>to implement evidence-based practices for innovate ways to improve student </a:t>
            </a:r>
            <a:r>
              <a:rPr lang="en-US" sz="2000" dirty="0" smtClean="0"/>
              <a:t>learning, well-being and post-secondary success. </a:t>
            </a:r>
          </a:p>
          <a:p>
            <a:pPr lvl="1"/>
            <a:r>
              <a:rPr lang="en-US" sz="1800" dirty="0" smtClean="0"/>
              <a:t>Allows DE Director to grant participation for up to a three-year period. </a:t>
            </a:r>
          </a:p>
          <a:p>
            <a:pPr lvl="1"/>
            <a:r>
              <a:rPr lang="en-US" sz="1800" dirty="0" smtClean="0"/>
              <a:t>Allows waiver of from one or more of the requirements of Iowa Code 256.11 subsections 3, 4, 5 (all of the offer and teach requirements), 6 paragraph b or c (PE requirements), or the minimum school calendar requirements in section 279.10, subsection 1 (start date no earlier than Aug. 23, and 180 days or 1,080 hours)</a:t>
            </a:r>
          </a:p>
          <a:p>
            <a:pPr lvl="1"/>
            <a:r>
              <a:rPr lang="en-US" sz="1800" dirty="0" smtClean="0"/>
              <a:t>Specifies the application and program requirements</a:t>
            </a:r>
          </a:p>
          <a:p>
            <a:pPr lvl="1"/>
            <a:r>
              <a:rPr lang="en-US" sz="1800" dirty="0" smtClean="0"/>
              <a:t>States that the program does not exempt the school from federal law or any other requirements of state law not specifically exempted by the director. </a:t>
            </a:r>
          </a:p>
          <a:p>
            <a:pPr lvl="1"/>
            <a:r>
              <a:rPr lang="en-US" sz="1800" dirty="0" smtClean="0"/>
              <a:t>Requires an annual report filed by each school to the DE. </a:t>
            </a:r>
            <a:endParaRPr lang="en-US" sz="1800" dirty="0"/>
          </a:p>
          <a:p>
            <a:pPr lvl="1"/>
            <a:r>
              <a:rPr lang="en-US" sz="1800" dirty="0" smtClean="0"/>
              <a:t>Allows but does not require use of the flex account to fund the FS3</a:t>
            </a:r>
          </a:p>
          <a:p>
            <a:r>
              <a:rPr lang="en-US" sz="2000" b="1" dirty="0" smtClean="0"/>
              <a:t>ISFIS Special Topic Webinar June 10: Flexibility Options  </a:t>
            </a:r>
          </a:p>
        </p:txBody>
      </p:sp>
      <p:sp>
        <p:nvSpPr>
          <p:cNvPr id="4" name="Slide Number Placeholder 3"/>
          <p:cNvSpPr>
            <a:spLocks noGrp="1"/>
          </p:cNvSpPr>
          <p:nvPr>
            <p:ph type="sldNum" sz="quarter" idx="12"/>
          </p:nvPr>
        </p:nvSpPr>
        <p:spPr/>
        <p:txBody>
          <a:bodyPr/>
          <a:lstStyle/>
          <a:p>
            <a:fld id="{7E3A9E86-4CC3-4959-A751-C33E618564A4}" type="slidenum">
              <a:rPr lang="en-US" smtClean="0"/>
              <a:t>23</a:t>
            </a:fld>
            <a:endParaRPr lang="en-US" dirty="0"/>
          </a:p>
        </p:txBody>
      </p:sp>
    </p:spTree>
    <p:extLst>
      <p:ext uri="{BB962C8B-B14F-4D97-AF65-F5344CB8AC3E}">
        <p14:creationId xmlns:p14="http://schemas.microsoft.com/office/powerpoint/2010/main" val="293642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a:t>HF 847 </a:t>
            </a:r>
            <a:r>
              <a:rPr lang="en-US" dirty="0" smtClean="0"/>
              <a:t>TLC, TSS, Tax Credits and Transportation Assistance</a:t>
            </a:r>
            <a:endParaRPr lang="en-US" dirty="0"/>
          </a:p>
        </p:txBody>
      </p:sp>
      <p:sp>
        <p:nvSpPr>
          <p:cNvPr id="3" name="Content Placeholder 2"/>
          <p:cNvSpPr>
            <a:spLocks noGrp="1"/>
          </p:cNvSpPr>
          <p:nvPr>
            <p:ph idx="1"/>
          </p:nvPr>
        </p:nvSpPr>
        <p:spPr>
          <a:xfrm>
            <a:off x="381000" y="1600200"/>
            <a:ext cx="8382000" cy="5105400"/>
          </a:xfrm>
        </p:spPr>
        <p:txBody>
          <a:bodyPr>
            <a:noAutofit/>
          </a:bodyPr>
          <a:lstStyle/>
          <a:p>
            <a:r>
              <a:rPr lang="en-US" sz="2000" b="1" dirty="0" smtClean="0"/>
              <a:t>Flex Account:</a:t>
            </a:r>
            <a:r>
              <a:rPr lang="en-US" sz="2000" dirty="0" smtClean="0"/>
              <a:t> Adds TLC funds as transferable to </a:t>
            </a:r>
            <a:r>
              <a:rPr lang="en-US" sz="2000" dirty="0"/>
              <a:t>the flex </a:t>
            </a:r>
            <a:r>
              <a:rPr lang="en-US" sz="2000" dirty="0" smtClean="0"/>
              <a:t>account if all requirements of chapter 284 are met. </a:t>
            </a:r>
          </a:p>
          <a:p>
            <a:r>
              <a:rPr lang="en-US" sz="2000" b="1" dirty="0" smtClean="0"/>
              <a:t>TSS Balances: </a:t>
            </a:r>
            <a:r>
              <a:rPr lang="en-US" sz="2000" dirty="0" smtClean="0"/>
              <a:t>Requires TSS funds received for any years prior up to and including 2020-21 school year, that are unexpended and unobligated at the conclusion of the 2020-21 fiscal year, be paid to teachers before July 1, 2023. The district is required to pay out all but 5% of the funds received in FY 2022. This provision sunsets July 1, 2023</a:t>
            </a:r>
          </a:p>
          <a:p>
            <a:r>
              <a:rPr lang="en-US" sz="2000" b="1" dirty="0" smtClean="0"/>
              <a:t>Tax Credits</a:t>
            </a:r>
            <a:r>
              <a:rPr lang="en-US" sz="2000" dirty="0" smtClean="0"/>
              <a:t>: Allows </a:t>
            </a:r>
            <a:r>
              <a:rPr lang="en-US" sz="2000" dirty="0"/>
              <a:t>homeschoolers to use the </a:t>
            </a:r>
            <a:r>
              <a:rPr lang="en-US" sz="2000" b="1" dirty="0"/>
              <a:t>Tuition &amp; Textbook </a:t>
            </a:r>
            <a:r>
              <a:rPr lang="en-US" sz="2000" dirty="0" smtClean="0"/>
              <a:t>credit Doubles </a:t>
            </a:r>
            <a:r>
              <a:rPr lang="en-US" sz="2000" dirty="0"/>
              <a:t>the </a:t>
            </a:r>
            <a:r>
              <a:rPr lang="en-US" sz="2000" dirty="0" smtClean="0"/>
              <a:t>credit; 25</a:t>
            </a:r>
            <a:r>
              <a:rPr lang="en-US" sz="2000" dirty="0"/>
              <a:t>% of the first </a:t>
            </a:r>
            <a:r>
              <a:rPr lang="en-US" sz="2000" strike="sngStrike" dirty="0" smtClean="0"/>
              <a:t>$1,000 </a:t>
            </a:r>
            <a:r>
              <a:rPr lang="en-US" sz="2000" u="sng" dirty="0" smtClean="0"/>
              <a:t>$2,000</a:t>
            </a:r>
            <a:r>
              <a:rPr lang="en-US" sz="2000" dirty="0"/>
              <a:t>. Allows </a:t>
            </a:r>
            <a:r>
              <a:rPr lang="en-US" sz="2000" b="1" dirty="0"/>
              <a:t>teachers</a:t>
            </a:r>
            <a:r>
              <a:rPr lang="en-US" sz="2000" dirty="0"/>
              <a:t> to take a state tax credit similar to the federal credit for </a:t>
            </a:r>
            <a:r>
              <a:rPr lang="en-US" sz="2000" dirty="0" smtClean="0"/>
              <a:t>expenses but not to exceed </a:t>
            </a:r>
            <a:r>
              <a:rPr lang="en-US" sz="2000" strike="sngStrike" dirty="0" smtClean="0"/>
              <a:t>$250 </a:t>
            </a:r>
            <a:r>
              <a:rPr lang="en-US" sz="2000" dirty="0" smtClean="0"/>
              <a:t>$500. Apply retroactively to Jan. 1, 2021 tax year and estimated at $12 million. </a:t>
            </a:r>
            <a:r>
              <a:rPr lang="en-US" sz="2000" b="1" dirty="0" smtClean="0"/>
              <a:t>STO</a:t>
            </a:r>
            <a:r>
              <a:rPr lang="en-US" sz="2000" dirty="0" smtClean="0"/>
              <a:t> tax credit increases from 65% to 75% retroactive to tax year beginning Jan. 1, 2021 and increases from $15 million to $20 by January 1, 2022 ($3.1 million.) </a:t>
            </a:r>
          </a:p>
        </p:txBody>
      </p:sp>
      <p:sp>
        <p:nvSpPr>
          <p:cNvPr id="4" name="Slide Number Placeholder 3"/>
          <p:cNvSpPr>
            <a:spLocks noGrp="1"/>
          </p:cNvSpPr>
          <p:nvPr>
            <p:ph type="sldNum" sz="quarter" idx="12"/>
          </p:nvPr>
        </p:nvSpPr>
        <p:spPr/>
        <p:txBody>
          <a:bodyPr/>
          <a:lstStyle/>
          <a:p>
            <a:fld id="{7E3A9E86-4CC3-4959-A751-C33E618564A4}" type="slidenum">
              <a:rPr lang="en-US" smtClean="0"/>
              <a:t>24</a:t>
            </a:fld>
            <a:endParaRPr lang="en-US" dirty="0"/>
          </a:p>
        </p:txBody>
      </p:sp>
    </p:spTree>
    <p:extLst>
      <p:ext uri="{BB962C8B-B14F-4D97-AF65-F5344CB8AC3E}">
        <p14:creationId xmlns:p14="http://schemas.microsoft.com/office/powerpoint/2010/main" val="3501319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Fund Balances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educateiowa.gov/documents/categorical-funding/2021/03/fy20-carryforward-categorical-funding</a:t>
            </a:r>
            <a:endParaRPr lang="en-US" dirty="0" smtClean="0"/>
          </a:p>
          <a:p>
            <a:r>
              <a:rPr lang="en-US" dirty="0" smtClean="0"/>
              <a:t>FY 2021 won’t be known until next spring (although you’ll know your own)</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25</a:t>
            </a:fld>
            <a:endParaRPr lang="en-US" dirty="0"/>
          </a:p>
        </p:txBody>
      </p:sp>
    </p:spTree>
    <p:extLst>
      <p:ext uri="{BB962C8B-B14F-4D97-AF65-F5344CB8AC3E}">
        <p14:creationId xmlns:p14="http://schemas.microsoft.com/office/powerpoint/2010/main" val="196290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26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3299393"/>
              </p:ext>
            </p:extLst>
          </p:nvPr>
        </p:nvGraphicFramePr>
        <p:xfrm>
          <a:off x="381000" y="228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47800" y="5105400"/>
            <a:ext cx="6858000" cy="646331"/>
          </a:xfrm>
          <a:prstGeom prst="rect">
            <a:avLst/>
          </a:prstGeom>
          <a:noFill/>
        </p:spPr>
        <p:txBody>
          <a:bodyPr wrap="square" rtlCol="0">
            <a:spAutoFit/>
          </a:bodyPr>
          <a:lstStyle/>
          <a:p>
            <a:r>
              <a:rPr lang="en-US" dirty="0" smtClean="0"/>
              <a:t>Flex Account Implications (HSAP, TLC, PK, PD and Discontinued)</a:t>
            </a:r>
          </a:p>
          <a:p>
            <a:r>
              <a:rPr lang="en-US" dirty="0" smtClean="0"/>
              <a:t>Payout Implications (TSS)</a:t>
            </a:r>
            <a:endParaRPr lang="en-US" dirty="0"/>
          </a:p>
        </p:txBody>
      </p:sp>
    </p:spTree>
    <p:extLst>
      <p:ext uri="{BB962C8B-B14F-4D97-AF65-F5344CB8AC3E}">
        <p14:creationId xmlns:p14="http://schemas.microsoft.com/office/powerpoint/2010/main" val="309177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a:t>HF 847 </a:t>
            </a:r>
            <a:r>
              <a:rPr lang="en-US" dirty="0" smtClean="0"/>
              <a:t>Open Enrollment Provisions</a:t>
            </a:r>
            <a:endParaRPr lang="en-US" dirty="0"/>
          </a:p>
        </p:txBody>
      </p:sp>
      <p:sp>
        <p:nvSpPr>
          <p:cNvPr id="3" name="Content Placeholder 2"/>
          <p:cNvSpPr>
            <a:spLocks noGrp="1"/>
          </p:cNvSpPr>
          <p:nvPr>
            <p:ph idx="1"/>
          </p:nvPr>
        </p:nvSpPr>
        <p:spPr>
          <a:xfrm>
            <a:off x="228600" y="1417638"/>
            <a:ext cx="8610600" cy="4906962"/>
          </a:xfrm>
        </p:spPr>
        <p:txBody>
          <a:bodyPr>
            <a:noAutofit/>
          </a:bodyPr>
          <a:lstStyle/>
          <a:p>
            <a:pPr marL="342900" lvl="1" indent="-342900">
              <a:buFont typeface="Arial" panose="020B0604020202020204" pitchFamily="34" charset="0"/>
              <a:buChar char="•"/>
            </a:pPr>
            <a:r>
              <a:rPr lang="en-US" sz="2000" b="1" dirty="0"/>
              <a:t>Open Enrollment Transportation: </a:t>
            </a:r>
            <a:r>
              <a:rPr lang="en-US" sz="2000" dirty="0"/>
              <a:t>Requires the DE and the State BOE to determine the eligibility of transportation assistance for open enrollment to at least 200% of the FPL. </a:t>
            </a:r>
            <a:endParaRPr lang="en-US" sz="2000" dirty="0" smtClean="0"/>
          </a:p>
          <a:p>
            <a:pPr marL="342900" lvl="1" indent="-342900">
              <a:buFont typeface="Arial" panose="020B0604020202020204" pitchFamily="34" charset="0"/>
              <a:buChar char="•"/>
            </a:pPr>
            <a:r>
              <a:rPr lang="en-US" sz="2000" dirty="0"/>
              <a:t>A</a:t>
            </a:r>
            <a:r>
              <a:rPr lang="en-US" sz="2000" dirty="0" smtClean="0"/>
              <a:t>dds </a:t>
            </a:r>
            <a:r>
              <a:rPr lang="en-US" sz="2000" dirty="0"/>
              <a:t>changes in the custody/residence of the child and a school is in need of significant improvement as good cause for missing open enrollment deadlines. Defines schools in need of significant improvement based on DE’s designation of </a:t>
            </a:r>
            <a:r>
              <a:rPr lang="en-US" sz="2000" dirty="0" smtClean="0"/>
              <a:t>priority </a:t>
            </a:r>
            <a:r>
              <a:rPr lang="en-US" sz="2000" dirty="0"/>
              <a:t>school </a:t>
            </a:r>
            <a:r>
              <a:rPr lang="en-US" sz="2000" dirty="0" smtClean="0"/>
              <a:t>for </a:t>
            </a:r>
            <a:r>
              <a:rPr lang="en-US" sz="2000" dirty="0"/>
              <a:t>two or more years or identified by ESSA for two or more years. </a:t>
            </a:r>
            <a:endParaRPr lang="en-US" sz="2000" dirty="0" smtClean="0"/>
          </a:p>
          <a:p>
            <a:pPr marL="342900" lvl="1" indent="-342900">
              <a:buFont typeface="Arial" panose="020B0604020202020204" pitchFamily="34" charset="0"/>
              <a:buChar char="•"/>
            </a:pPr>
            <a:r>
              <a:rPr lang="en-US" sz="2000" dirty="0" smtClean="0"/>
              <a:t>Makes </a:t>
            </a:r>
            <a:r>
              <a:rPr lang="en-US" sz="2000" dirty="0"/>
              <a:t>the </a:t>
            </a:r>
            <a:r>
              <a:rPr lang="en-US" sz="2000" dirty="0" smtClean="0"/>
              <a:t>open enrollment deadline </a:t>
            </a:r>
            <a:r>
              <a:rPr lang="en-US" sz="2000" dirty="0"/>
              <a:t>for pre-K students needing special education as Sept. 1. </a:t>
            </a:r>
            <a:endParaRPr lang="en-US" sz="2000" dirty="0" smtClean="0"/>
          </a:p>
          <a:p>
            <a:pPr>
              <a:spcBef>
                <a:spcPts val="0"/>
              </a:spcBef>
              <a:spcAft>
                <a:spcPts val="1200"/>
              </a:spcAft>
            </a:pPr>
            <a:r>
              <a:rPr lang="en-US" sz="2000" dirty="0" smtClean="0"/>
              <a:t>Makes </a:t>
            </a:r>
            <a:r>
              <a:rPr lang="en-US" sz="2000" dirty="0"/>
              <a:t>denials related to the inability of a school to </a:t>
            </a:r>
            <a:r>
              <a:rPr lang="en-US" sz="2000" dirty="0" smtClean="0"/>
              <a:t>adequately address </a:t>
            </a:r>
            <a:r>
              <a:rPr lang="en-US" sz="2000" u="sng" dirty="0" smtClean="0"/>
              <a:t>repeated acts of harassment of the student or the consistent failure of the resident district to reasonably respond to a student’s failure to meet basic academic standards after parent notice appealable to State Board </a:t>
            </a:r>
          </a:p>
          <a:p>
            <a:pPr>
              <a:spcBef>
                <a:spcPts val="0"/>
              </a:spcBef>
              <a:spcAft>
                <a:spcPts val="1200"/>
              </a:spcAft>
            </a:pPr>
            <a:r>
              <a:rPr lang="en-US" sz="2000" dirty="0" smtClean="0"/>
              <a:t>Requires State BOE to adopt rules to set criteria</a:t>
            </a:r>
          </a:p>
          <a:p>
            <a:pPr lvl="1">
              <a:spcBef>
                <a:spcPts val="0"/>
              </a:spcBef>
            </a:pPr>
            <a:endParaRPr lang="en-US" sz="1400"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27</a:t>
            </a:fld>
            <a:endParaRPr lang="en-US" dirty="0"/>
          </a:p>
        </p:txBody>
      </p:sp>
    </p:spTree>
    <p:extLst>
      <p:ext uri="{BB962C8B-B14F-4D97-AF65-F5344CB8AC3E}">
        <p14:creationId xmlns:p14="http://schemas.microsoft.com/office/powerpoint/2010/main" val="3464994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a:t>HF 847 </a:t>
            </a:r>
            <a:r>
              <a:rPr lang="en-US" dirty="0" smtClean="0"/>
              <a:t>Open Enrollment Provisions</a:t>
            </a:r>
            <a:endParaRPr lang="en-US" dirty="0"/>
          </a:p>
        </p:txBody>
      </p:sp>
      <p:sp>
        <p:nvSpPr>
          <p:cNvPr id="3" name="Content Placeholder 2"/>
          <p:cNvSpPr>
            <a:spLocks noGrp="1"/>
          </p:cNvSpPr>
          <p:nvPr>
            <p:ph idx="1"/>
          </p:nvPr>
        </p:nvSpPr>
        <p:spPr>
          <a:xfrm>
            <a:off x="228600" y="1371600"/>
            <a:ext cx="8763000" cy="4876800"/>
          </a:xfrm>
        </p:spPr>
        <p:txBody>
          <a:bodyPr>
            <a:noAutofit/>
          </a:bodyPr>
          <a:lstStyle/>
          <a:p>
            <a:pPr>
              <a:spcBef>
                <a:spcPts val="0"/>
              </a:spcBef>
              <a:spcAft>
                <a:spcPts val="1200"/>
              </a:spcAft>
            </a:pPr>
            <a:r>
              <a:rPr lang="en-US" sz="1800" dirty="0"/>
              <a:t>Adds more conditions under which an open enrolled students can participate immediately in varsity sports (these provisions are effective on enactment): </a:t>
            </a:r>
          </a:p>
          <a:p>
            <a:pPr lvl="1">
              <a:spcBef>
                <a:spcPts val="0"/>
              </a:spcBef>
              <a:spcAft>
                <a:spcPts val="1200"/>
              </a:spcAft>
            </a:pPr>
            <a:r>
              <a:rPr lang="en-US" sz="1800" dirty="0"/>
              <a:t>If a school board or superintendent makes a decision that results in </a:t>
            </a:r>
            <a:r>
              <a:rPr lang="en-US" sz="1800" dirty="0" smtClean="0"/>
              <a:t>discontinuation or </a:t>
            </a:r>
            <a:r>
              <a:rPr lang="en-US" sz="1800" dirty="0"/>
              <a:t>suspension of a varsity athletic activity in the district of residence</a:t>
            </a:r>
          </a:p>
          <a:p>
            <a:pPr lvl="1">
              <a:spcBef>
                <a:spcPts val="0"/>
              </a:spcBef>
              <a:spcAft>
                <a:spcPts val="1200"/>
              </a:spcAft>
            </a:pPr>
            <a:r>
              <a:rPr lang="en-US" sz="1800" dirty="0"/>
              <a:t>If  the boards of both districts agree to waive the waiting period</a:t>
            </a:r>
          </a:p>
          <a:p>
            <a:pPr lvl="1">
              <a:spcBef>
                <a:spcPts val="0"/>
              </a:spcBef>
              <a:spcAft>
                <a:spcPts val="1200"/>
              </a:spcAft>
            </a:pPr>
            <a:r>
              <a:rPr lang="en-US" sz="1800" dirty="0"/>
              <a:t>If the district of residence had a voluntary diversity plan in effect on </a:t>
            </a:r>
            <a:r>
              <a:rPr lang="en-US" sz="1800" dirty="0" smtClean="0"/>
              <a:t>Jan. </a:t>
            </a:r>
            <a:r>
              <a:rPr lang="en-US" sz="1800" dirty="0"/>
              <a:t>1, 2021</a:t>
            </a:r>
          </a:p>
          <a:p>
            <a:pPr lvl="1">
              <a:spcBef>
                <a:spcPts val="0"/>
              </a:spcBef>
              <a:spcAft>
                <a:spcPts val="1200"/>
              </a:spcAft>
            </a:pPr>
            <a:r>
              <a:rPr lang="en-US" sz="1800" dirty="0" smtClean="0"/>
              <a:t>Requires </a:t>
            </a:r>
            <a:r>
              <a:rPr lang="en-US" sz="1800" dirty="0"/>
              <a:t>students to fulfill academic ineligibility requirements imposed by the resident district before participating in the receiving district’s varsity programs. </a:t>
            </a:r>
            <a:endParaRPr lang="en-US" sz="1800" dirty="0" smtClean="0"/>
          </a:p>
          <a:p>
            <a:pPr lvl="1">
              <a:spcBef>
                <a:spcPts val="0"/>
              </a:spcBef>
              <a:spcAft>
                <a:spcPts val="1200"/>
              </a:spcAft>
            </a:pPr>
            <a:r>
              <a:rPr lang="en-US" sz="1800" b="1" i="1" dirty="0" smtClean="0"/>
              <a:t>NOTE</a:t>
            </a:r>
            <a:r>
              <a:rPr lang="en-US" sz="1800" dirty="0" smtClean="0"/>
              <a:t>: Governor’s most recent public health emergency proclamation states that all students will be presumed academically eligible for varsity competition this Fall</a:t>
            </a:r>
            <a:endParaRPr lang="en-US" sz="1800" dirty="0"/>
          </a:p>
          <a:p>
            <a:pPr>
              <a:spcBef>
                <a:spcPts val="0"/>
              </a:spcBef>
              <a:spcAft>
                <a:spcPts val="1200"/>
              </a:spcAft>
            </a:pPr>
            <a:r>
              <a:rPr lang="en-US" sz="1800" dirty="0" smtClean="0"/>
              <a:t>Creates a COVID varsity participation exception – if a student was enrolled in a school on July 1, 2020, open enrolled to another, and enrolls back to original school by July 1, 2021, they can participate in sports immediately. This provision applies retroactively to 2020-21 school year and for the 2021-22 school year. </a:t>
            </a:r>
          </a:p>
        </p:txBody>
      </p:sp>
      <p:sp>
        <p:nvSpPr>
          <p:cNvPr id="4" name="Slide Number Placeholder 3"/>
          <p:cNvSpPr>
            <a:spLocks noGrp="1"/>
          </p:cNvSpPr>
          <p:nvPr>
            <p:ph type="sldNum" sz="quarter" idx="12"/>
          </p:nvPr>
        </p:nvSpPr>
        <p:spPr/>
        <p:txBody>
          <a:bodyPr/>
          <a:lstStyle/>
          <a:p>
            <a:fld id="{7E3A9E86-4CC3-4959-A751-C33E618564A4}" type="slidenum">
              <a:rPr lang="en-US" smtClean="0"/>
              <a:t>28</a:t>
            </a:fld>
            <a:endParaRPr lang="en-US" dirty="0"/>
          </a:p>
        </p:txBody>
      </p:sp>
    </p:spTree>
    <p:extLst>
      <p:ext uri="{BB962C8B-B14F-4D97-AF65-F5344CB8AC3E}">
        <p14:creationId xmlns:p14="http://schemas.microsoft.com/office/powerpoint/2010/main" val="920877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 847 Education Practices</a:t>
            </a:r>
            <a:endParaRPr lang="en-US" dirty="0"/>
          </a:p>
        </p:txBody>
      </p:sp>
      <p:sp>
        <p:nvSpPr>
          <p:cNvPr id="3" name="Content Placeholder 2"/>
          <p:cNvSpPr>
            <a:spLocks noGrp="1"/>
          </p:cNvSpPr>
          <p:nvPr>
            <p:ph idx="1"/>
          </p:nvPr>
        </p:nvSpPr>
        <p:spPr>
          <a:xfrm>
            <a:off x="304800" y="1295400"/>
            <a:ext cx="8382000" cy="5105400"/>
          </a:xfrm>
        </p:spPr>
        <p:txBody>
          <a:bodyPr>
            <a:noAutofit/>
          </a:bodyPr>
          <a:lstStyle/>
          <a:p>
            <a:pPr>
              <a:spcBef>
                <a:spcPts val="0"/>
              </a:spcBef>
              <a:spcAft>
                <a:spcPts val="1200"/>
              </a:spcAft>
            </a:pPr>
            <a:r>
              <a:rPr lang="en-US" sz="2400" b="1" dirty="0" smtClean="0"/>
              <a:t>Pledge:  </a:t>
            </a:r>
            <a:r>
              <a:rPr lang="en-US" sz="2400" dirty="0" smtClean="0"/>
              <a:t>requires public school boards to administer the Pledge of Allegiance in grades 1-12 each school day.  Each classroom in which the pledge </a:t>
            </a:r>
            <a:r>
              <a:rPr lang="en-US" sz="2400" u="sng" dirty="0" smtClean="0"/>
              <a:t>is recited </a:t>
            </a:r>
            <a:r>
              <a:rPr lang="en-US" sz="2400" dirty="0" smtClean="0"/>
              <a:t>is required to display a flag during the recitation. Prohibits the school from compelling a student against the student’s or parents’ objections from reciting the pledge. This provision is effective July 1, 2021</a:t>
            </a:r>
          </a:p>
          <a:p>
            <a:pPr>
              <a:spcBef>
                <a:spcPts val="0"/>
              </a:spcBef>
              <a:spcAft>
                <a:spcPts val="1200"/>
              </a:spcAft>
            </a:pPr>
            <a:r>
              <a:rPr lang="en-US" sz="2400" b="1" dirty="0" smtClean="0"/>
              <a:t>School Board Power and Duties: </a:t>
            </a:r>
            <a:r>
              <a:rPr lang="en-US" sz="2400" dirty="0" smtClean="0"/>
              <a:t>states that the school board is responsible for overseeing the improvement of student outcomes, including but not limited to student academic achievement and skill proficiency. </a:t>
            </a:r>
          </a:p>
        </p:txBody>
      </p:sp>
      <p:sp>
        <p:nvSpPr>
          <p:cNvPr id="4" name="Slide Number Placeholder 3"/>
          <p:cNvSpPr>
            <a:spLocks noGrp="1"/>
          </p:cNvSpPr>
          <p:nvPr>
            <p:ph type="sldNum" sz="quarter" idx="12"/>
          </p:nvPr>
        </p:nvSpPr>
        <p:spPr/>
        <p:txBody>
          <a:bodyPr/>
          <a:lstStyle/>
          <a:p>
            <a:fld id="{7E3A9E86-4CC3-4959-A751-C33E618564A4}" type="slidenum">
              <a:rPr lang="en-US" smtClean="0"/>
              <a:t>29</a:t>
            </a:fld>
            <a:endParaRPr lang="en-US" dirty="0"/>
          </a:p>
        </p:txBody>
      </p:sp>
    </p:spTree>
    <p:extLst>
      <p:ext uri="{BB962C8B-B14F-4D97-AF65-F5344CB8AC3E}">
        <p14:creationId xmlns:p14="http://schemas.microsoft.com/office/powerpoint/2010/main" val="1542766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ISFIS</a:t>
            </a:r>
          </a:p>
        </p:txBody>
      </p:sp>
      <p:sp>
        <p:nvSpPr>
          <p:cNvPr id="3" name="Content Placeholder 2"/>
          <p:cNvSpPr>
            <a:spLocks noGrp="1"/>
          </p:cNvSpPr>
          <p:nvPr>
            <p:ph idx="1"/>
          </p:nvPr>
        </p:nvSpPr>
        <p:spPr>
          <a:xfrm>
            <a:off x="381000" y="1371600"/>
            <a:ext cx="8229600" cy="4525963"/>
          </a:xfrm>
        </p:spPr>
        <p:txBody>
          <a:bodyPr>
            <a:normAutofit/>
          </a:bodyPr>
          <a:lstStyle/>
          <a:p>
            <a:pPr marL="0" indent="0" algn="ctr">
              <a:buNone/>
            </a:pPr>
            <a:r>
              <a:rPr lang="en-US" sz="2900" dirty="0">
                <a:latin typeface="+mj-lt"/>
              </a:rPr>
              <a:t>Are you connected with ISFIS on Social Media?</a:t>
            </a:r>
          </a:p>
          <a:p>
            <a:endParaRPr lang="en-US" sz="1100" dirty="0">
              <a:latin typeface="+mj-lt"/>
            </a:endParaRPr>
          </a:p>
          <a:p>
            <a:r>
              <a:rPr lang="en-US" sz="2000" dirty="0"/>
              <a:t>Follow us on Twitter:  </a:t>
            </a:r>
            <a:r>
              <a:rPr lang="en-US" sz="2000" u="sng" dirty="0">
                <a:hlinkClick r:id="rId2"/>
              </a:rPr>
              <a:t>@ISFISInc</a:t>
            </a:r>
            <a:endParaRPr lang="en-US" sz="2000" dirty="0"/>
          </a:p>
          <a:p>
            <a:r>
              <a:rPr lang="en-US" sz="2000" dirty="0"/>
              <a:t>Like us on Facebook:  </a:t>
            </a:r>
            <a:br>
              <a:rPr lang="en-US" sz="2000" dirty="0"/>
            </a:br>
            <a:r>
              <a:rPr lang="en-US" sz="2000" u="sng" dirty="0">
                <a:hlinkClick r:id="rId3"/>
              </a:rPr>
              <a:t>https://www.facebook.com/isfisinc/</a:t>
            </a:r>
            <a:endParaRPr lang="en-US" sz="2000" dirty="0"/>
          </a:p>
          <a:p>
            <a:r>
              <a:rPr lang="en-US" sz="2000" dirty="0"/>
              <a:t>Link to us on LinkedIn:  </a:t>
            </a:r>
            <a:br>
              <a:rPr lang="en-US" sz="2000" dirty="0"/>
            </a:br>
            <a:r>
              <a:rPr lang="en-US" sz="2000" u="sng" dirty="0">
                <a:hlinkClick r:id="rId4"/>
              </a:rPr>
              <a:t>https://www.linkedin.com/company/iowa-school-finance-information-services</a:t>
            </a:r>
            <a:endParaRPr lang="en-US" sz="2000" u="sng" dirty="0"/>
          </a:p>
          <a:p>
            <a:r>
              <a:rPr lang="en-US" sz="2400" b="1" dirty="0"/>
              <a:t>If you or anyone at your district needs access to the ISFIS subscriber content on the website, email </a:t>
            </a:r>
            <a:r>
              <a:rPr lang="en-US" sz="2400" b="1" dirty="0">
                <a:hlinkClick r:id="rId5"/>
              </a:rPr>
              <a:t>jen@iowaschoolfinance.com</a:t>
            </a:r>
            <a:r>
              <a:rPr lang="en-US" sz="2400" b="1" dirty="0"/>
              <a:t> </a:t>
            </a:r>
          </a:p>
          <a:p>
            <a:pPr marL="0" indent="0">
              <a:buNone/>
            </a:pPr>
            <a:endParaRPr lang="en-US" u="sng"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a:t>
            </a:fld>
            <a:endParaRPr lang="en-US" dirty="0"/>
          </a:p>
        </p:txBody>
      </p:sp>
      <p:sp>
        <p:nvSpPr>
          <p:cNvPr id="6" name="TextBox 5">
            <a:extLst>
              <a:ext uri="{FF2B5EF4-FFF2-40B4-BE49-F238E27FC236}">
                <a16:creationId xmlns:a16="http://schemas.microsoft.com/office/drawing/2014/main" id="{977C70D8-E65E-4DE7-84D9-5FF00DFBD138}"/>
              </a:ext>
            </a:extLst>
          </p:cNvPr>
          <p:cNvSpPr txBox="1"/>
          <p:nvPr/>
        </p:nvSpPr>
        <p:spPr>
          <a:xfrm>
            <a:off x="1676400" y="5600700"/>
            <a:ext cx="4648200" cy="646331"/>
          </a:xfrm>
          <a:prstGeom prst="rect">
            <a:avLst/>
          </a:prstGeom>
          <a:noFill/>
        </p:spPr>
        <p:txBody>
          <a:bodyPr wrap="square" rtlCol="0">
            <a:spAutoFit/>
          </a:bodyPr>
          <a:lstStyle/>
          <a:p>
            <a:r>
              <a:rPr lang="en-US" dirty="0"/>
              <a:t>Please check with others at your district to make sure they’re getting our emails &amp; invites!</a:t>
            </a: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18717" b="21282"/>
          <a:stretch/>
        </p:blipFill>
        <p:spPr>
          <a:xfrm>
            <a:off x="6629400" y="5029200"/>
            <a:ext cx="1904998" cy="1143000"/>
          </a:xfrm>
          <a:prstGeom prst="rect">
            <a:avLst/>
          </a:prstGeom>
        </p:spPr>
      </p:pic>
    </p:spTree>
    <p:extLst>
      <p:ext uri="{BB962C8B-B14F-4D97-AF65-F5344CB8AC3E}">
        <p14:creationId xmlns:p14="http://schemas.microsoft.com/office/powerpoint/2010/main" val="464466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 847 Operational Sharing</a:t>
            </a:r>
            <a:endParaRPr lang="en-US" dirty="0"/>
          </a:p>
        </p:txBody>
      </p:sp>
      <p:sp>
        <p:nvSpPr>
          <p:cNvPr id="3" name="Content Placeholder 2"/>
          <p:cNvSpPr>
            <a:spLocks noGrp="1"/>
          </p:cNvSpPr>
          <p:nvPr>
            <p:ph idx="1"/>
          </p:nvPr>
        </p:nvSpPr>
        <p:spPr>
          <a:xfrm>
            <a:off x="304800" y="1295400"/>
            <a:ext cx="8839200" cy="5105400"/>
          </a:xfrm>
        </p:spPr>
        <p:txBody>
          <a:bodyPr>
            <a:noAutofit/>
          </a:bodyPr>
          <a:lstStyle/>
          <a:p>
            <a:pPr>
              <a:spcBef>
                <a:spcPts val="0"/>
              </a:spcBef>
              <a:spcAft>
                <a:spcPts val="1200"/>
              </a:spcAft>
            </a:pPr>
            <a:r>
              <a:rPr lang="en-US" sz="2000" b="1" dirty="0" smtClean="0"/>
              <a:t>Weighting</a:t>
            </a:r>
            <a:r>
              <a:rPr lang="en-US" sz="2000" b="1" dirty="0"/>
              <a:t>: </a:t>
            </a:r>
            <a:r>
              <a:rPr lang="en-US" sz="2000" dirty="0" smtClean="0"/>
              <a:t>Adds </a:t>
            </a:r>
            <a:r>
              <a:rPr lang="en-US" sz="2000" dirty="0"/>
              <a:t>work-based learning coordinators and special </a:t>
            </a:r>
            <a:r>
              <a:rPr lang="en-US" sz="2000" dirty="0" smtClean="0"/>
              <a:t>education directors </a:t>
            </a:r>
            <a:r>
              <a:rPr lang="en-US" sz="2000" dirty="0"/>
              <a:t>to </a:t>
            </a:r>
            <a:r>
              <a:rPr lang="en-US" sz="2000" dirty="0" smtClean="0"/>
              <a:t>positions generating operational weighting </a:t>
            </a:r>
            <a:r>
              <a:rPr lang="en-US" sz="2000" dirty="0"/>
              <a:t> </a:t>
            </a:r>
            <a:r>
              <a:rPr lang="en-US" sz="2000" dirty="0" smtClean="0"/>
              <a:t>at 3 students. </a:t>
            </a:r>
          </a:p>
          <a:p>
            <a:pPr>
              <a:spcBef>
                <a:spcPts val="0"/>
              </a:spcBef>
              <a:spcAft>
                <a:spcPts val="1200"/>
              </a:spcAft>
            </a:pPr>
            <a:r>
              <a:rPr lang="en-US" sz="2000" dirty="0" smtClean="0"/>
              <a:t>Defines Work-based learning coordinator: </a:t>
            </a:r>
            <a:r>
              <a:rPr lang="en-US" sz="1800" dirty="0" smtClean="0"/>
              <a:t>“an appropriately trained individual responsible for facilitating authentic, engaging work-based learning experiences for learners and educators in partnership with employers and others to enhance learning by connecting the content and skills that are necessary for future careers.” </a:t>
            </a:r>
          </a:p>
          <a:p>
            <a:pPr>
              <a:spcBef>
                <a:spcPts val="0"/>
              </a:spcBef>
              <a:spcAft>
                <a:spcPts val="1200"/>
              </a:spcAft>
            </a:pPr>
            <a:r>
              <a:rPr lang="en-US" sz="2000" dirty="0" smtClean="0"/>
              <a:t>Reduces weighting </a:t>
            </a:r>
            <a:r>
              <a:rPr lang="en-US" sz="2000" dirty="0"/>
              <a:t>for </a:t>
            </a:r>
            <a:r>
              <a:rPr lang="en-US" sz="2000" dirty="0" smtClean="0"/>
              <a:t>positions for school budget years beginning FY 2022-2024 (lowers the 5’s to 4 and lowers the 3’s to 2). </a:t>
            </a:r>
          </a:p>
          <a:p>
            <a:pPr>
              <a:spcBef>
                <a:spcPts val="0"/>
              </a:spcBef>
              <a:spcAft>
                <a:spcPts val="1200"/>
              </a:spcAft>
            </a:pPr>
            <a:r>
              <a:rPr lang="en-US" sz="2000" b="1" dirty="0" smtClean="0"/>
              <a:t>Timeline:</a:t>
            </a:r>
            <a:r>
              <a:rPr lang="en-US" sz="2000" dirty="0" smtClean="0"/>
              <a:t> get sharing in place to count enrollment for supplementary weighting by Oct. 1, 2021</a:t>
            </a:r>
            <a:r>
              <a:rPr lang="en-US" sz="2000" dirty="0"/>
              <a:t> </a:t>
            </a:r>
            <a:r>
              <a:rPr lang="en-US" sz="2000" dirty="0" smtClean="0"/>
              <a:t>to void losing funds if already at the 21 max or any count, really.</a:t>
            </a:r>
          </a:p>
          <a:p>
            <a:pPr>
              <a:spcBef>
                <a:spcPts val="0"/>
              </a:spcBef>
              <a:spcAft>
                <a:spcPts val="1200"/>
              </a:spcAft>
            </a:pPr>
            <a:r>
              <a:rPr lang="en-US" sz="2000" dirty="0" smtClean="0"/>
              <a:t>ISFIS Memo on </a:t>
            </a:r>
            <a:r>
              <a:rPr lang="en-US" sz="2000" dirty="0"/>
              <a:t>Operational Sharing  </a:t>
            </a:r>
            <a:r>
              <a:rPr lang="en-US" sz="2000" dirty="0" smtClean="0"/>
              <a:t>posted on ISFIS web site will be updated soon with the new requirements and weightings </a:t>
            </a:r>
            <a:r>
              <a:rPr lang="en-US" sz="2000" dirty="0" smtClean="0">
                <a:hlinkClick r:id="rId2"/>
              </a:rPr>
              <a:t>https</a:t>
            </a:r>
            <a:r>
              <a:rPr lang="en-US" sz="2000" dirty="0">
                <a:hlinkClick r:id="rId2"/>
              </a:rPr>
              <a:t>://</a:t>
            </a:r>
            <a:r>
              <a:rPr lang="en-US" sz="2000" dirty="0" smtClean="0">
                <a:hlinkClick r:id="rId2"/>
              </a:rPr>
              <a:t>www.iowaschoolfinance.com/reorganizing_sharing</a:t>
            </a:r>
            <a:r>
              <a:rPr lang="en-US" sz="2000" dirty="0" smtClean="0"/>
              <a:t> </a:t>
            </a:r>
            <a:endParaRPr lang="en-US" sz="2300"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30</a:t>
            </a:fld>
            <a:endParaRPr lang="en-US" dirty="0"/>
          </a:p>
        </p:txBody>
      </p:sp>
    </p:spTree>
    <p:extLst>
      <p:ext uri="{BB962C8B-B14F-4D97-AF65-F5344CB8AC3E}">
        <p14:creationId xmlns:p14="http://schemas.microsoft.com/office/powerpoint/2010/main" val="2432927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 847 Education Provisions</a:t>
            </a:r>
            <a:endParaRPr lang="en-US" dirty="0"/>
          </a:p>
        </p:txBody>
      </p:sp>
      <p:sp>
        <p:nvSpPr>
          <p:cNvPr id="3" name="Content Placeholder 2"/>
          <p:cNvSpPr>
            <a:spLocks noGrp="1"/>
          </p:cNvSpPr>
          <p:nvPr>
            <p:ph idx="1"/>
          </p:nvPr>
        </p:nvSpPr>
        <p:spPr>
          <a:xfrm>
            <a:off x="1066799" y="1295400"/>
            <a:ext cx="6934201" cy="4724400"/>
          </a:xfrm>
        </p:spPr>
        <p:txBody>
          <a:bodyPr>
            <a:noAutofit/>
          </a:bodyPr>
          <a:lstStyle/>
          <a:p>
            <a:pPr marL="0" indent="0">
              <a:spcBef>
                <a:spcPts val="0"/>
              </a:spcBef>
              <a:spcAft>
                <a:spcPts val="1200"/>
              </a:spcAft>
              <a:buNone/>
            </a:pPr>
            <a:endParaRPr lang="en-US" sz="2600" b="1" dirty="0" smtClean="0"/>
          </a:p>
          <a:p>
            <a:pPr marL="0" indent="0">
              <a:spcBef>
                <a:spcPts val="0"/>
              </a:spcBef>
              <a:spcAft>
                <a:spcPts val="1200"/>
              </a:spcAft>
              <a:buNone/>
            </a:pPr>
            <a:r>
              <a:rPr lang="en-US" sz="2600" b="1" dirty="0" smtClean="0"/>
              <a:t>Approved in the House 53:35, in the Senate 29:17, Signed by the Governor May 19.</a:t>
            </a:r>
          </a:p>
          <a:p>
            <a:pPr marL="0" indent="0">
              <a:spcBef>
                <a:spcPts val="0"/>
              </a:spcBef>
              <a:spcAft>
                <a:spcPts val="1200"/>
              </a:spcAft>
              <a:buNone/>
            </a:pPr>
            <a:r>
              <a:rPr lang="en-US" sz="2600" dirty="0" smtClean="0"/>
              <a:t>Although some expanded flexibility for school districts, primarily open enrollment expansion, tax credits supporting nonpublic options, and mandates, some from the Governor’s original school choice proposals and others from the House and Senate.  </a:t>
            </a:r>
          </a:p>
        </p:txBody>
      </p:sp>
      <p:sp>
        <p:nvSpPr>
          <p:cNvPr id="4" name="Slide Number Placeholder 3"/>
          <p:cNvSpPr>
            <a:spLocks noGrp="1"/>
          </p:cNvSpPr>
          <p:nvPr>
            <p:ph type="sldNum" sz="quarter" idx="12"/>
          </p:nvPr>
        </p:nvSpPr>
        <p:spPr/>
        <p:txBody>
          <a:bodyPr/>
          <a:lstStyle/>
          <a:p>
            <a:fld id="{7E3A9E86-4CC3-4959-A751-C33E618564A4}" type="slidenum">
              <a:rPr lang="en-US" smtClean="0"/>
              <a:t>31</a:t>
            </a:fld>
            <a:endParaRPr lang="en-US" dirty="0"/>
          </a:p>
        </p:txBody>
      </p:sp>
    </p:spTree>
    <p:extLst>
      <p:ext uri="{BB962C8B-B14F-4D97-AF65-F5344CB8AC3E}">
        <p14:creationId xmlns:p14="http://schemas.microsoft.com/office/powerpoint/2010/main" val="1429498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HF 868 </a:t>
            </a:r>
            <a:r>
              <a:rPr lang="en-US" dirty="0" smtClean="0"/>
              <a:t>Accountability and Administrative Measures &amp; Fees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As of today (June 3) not yet signed by the Governor</a:t>
            </a:r>
          </a:p>
          <a:p>
            <a:pPr lvl="0"/>
            <a:r>
              <a:rPr lang="en-US" dirty="0" smtClean="0"/>
              <a:t>Difference of opinion on how far this departs from current law</a:t>
            </a:r>
          </a:p>
          <a:p>
            <a:pPr lvl="0"/>
            <a:r>
              <a:rPr lang="en-US" dirty="0" smtClean="0"/>
              <a:t>The normal subcommittee, committee and debate processes in both chambers would have clarified and allowed both learning and input, but alas</a:t>
            </a:r>
          </a:p>
          <a:p>
            <a:pPr lvl="0"/>
            <a:r>
              <a:rPr lang="en-US" dirty="0" smtClean="0"/>
              <a:t>Amendment to HF 868 Education Appropriations with no opportunity for stakeholder input: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32</a:t>
            </a:fld>
            <a:endParaRPr lang="en-US" dirty="0"/>
          </a:p>
        </p:txBody>
      </p:sp>
    </p:spTree>
    <p:extLst>
      <p:ext uri="{BB962C8B-B14F-4D97-AF65-F5344CB8AC3E}">
        <p14:creationId xmlns:p14="http://schemas.microsoft.com/office/powerpoint/2010/main" val="2974429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HF 868 Accountability and Administrative Measures &amp; Fees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Requires the DE to develop and make available on the DE's internet site general guidance for parents, guardians, and community members who have concerns about school districts or school governing boards</a:t>
            </a:r>
            <a:r>
              <a:rPr lang="en-US" dirty="0" smtClean="0"/>
              <a:t>. </a:t>
            </a:r>
            <a:r>
              <a:rPr lang="en-US" i="1" dirty="0" smtClean="0"/>
              <a:t>Here’s </a:t>
            </a:r>
            <a:r>
              <a:rPr lang="en-US" i="1" dirty="0"/>
              <a:t>a link to the formal written complaint process on DE’s website FYI </a:t>
            </a:r>
            <a:r>
              <a:rPr lang="en-US" i="1" u="sng" dirty="0">
                <a:hlinkClick r:id="rId2"/>
              </a:rPr>
              <a:t>https://educateiowa.gov/pk-12/special-education/dispute-resolution/formal-written-complaint-dispute-resolution</a:t>
            </a:r>
            <a:endParaRPr lang="en-US" i="1" dirty="0"/>
          </a:p>
          <a:p>
            <a:endParaRPr lang="en-US" dirty="0" smtClean="0"/>
          </a:p>
          <a:p>
            <a:r>
              <a:rPr lang="en-US" dirty="0" smtClean="0"/>
              <a:t>Requires DE to </a:t>
            </a:r>
            <a:r>
              <a:rPr lang="en-US" dirty="0"/>
              <a:t>develop and distribute to school districts standards of practice for equity coordinators employed by school districts and a training program on free speech under the first amendment to be used by school districts.</a:t>
            </a:r>
          </a:p>
        </p:txBody>
      </p:sp>
      <p:sp>
        <p:nvSpPr>
          <p:cNvPr id="4" name="Slide Number Placeholder 3"/>
          <p:cNvSpPr>
            <a:spLocks noGrp="1"/>
          </p:cNvSpPr>
          <p:nvPr>
            <p:ph type="sldNum" sz="quarter" idx="12"/>
          </p:nvPr>
        </p:nvSpPr>
        <p:spPr/>
        <p:txBody>
          <a:bodyPr/>
          <a:lstStyle/>
          <a:p>
            <a:fld id="{7E3A9E86-4CC3-4959-A751-C33E618564A4}" type="slidenum">
              <a:rPr lang="en-US" smtClean="0"/>
              <a:t>33</a:t>
            </a:fld>
            <a:endParaRPr lang="en-US" dirty="0"/>
          </a:p>
        </p:txBody>
      </p:sp>
    </p:spTree>
    <p:extLst>
      <p:ext uri="{BB962C8B-B14F-4D97-AF65-F5344CB8AC3E}">
        <p14:creationId xmlns:p14="http://schemas.microsoft.com/office/powerpoint/2010/main" val="2030363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Accountability and Administrative Measures &amp; Fees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LSA NOBA citation: “CODE</a:t>
            </a:r>
            <a:r>
              <a:rPr lang="en-US" dirty="0"/>
              <a:t>: Strikes and replaces the State Board and </a:t>
            </a:r>
            <a:r>
              <a:rPr lang="en-US" dirty="0" smtClean="0"/>
              <a:t>DE accreditation</a:t>
            </a:r>
            <a:r>
              <a:rPr lang="en-US" dirty="0"/>
              <a:t>, monitoring, and enforcement process for school districts and nonpublic schools seeking accreditation and provides for reporting requirements. </a:t>
            </a:r>
            <a:endParaRPr lang="en-US" dirty="0" smtClean="0"/>
          </a:p>
          <a:p>
            <a:r>
              <a:rPr lang="en-US" dirty="0" smtClean="0"/>
              <a:t>DETAIL</a:t>
            </a:r>
            <a:r>
              <a:rPr lang="en-US" dirty="0"/>
              <a:t>: </a:t>
            </a:r>
            <a:r>
              <a:rPr lang="en-US" dirty="0" smtClean="0"/>
              <a:t>DE currently </a:t>
            </a:r>
            <a:r>
              <a:rPr lang="en-US" dirty="0"/>
              <a:t>has an accreditation, monitoring, and enforcement process for school districts and nonpublic schools seeking accreditation. The changes reflect the current practices of the </a:t>
            </a:r>
            <a:r>
              <a:rPr lang="en-US" dirty="0" smtClean="0"/>
              <a:t>DE </a:t>
            </a:r>
            <a:r>
              <a:rPr lang="en-US" dirty="0"/>
              <a:t>and allows for additional enforcement mechanisms. </a:t>
            </a:r>
            <a:endParaRPr lang="en-US" dirty="0" smtClean="0"/>
          </a:p>
          <a:p>
            <a:r>
              <a:rPr lang="en-US" dirty="0" smtClean="0"/>
              <a:t>FISCAL </a:t>
            </a:r>
            <a:r>
              <a:rPr lang="en-US" dirty="0"/>
              <a:t>IMPACT: </a:t>
            </a:r>
            <a:r>
              <a:rPr lang="en-US" dirty="0" smtClean="0"/>
              <a:t>DE does </a:t>
            </a:r>
            <a:r>
              <a:rPr lang="en-US" dirty="0"/>
              <a:t>not anticipate a fiscal impact or the need for additional FTE positions to meet the provisions of this Division</a:t>
            </a:r>
            <a:r>
              <a:rPr lang="en-US" dirty="0" smtClean="0"/>
              <a:t>.”</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34</a:t>
            </a:fld>
            <a:endParaRPr lang="en-US" dirty="0"/>
          </a:p>
        </p:txBody>
      </p:sp>
    </p:spTree>
    <p:extLst>
      <p:ext uri="{BB962C8B-B14F-4D97-AF65-F5344CB8AC3E}">
        <p14:creationId xmlns:p14="http://schemas.microsoft.com/office/powerpoint/2010/main" val="2092639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Different in the Accreditation Language?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Adds monitoring and enforcement to the title (rather than just accreditation)</a:t>
            </a:r>
          </a:p>
          <a:p>
            <a:r>
              <a:rPr lang="en-US" dirty="0" smtClean="0"/>
              <a:t>Phase I shall include </a:t>
            </a:r>
            <a:r>
              <a:rPr lang="en-US" u="sng" dirty="0" smtClean="0"/>
              <a:t>but not be limited to </a:t>
            </a:r>
            <a:r>
              <a:rPr lang="en-US" dirty="0" smtClean="0"/>
              <a:t>one </a:t>
            </a:r>
            <a:r>
              <a:rPr lang="en-US" u="sng" dirty="0" smtClean="0"/>
              <a:t>or more </a:t>
            </a:r>
            <a:r>
              <a:rPr lang="en-US" dirty="0" smtClean="0"/>
              <a:t>desk audits, one </a:t>
            </a:r>
            <a:r>
              <a:rPr lang="en-US" u="sng" dirty="0" smtClean="0"/>
              <a:t>or more remote or </a:t>
            </a:r>
            <a:r>
              <a:rPr lang="en-US" dirty="0" smtClean="0"/>
              <a:t>on-site visits</a:t>
            </a:r>
          </a:p>
          <a:p>
            <a:r>
              <a:rPr lang="en-US" dirty="0" smtClean="0"/>
              <a:t>Recommendations of site visit can not exceed steps to get to minimum compliance (current process is about school improvement</a:t>
            </a:r>
            <a:r>
              <a:rPr lang="en-US" dirty="0"/>
              <a:t> </a:t>
            </a:r>
            <a:r>
              <a:rPr lang="en-US" dirty="0" smtClean="0"/>
              <a:t>so this could be freeing for school districts who don’t appreciate state suggestions for improvement)</a:t>
            </a:r>
          </a:p>
          <a:p>
            <a:endParaRPr lang="en-US"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35</a:t>
            </a:fld>
            <a:endParaRPr lang="en-US" dirty="0"/>
          </a:p>
        </p:txBody>
      </p:sp>
    </p:spTree>
    <p:extLst>
      <p:ext uri="{BB962C8B-B14F-4D97-AF65-F5344CB8AC3E}">
        <p14:creationId xmlns:p14="http://schemas.microsoft.com/office/powerpoint/2010/main" val="1442198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Different in the Accreditation Language?</a:t>
            </a:r>
            <a:endParaRPr lang="en-US" dirty="0"/>
          </a:p>
        </p:txBody>
      </p:sp>
      <p:sp>
        <p:nvSpPr>
          <p:cNvPr id="3" name="Content Placeholder 2"/>
          <p:cNvSpPr>
            <a:spLocks noGrp="1"/>
          </p:cNvSpPr>
          <p:nvPr>
            <p:ph idx="1"/>
          </p:nvPr>
        </p:nvSpPr>
        <p:spPr/>
        <p:txBody>
          <a:bodyPr/>
          <a:lstStyle/>
          <a:p>
            <a:r>
              <a:rPr lang="en-US" dirty="0" smtClean="0"/>
              <a:t>Enforcement (not specific to just Phase II – could apply to Phase I) : </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36</a:t>
            </a:fld>
            <a:endParaRPr lang="en-US" dirty="0"/>
          </a:p>
        </p:txBody>
      </p:sp>
      <p:pic>
        <p:nvPicPr>
          <p:cNvPr id="5" name="Picture 4"/>
          <p:cNvPicPr>
            <a:picLocks noChangeAspect="1"/>
          </p:cNvPicPr>
          <p:nvPr/>
        </p:nvPicPr>
        <p:blipFill>
          <a:blip r:embed="rId2"/>
          <a:stretch>
            <a:fillRect/>
          </a:stretch>
        </p:blipFill>
        <p:spPr>
          <a:xfrm>
            <a:off x="1066800" y="2895600"/>
            <a:ext cx="7100281" cy="1752600"/>
          </a:xfrm>
          <a:prstGeom prst="rect">
            <a:avLst/>
          </a:prstGeom>
        </p:spPr>
      </p:pic>
    </p:spTree>
    <p:extLst>
      <p:ext uri="{BB962C8B-B14F-4D97-AF65-F5344CB8AC3E}">
        <p14:creationId xmlns:p14="http://schemas.microsoft.com/office/powerpoint/2010/main" val="229020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a:xfrm>
            <a:off x="533400" y="1295400"/>
            <a:ext cx="8229600" cy="4876800"/>
          </a:xfrm>
        </p:spPr>
        <p:txBody>
          <a:bodyPr>
            <a:normAutofit fontScale="62500" lnSpcReduction="20000"/>
          </a:bodyPr>
          <a:lstStyle/>
          <a:p>
            <a:r>
              <a:rPr lang="en-US" dirty="0" smtClean="0"/>
              <a:t>Senate responds with compromise language that is in the final bill:</a:t>
            </a:r>
          </a:p>
          <a:p>
            <a:r>
              <a:rPr lang="en-US" dirty="0" smtClean="0"/>
              <a:t>If noncompliance is not corrected, the DE Director shall recommend and the state board </a:t>
            </a:r>
            <a:r>
              <a:rPr lang="en-US" strike="sngStrike" dirty="0" smtClean="0"/>
              <a:t>shall </a:t>
            </a:r>
            <a:r>
              <a:rPr lang="en-US" b="1" i="1" u="sng" dirty="0" smtClean="0"/>
              <a:t>may</a:t>
            </a:r>
            <a:r>
              <a:rPr lang="en-US" dirty="0" smtClean="0"/>
              <a:t> do one of the following </a:t>
            </a:r>
          </a:p>
          <a:p>
            <a:pPr lvl="1"/>
            <a:r>
              <a:rPr lang="en-US" dirty="0"/>
              <a:t>recommend federal funding conditions </a:t>
            </a:r>
            <a:endParaRPr lang="en-US" dirty="0" smtClean="0"/>
          </a:p>
          <a:p>
            <a:pPr lvl="1"/>
            <a:r>
              <a:rPr lang="en-US" dirty="0" smtClean="0"/>
              <a:t>withhold state </a:t>
            </a:r>
            <a:r>
              <a:rPr lang="en-US" dirty="0"/>
              <a:t>funds </a:t>
            </a:r>
            <a:endParaRPr lang="en-US" dirty="0" smtClean="0"/>
          </a:p>
          <a:p>
            <a:r>
              <a:rPr lang="en-US" dirty="0" smtClean="0"/>
              <a:t>Director has a longer list of enforcement mechanisms and shall exercise discretion to ensure that the actions are proportionate to the noncompliance.</a:t>
            </a:r>
          </a:p>
          <a:p>
            <a:pPr lvl="1"/>
            <a:r>
              <a:rPr lang="en-US" dirty="0" smtClean="0"/>
              <a:t>Advise about availability of technical assistance</a:t>
            </a:r>
          </a:p>
          <a:p>
            <a:pPr lvl="1"/>
            <a:r>
              <a:rPr lang="en-US" dirty="0" smtClean="0"/>
              <a:t>Set a date and require completion of corrective action</a:t>
            </a:r>
          </a:p>
          <a:p>
            <a:pPr lvl="1"/>
            <a:r>
              <a:rPr lang="en-US" dirty="0" smtClean="0"/>
              <a:t>Recommend a Phase II visit</a:t>
            </a:r>
          </a:p>
          <a:p>
            <a:pPr lvl="1"/>
            <a:r>
              <a:rPr lang="en-US" dirty="0" smtClean="0"/>
              <a:t>Refer conduct to the AG and refer financial concerns to Auditor</a:t>
            </a:r>
          </a:p>
          <a:p>
            <a:pPr lvl="1"/>
            <a:r>
              <a:rPr lang="en-US" dirty="0" smtClean="0"/>
              <a:t>Recommend removal of accreditation to the State Board</a:t>
            </a:r>
          </a:p>
          <a:p>
            <a:pPr lvl="1"/>
            <a:r>
              <a:rPr lang="en-US" dirty="0" smtClean="0"/>
              <a:t>Take any other enforcement mechanism available to the Director</a:t>
            </a:r>
          </a:p>
          <a:p>
            <a:pPr lvl="1"/>
            <a:r>
              <a:rPr lang="en-US" dirty="0" smtClean="0"/>
              <a:t>Requires DE focus of enforcement activities on all of the following: </a:t>
            </a:r>
          </a:p>
          <a:p>
            <a:pPr lvl="2"/>
            <a:r>
              <a:rPr lang="en-US" dirty="0"/>
              <a:t>Improving educational results for children, families, </a:t>
            </a:r>
            <a:r>
              <a:rPr lang="en-US" dirty="0" smtClean="0"/>
              <a:t>and </a:t>
            </a:r>
            <a:r>
              <a:rPr lang="en-US" dirty="0"/>
              <a:t>students. </a:t>
            </a:r>
            <a:endParaRPr lang="en-US" dirty="0" smtClean="0"/>
          </a:p>
          <a:p>
            <a:pPr lvl="2"/>
            <a:r>
              <a:rPr lang="en-US" dirty="0" smtClean="0"/>
              <a:t>Ensuring </a:t>
            </a:r>
            <a:r>
              <a:rPr lang="en-US" dirty="0"/>
              <a:t>that public agencies and their governing </a:t>
            </a:r>
            <a:r>
              <a:rPr lang="en-US" dirty="0" smtClean="0"/>
              <a:t>boards </a:t>
            </a:r>
            <a:r>
              <a:rPr lang="en-US" dirty="0"/>
              <a:t>meet requirements of state and federal laws.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37</a:t>
            </a:fld>
            <a:endParaRPr lang="en-US" dirty="0"/>
          </a:p>
        </p:txBody>
      </p:sp>
    </p:spTree>
    <p:extLst>
      <p:ext uri="{BB962C8B-B14F-4D97-AF65-F5344CB8AC3E}">
        <p14:creationId xmlns:p14="http://schemas.microsoft.com/office/powerpoint/2010/main" val="4026385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Scope of Accreditation is Expanded</a:t>
            </a:r>
            <a:br>
              <a:rPr lang="en-US" dirty="0" smtClean="0"/>
            </a:br>
            <a:r>
              <a:rPr lang="en-US" dirty="0" smtClean="0"/>
              <a:t>Data Collection is Limited</a:t>
            </a:r>
            <a:endParaRPr lang="en-US" i="1" dirty="0"/>
          </a:p>
        </p:txBody>
      </p:sp>
      <p:sp>
        <p:nvSpPr>
          <p:cNvPr id="3" name="Content Placeholder 2"/>
          <p:cNvSpPr>
            <a:spLocks noGrp="1"/>
          </p:cNvSpPr>
          <p:nvPr>
            <p:ph idx="1"/>
          </p:nvPr>
        </p:nvSpPr>
        <p:spPr>
          <a:xfrm>
            <a:off x="457200" y="1600200"/>
            <a:ext cx="7391400" cy="4525963"/>
          </a:xfrm>
        </p:spPr>
        <p:txBody>
          <a:bodyPr>
            <a:normAutofit fontScale="85000" lnSpcReduction="10000"/>
          </a:bodyPr>
          <a:lstStyle/>
          <a:p>
            <a:pPr lvl="0"/>
            <a:r>
              <a:rPr lang="en-US" dirty="0" smtClean="0"/>
              <a:t>Requires DE to enforce compliance (removes the requirement that the state BOE act first although that is preserved for Phase II)</a:t>
            </a:r>
          </a:p>
          <a:p>
            <a:pPr lvl="0"/>
            <a:r>
              <a:rPr lang="en-US" dirty="0" smtClean="0"/>
              <a:t>Expands noncompliance formerly w/state education standards, now also includes fiscal, board policy, state and federal laws, rules and regulation, HF 744, HF 802 specifically</a:t>
            </a:r>
          </a:p>
          <a:p>
            <a:pPr lvl="0"/>
            <a:r>
              <a:rPr lang="en-US" dirty="0" smtClean="0"/>
              <a:t>DE is prohibited from collecting information they are not specifically authorized to collect (already current law, just not in the accreditation chapter)</a:t>
            </a:r>
          </a:p>
          <a:p>
            <a:pPr lvl="0"/>
            <a:endParaRPr lang="en-US"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38</a:t>
            </a:fld>
            <a:endParaRPr lang="en-US" dirty="0"/>
          </a:p>
        </p:txBody>
      </p:sp>
    </p:spTree>
    <p:extLst>
      <p:ext uri="{BB962C8B-B14F-4D97-AF65-F5344CB8AC3E}">
        <p14:creationId xmlns:p14="http://schemas.microsoft.com/office/powerpoint/2010/main" val="1445282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BOEE Administrative Fees</a:t>
            </a:r>
            <a:endParaRPr lang="en-US" dirty="0"/>
          </a:p>
        </p:txBody>
      </p:sp>
      <p:sp>
        <p:nvSpPr>
          <p:cNvPr id="3" name="Content Placeholder 2"/>
          <p:cNvSpPr>
            <a:spLocks noGrp="1"/>
          </p:cNvSpPr>
          <p:nvPr>
            <p:ph idx="1"/>
          </p:nvPr>
        </p:nvSpPr>
        <p:spPr/>
        <p:txBody>
          <a:bodyPr>
            <a:normAutofit fontScale="92500"/>
          </a:bodyPr>
          <a:lstStyle/>
          <a:p>
            <a:r>
              <a:rPr lang="en-US" dirty="0" smtClean="0"/>
              <a:t>Permits BOEE to establish and collect fees from administrators who, having been notified of a sanction by the BOEE, choose to pursue the matter in a hearing and subsequently sanction the administrator</a:t>
            </a:r>
          </a:p>
          <a:p>
            <a:r>
              <a:rPr lang="en-US" dirty="0" smtClean="0"/>
              <a:t>Lists the costs for which fees can be assessed (processing complaint, holding hearing, personal service by a sheriff, legal notice, transcription or court reporter fee, and other fees)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39</a:t>
            </a:fld>
            <a:endParaRPr lang="en-US" dirty="0"/>
          </a:p>
        </p:txBody>
      </p:sp>
    </p:spTree>
    <p:extLst>
      <p:ext uri="{BB962C8B-B14F-4D97-AF65-F5344CB8AC3E}">
        <p14:creationId xmlns:p14="http://schemas.microsoft.com/office/powerpoint/2010/main" val="1240165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dirty="0" smtClean="0">
                <a:solidFill>
                  <a:schemeClr val="accent3"/>
                </a:solidFill>
              </a:rPr>
              <a:t>ISFIS Renewal for 2021-22</a:t>
            </a:r>
            <a:endParaRPr lang="en-US" dirty="0">
              <a:solidFill>
                <a:schemeClr val="accent3"/>
              </a:solidFill>
            </a:endParaRPr>
          </a:p>
        </p:txBody>
      </p:sp>
      <p:sp>
        <p:nvSpPr>
          <p:cNvPr id="3" name="Content Placeholder 2"/>
          <p:cNvSpPr>
            <a:spLocks noGrp="1"/>
          </p:cNvSpPr>
          <p:nvPr>
            <p:ph idx="1"/>
          </p:nvPr>
        </p:nvSpPr>
        <p:spPr>
          <a:xfrm>
            <a:off x="609600" y="1630362"/>
            <a:ext cx="8041342" cy="4180204"/>
          </a:xfrm>
        </p:spPr>
        <p:txBody>
          <a:bodyPr>
            <a:normAutofit fontScale="85000" lnSpcReduction="20000"/>
          </a:bodyPr>
          <a:lstStyle/>
          <a:p>
            <a:r>
              <a:rPr lang="en-US" dirty="0" smtClean="0"/>
              <a:t>We thank you for your 2020-21 </a:t>
            </a:r>
            <a:br>
              <a:rPr lang="en-US" dirty="0" smtClean="0"/>
            </a:br>
            <a:r>
              <a:rPr lang="en-US" dirty="0" smtClean="0"/>
              <a:t>ISFIS Subscription and ask you to consider</a:t>
            </a:r>
            <a:br>
              <a:rPr lang="en-US" dirty="0" smtClean="0"/>
            </a:br>
            <a:r>
              <a:rPr lang="en-US" dirty="0" smtClean="0"/>
              <a:t>renewal for 2021-22.</a:t>
            </a:r>
          </a:p>
          <a:p>
            <a:r>
              <a:rPr lang="en-US" dirty="0"/>
              <a:t>Check out our new </a:t>
            </a:r>
            <a:r>
              <a:rPr lang="en-US" dirty="0" smtClean="0"/>
              <a:t>FY 2022 ISFIS </a:t>
            </a:r>
            <a:r>
              <a:rPr lang="en-US" dirty="0"/>
              <a:t>Program &amp; Services Guide </a:t>
            </a:r>
            <a:r>
              <a:rPr lang="en-US" dirty="0" smtClean="0"/>
              <a:t>(included in </a:t>
            </a:r>
            <a:r>
              <a:rPr lang="en-US" dirty="0"/>
              <a:t>the mailing to Supts &amp; </a:t>
            </a:r>
            <a:r>
              <a:rPr lang="en-US" dirty="0" smtClean="0"/>
              <a:t>SBOs, </a:t>
            </a:r>
            <a:r>
              <a:rPr lang="en-US" dirty="0"/>
              <a:t>and on our website</a:t>
            </a:r>
            <a:r>
              <a:rPr lang="en-US" dirty="0" smtClean="0"/>
              <a:t>).</a:t>
            </a:r>
            <a:endParaRPr lang="en-US" dirty="0"/>
          </a:p>
          <a:p>
            <a:r>
              <a:rPr lang="en-US" dirty="0" smtClean="0"/>
              <a:t>We offer a 5% discount for renewal subscriptions paid before July 15</a:t>
            </a:r>
            <a:r>
              <a:rPr lang="en-US" baseline="30000" dirty="0" smtClean="0"/>
              <a:t>th</a:t>
            </a:r>
            <a:r>
              <a:rPr lang="en-US" dirty="0" smtClean="0"/>
              <a:t>.</a:t>
            </a:r>
          </a:p>
          <a:p>
            <a:r>
              <a:rPr lang="en-US" dirty="0" smtClean="0"/>
              <a:t>If you are leaving your position at year-end, setup your replacement for success by renewing with ISFIS before your depart.</a:t>
            </a:r>
            <a:endParaRPr lang="en-US" dirty="0"/>
          </a:p>
        </p:txBody>
      </p:sp>
      <p:sp>
        <p:nvSpPr>
          <p:cNvPr id="7" name="Rectangle 6"/>
          <p:cNvSpPr/>
          <p:nvPr/>
        </p:nvSpPr>
        <p:spPr>
          <a:xfrm>
            <a:off x="972671" y="5810566"/>
            <a:ext cx="7315200" cy="553998"/>
          </a:xfrm>
          <a:prstGeom prst="rect">
            <a:avLst/>
          </a:prstGeom>
        </p:spPr>
        <p:txBody>
          <a:bodyPr wrap="square">
            <a:spAutoFit/>
          </a:bodyPr>
          <a:lstStyle/>
          <a:p>
            <a:pPr algn="ctr"/>
            <a:r>
              <a:rPr lang="en-US" sz="1500" dirty="0" smtClean="0">
                <a:solidFill>
                  <a:srgbClr val="000000"/>
                </a:solidFill>
                <a:latin typeface="Montserrat"/>
              </a:rPr>
              <a:t>Let us know if you have any questions about our programs or services</a:t>
            </a:r>
            <a:br>
              <a:rPr lang="en-US" sz="1500" dirty="0" smtClean="0">
                <a:solidFill>
                  <a:srgbClr val="000000"/>
                </a:solidFill>
                <a:latin typeface="Montserrat"/>
              </a:rPr>
            </a:br>
            <a:r>
              <a:rPr lang="en-US" sz="1500" dirty="0" smtClean="0">
                <a:solidFill>
                  <a:srgbClr val="000000"/>
                </a:solidFill>
                <a:latin typeface="Montserrat"/>
              </a:rPr>
              <a:t>or how ISFIS can help your district.</a:t>
            </a:r>
            <a:endParaRPr lang="en-US" sz="1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171" y="240411"/>
            <a:ext cx="1640542" cy="2354453"/>
          </a:xfrm>
          <a:prstGeom prst="rect">
            <a:avLst/>
          </a:prstGeom>
        </p:spPr>
      </p:pic>
    </p:spTree>
    <p:extLst>
      <p:ext uri="{BB962C8B-B14F-4D97-AF65-F5344CB8AC3E}">
        <p14:creationId xmlns:p14="http://schemas.microsoft.com/office/powerpoint/2010/main" val="3454265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Petition for Public Hearing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Final Compromise Language is better (slightly)</a:t>
            </a:r>
          </a:p>
          <a:p>
            <a:r>
              <a:rPr lang="en-US" strike="sngStrike" dirty="0" smtClean="0"/>
              <a:t>5% </a:t>
            </a:r>
            <a:r>
              <a:rPr lang="en-US" u="sng" dirty="0" smtClean="0"/>
              <a:t>10%</a:t>
            </a:r>
            <a:r>
              <a:rPr lang="en-US" dirty="0" smtClean="0"/>
              <a:t> of those voting in the last school election or 500, whichever is less, petition signatures</a:t>
            </a:r>
          </a:p>
          <a:p>
            <a:r>
              <a:rPr lang="en-US" dirty="0" smtClean="0"/>
              <a:t>Place the item on the next regular board meeting or at a special board meeting (within 30 days) </a:t>
            </a:r>
          </a:p>
          <a:p>
            <a:r>
              <a:rPr lang="en-US" dirty="0" smtClean="0"/>
              <a:t>Requires meeting notice to include brief description of the proposal (in the petition)</a:t>
            </a:r>
          </a:p>
          <a:p>
            <a:r>
              <a:rPr lang="en-US" dirty="0" smtClean="0"/>
              <a:t>Requires the board meeting to include sufficient time to receive public comment on the proposal. Board must allow each interested member of the public time to comment, but may limit the amount of time for each person if the same amount of time is applied to each speaker and the limit is necessary due to the amount of people wishing to speak.</a:t>
            </a:r>
          </a:p>
          <a:p>
            <a:r>
              <a:rPr lang="en-US" dirty="0" smtClean="0"/>
              <a:t>If it’s about curriculum, the district may suspend use of the curriculum </a:t>
            </a:r>
          </a:p>
          <a:p>
            <a:r>
              <a:rPr lang="en-US" dirty="0" smtClean="0"/>
              <a:t>Requires information in student handbook about the DE’s website for complaints </a:t>
            </a:r>
          </a:p>
          <a:p>
            <a:r>
              <a:rPr lang="en-US" dirty="0" smtClean="0"/>
              <a:t>Requires districts to provide training for equity coordinators</a:t>
            </a:r>
          </a:p>
          <a:p>
            <a:endParaRPr lang="en-US"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40</a:t>
            </a:fld>
            <a:endParaRPr lang="en-US" dirty="0"/>
          </a:p>
        </p:txBody>
      </p:sp>
    </p:spTree>
    <p:extLst>
      <p:ext uri="{BB962C8B-B14F-4D97-AF65-F5344CB8AC3E}">
        <p14:creationId xmlns:p14="http://schemas.microsoft.com/office/powerpoint/2010/main" val="2910847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Accreditation</a:t>
            </a:r>
            <a:endParaRPr lang="en-US" dirty="0"/>
          </a:p>
        </p:txBody>
      </p:sp>
      <p:sp>
        <p:nvSpPr>
          <p:cNvPr id="3" name="Content Placeholder 2"/>
          <p:cNvSpPr>
            <a:spLocks noGrp="1"/>
          </p:cNvSpPr>
          <p:nvPr>
            <p:ph idx="1"/>
          </p:nvPr>
        </p:nvSpPr>
        <p:spPr/>
        <p:txBody>
          <a:bodyPr>
            <a:normAutofit fontScale="92500"/>
          </a:bodyPr>
          <a:lstStyle/>
          <a:p>
            <a:r>
              <a:rPr lang="en-US" dirty="0" smtClean="0"/>
              <a:t>School districts and accredited nonpublic schools currently accredited on the effective date of this division remain accredited until the state BOE adopts rules, and DE implements such rules, to administer the accreditation process </a:t>
            </a:r>
          </a:p>
          <a:p>
            <a:r>
              <a:rPr lang="en-US" dirty="0" smtClean="0"/>
              <a:t>HF 868 Education Appropriations was approved in the House 53-34, in the Senate 27-17, sending it to the Governor, where it awaits her signature.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41</a:t>
            </a:fld>
            <a:endParaRPr lang="en-US" dirty="0"/>
          </a:p>
        </p:txBody>
      </p:sp>
    </p:spTree>
    <p:extLst>
      <p:ext uri="{BB962C8B-B14F-4D97-AF65-F5344CB8AC3E}">
        <p14:creationId xmlns:p14="http://schemas.microsoft.com/office/powerpoint/2010/main" val="1659753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Other Policy Bills</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42</a:t>
            </a:fld>
            <a:endParaRPr lang="en-US" dirty="0"/>
          </a:p>
        </p:txBody>
      </p:sp>
      <p:pic>
        <p:nvPicPr>
          <p:cNvPr id="5" name="Picture 4"/>
          <p:cNvPicPr>
            <a:picLocks noChangeAspect="1"/>
          </p:cNvPicPr>
          <p:nvPr/>
        </p:nvPicPr>
        <p:blipFill>
          <a:blip r:embed="rId2"/>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2961755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HF 260 </a:t>
            </a:r>
            <a:r>
              <a:rPr lang="en-US" dirty="0" smtClean="0"/>
              <a:t>Child Care Numbers</a:t>
            </a:r>
            <a:endParaRPr lang="en-US" dirty="0"/>
          </a:p>
        </p:txBody>
      </p:sp>
      <p:sp>
        <p:nvSpPr>
          <p:cNvPr id="3" name="Content Placeholder 2"/>
          <p:cNvSpPr>
            <a:spLocks noGrp="1"/>
          </p:cNvSpPr>
          <p:nvPr>
            <p:ph idx="1"/>
          </p:nvPr>
        </p:nvSpPr>
        <p:spPr/>
        <p:txBody>
          <a:bodyPr/>
          <a:lstStyle/>
          <a:p>
            <a:r>
              <a:rPr lang="en-US" dirty="0" smtClean="0"/>
              <a:t>Increases the number </a:t>
            </a:r>
            <a:r>
              <a:rPr lang="en-US" dirty="0"/>
              <a:t>of children receiving child care at any one time in a child care </a:t>
            </a:r>
            <a:r>
              <a:rPr lang="en-US" dirty="0" smtClean="0"/>
              <a:t>home</a:t>
            </a:r>
          </a:p>
          <a:p>
            <a:pPr lvl="1"/>
            <a:r>
              <a:rPr lang="en-US" dirty="0" smtClean="0"/>
              <a:t>If not registered, 5 or fewer children unless at least one is a school-aged child, then it increases to 6 children.</a:t>
            </a:r>
          </a:p>
          <a:p>
            <a:pPr lvl="1"/>
            <a:r>
              <a:rPr lang="en-US" dirty="0" smtClean="0"/>
              <a:t>If registered, increases from 6 to 7 children. </a:t>
            </a:r>
          </a:p>
          <a:p>
            <a:r>
              <a:rPr lang="en-US" dirty="0" smtClean="0"/>
              <a:t>Signed by the Governor 4/12/2021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43</a:t>
            </a:fld>
            <a:endParaRPr lang="en-US" dirty="0"/>
          </a:p>
        </p:txBody>
      </p:sp>
    </p:spTree>
    <p:extLst>
      <p:ext uri="{BB962C8B-B14F-4D97-AF65-F5344CB8AC3E}">
        <p14:creationId xmlns:p14="http://schemas.microsoft.com/office/powerpoint/2010/main" val="388356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HF 308</a:t>
            </a:r>
            <a:r>
              <a:rPr lang="en-US" dirty="0" smtClean="0"/>
              <a:t> Proficiency for Concurrent Enrollment Courses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 student is not proficient in reading and math based on achievement scores, which is a prerequisite for enrolling in liberal arts concurrent enrollment courses, the bill allows demonstration of proficiency through alternative measures jointly agreed upon by the school board and the eligible postsecondary institution. </a:t>
            </a:r>
          </a:p>
          <a:p>
            <a:r>
              <a:rPr lang="en-US" dirty="0" smtClean="0"/>
              <a:t>Still allows the school board to establish alternative but equivalent measures including but not limited to another administration of the state test, portfolios of student work, students performance rubric or end-of-course assessments. Iowa Code 261E.3 (2) (b)</a:t>
            </a:r>
          </a:p>
          <a:p>
            <a:r>
              <a:rPr lang="en-US" dirty="0" smtClean="0"/>
              <a:t>Specifies that the state test administered in the school year beginning July 1, 2019 is considered the latest available score. </a:t>
            </a:r>
          </a:p>
          <a:p>
            <a:r>
              <a:rPr lang="en-US" dirty="0" smtClean="0"/>
              <a:t>Effective on enactment. </a:t>
            </a:r>
          </a:p>
          <a:p>
            <a:r>
              <a:rPr lang="en-US" dirty="0" smtClean="0"/>
              <a:t>Signed by the Governor 3/08/2021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44</a:t>
            </a:fld>
            <a:endParaRPr lang="en-US" dirty="0"/>
          </a:p>
        </p:txBody>
      </p:sp>
    </p:spTree>
    <p:extLst>
      <p:ext uri="{BB962C8B-B14F-4D97-AF65-F5344CB8AC3E}">
        <p14:creationId xmlns:p14="http://schemas.microsoft.com/office/powerpoint/2010/main" val="583498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HF 315</a:t>
            </a:r>
            <a:r>
              <a:rPr lang="en-US" dirty="0" smtClean="0"/>
              <a:t> At-Risk Children</a:t>
            </a:r>
            <a:endParaRPr lang="en-US" dirty="0"/>
          </a:p>
        </p:txBody>
      </p:sp>
      <p:sp>
        <p:nvSpPr>
          <p:cNvPr id="3" name="Content Placeholder 2"/>
          <p:cNvSpPr>
            <a:spLocks noGrp="1"/>
          </p:cNvSpPr>
          <p:nvPr>
            <p:ph idx="1"/>
          </p:nvPr>
        </p:nvSpPr>
        <p:spPr/>
        <p:txBody>
          <a:bodyPr>
            <a:normAutofit/>
          </a:bodyPr>
          <a:lstStyle/>
          <a:p>
            <a:r>
              <a:rPr lang="en-US" dirty="0" smtClean="0"/>
              <a:t>Allows </a:t>
            </a:r>
            <a:r>
              <a:rPr lang="en-US" dirty="0"/>
              <a:t>AEAs to use certain funds related to early childhood programs </a:t>
            </a:r>
            <a:r>
              <a:rPr lang="en-US" dirty="0" smtClean="0"/>
              <a:t>for </a:t>
            </a:r>
            <a:r>
              <a:rPr lang="en-US" dirty="0"/>
              <a:t>other child development programs. House approved 93-0 (2/16) Senate Agreed </a:t>
            </a:r>
            <a:r>
              <a:rPr lang="en-US" dirty="0" smtClean="0"/>
              <a:t>44-0.</a:t>
            </a:r>
          </a:p>
          <a:p>
            <a:r>
              <a:rPr lang="en-US" dirty="0" smtClean="0"/>
              <a:t>Signed by the Governor 4/30/2021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45</a:t>
            </a:fld>
            <a:endParaRPr lang="en-US" dirty="0"/>
          </a:p>
        </p:txBody>
      </p:sp>
    </p:spTree>
    <p:extLst>
      <p:ext uri="{BB962C8B-B14F-4D97-AF65-F5344CB8AC3E}">
        <p14:creationId xmlns:p14="http://schemas.microsoft.com/office/powerpoint/2010/main" val="14070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hlinkClick r:id="rId2"/>
              </a:rPr>
              <a:t>HF 317</a:t>
            </a:r>
            <a:r>
              <a:rPr lang="en-US" dirty="0"/>
              <a:t> Education Funding Requests for Children in Facilities</a:t>
            </a:r>
          </a:p>
        </p:txBody>
      </p:sp>
      <p:sp>
        <p:nvSpPr>
          <p:cNvPr id="3" name="Content Placeholder 2"/>
          <p:cNvSpPr>
            <a:spLocks noGrp="1"/>
          </p:cNvSpPr>
          <p:nvPr>
            <p:ph idx="1"/>
          </p:nvPr>
        </p:nvSpPr>
        <p:spPr/>
        <p:txBody>
          <a:bodyPr>
            <a:normAutofit lnSpcReduction="10000"/>
          </a:bodyPr>
          <a:lstStyle/>
          <a:p>
            <a:pPr lvl="0"/>
            <a:r>
              <a:rPr lang="en-US" dirty="0" smtClean="0"/>
              <a:t>Changes </a:t>
            </a:r>
            <a:r>
              <a:rPr lang="en-US" dirty="0"/>
              <a:t>the methodology used by schools to calculate funding requests to DE for providing education services to children in foster care, juvenile detention or residential treatment facilities. </a:t>
            </a:r>
            <a:endParaRPr lang="en-US" dirty="0" smtClean="0"/>
          </a:p>
          <a:p>
            <a:pPr lvl="0"/>
            <a:r>
              <a:rPr lang="en-US" dirty="0" smtClean="0"/>
              <a:t>Uses </a:t>
            </a:r>
            <a:r>
              <a:rPr lang="en-US" dirty="0"/>
              <a:t>the number of days children are enrolled in the district (conforms to current practice). </a:t>
            </a:r>
            <a:endParaRPr lang="en-US" dirty="0" smtClean="0"/>
          </a:p>
          <a:p>
            <a:pPr lvl="0"/>
            <a:r>
              <a:rPr lang="en-US" dirty="0" smtClean="0"/>
              <a:t>House </a:t>
            </a:r>
            <a:r>
              <a:rPr lang="en-US" dirty="0"/>
              <a:t>approved the bill 93-0 (2/10) Senate Agreed 44-0; </a:t>
            </a:r>
            <a:r>
              <a:rPr lang="en-US" dirty="0" smtClean="0"/>
              <a:t>Governor signed it 4/30/2021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46</a:t>
            </a:fld>
            <a:endParaRPr lang="en-US" dirty="0"/>
          </a:p>
        </p:txBody>
      </p:sp>
    </p:spTree>
    <p:extLst>
      <p:ext uri="{BB962C8B-B14F-4D97-AF65-F5344CB8AC3E}">
        <p14:creationId xmlns:p14="http://schemas.microsoft.com/office/powerpoint/2010/main" val="1014054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hlinkClick r:id="rId2"/>
              </a:rPr>
              <a:t>HF 380</a:t>
            </a:r>
            <a:r>
              <a:rPr lang="en-US" dirty="0"/>
              <a:t> Distracted Driving</a:t>
            </a:r>
          </a:p>
        </p:txBody>
      </p:sp>
      <p:sp>
        <p:nvSpPr>
          <p:cNvPr id="3" name="Content Placeholder 2"/>
          <p:cNvSpPr>
            <a:spLocks noGrp="1"/>
          </p:cNvSpPr>
          <p:nvPr>
            <p:ph idx="1"/>
          </p:nvPr>
        </p:nvSpPr>
        <p:spPr/>
        <p:txBody>
          <a:bodyPr/>
          <a:lstStyle/>
          <a:p>
            <a:pPr lvl="0"/>
            <a:r>
              <a:rPr lang="en-US" dirty="0" smtClean="0"/>
              <a:t>Requires </a:t>
            </a:r>
            <a:r>
              <a:rPr lang="en-US" dirty="0"/>
              <a:t>that driver’s education classes include provisions on distracted driving. </a:t>
            </a:r>
            <a:endParaRPr lang="en-US" dirty="0" smtClean="0"/>
          </a:p>
          <a:p>
            <a:pPr lvl="0"/>
            <a:r>
              <a:rPr lang="en-US" dirty="0" smtClean="0"/>
              <a:t>House </a:t>
            </a:r>
            <a:r>
              <a:rPr lang="en-US" dirty="0"/>
              <a:t>approved the bill 94-0 (2/10) Senate Agreed 44-0; </a:t>
            </a:r>
            <a:r>
              <a:rPr lang="en-US" dirty="0" smtClean="0"/>
              <a:t>Governor signed it 5/20/2021</a:t>
            </a:r>
            <a:endParaRPr lang="en-US"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47</a:t>
            </a:fld>
            <a:endParaRPr lang="en-US" dirty="0"/>
          </a:p>
        </p:txBody>
      </p:sp>
    </p:spTree>
    <p:extLst>
      <p:ext uri="{BB962C8B-B14F-4D97-AF65-F5344CB8AC3E}">
        <p14:creationId xmlns:p14="http://schemas.microsoft.com/office/powerpoint/2010/main" val="4248199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hlinkClick r:id="rId2"/>
              </a:rPr>
              <a:t>HF 388</a:t>
            </a:r>
            <a:r>
              <a:rPr lang="en-US" dirty="0"/>
              <a:t> CDCC Services</a:t>
            </a:r>
          </a:p>
        </p:txBody>
      </p:sp>
      <p:sp>
        <p:nvSpPr>
          <p:cNvPr id="3" name="Content Placeholder 2"/>
          <p:cNvSpPr>
            <a:spLocks noGrp="1"/>
          </p:cNvSpPr>
          <p:nvPr>
            <p:ph idx="1"/>
          </p:nvPr>
        </p:nvSpPr>
        <p:spPr/>
        <p:txBody>
          <a:bodyPr/>
          <a:lstStyle/>
          <a:p>
            <a:pPr lvl="0"/>
            <a:r>
              <a:rPr lang="en-US" dirty="0" smtClean="0"/>
              <a:t>Strikes </a:t>
            </a:r>
            <a:r>
              <a:rPr lang="en-US" dirty="0"/>
              <a:t>certain outdated duties of the Child Development Coordinating Council on inventories of services for at-risk children and on the development of regional </a:t>
            </a:r>
            <a:r>
              <a:rPr lang="en-US" dirty="0" smtClean="0"/>
              <a:t>councils.</a:t>
            </a:r>
          </a:p>
          <a:p>
            <a:pPr lvl="0"/>
            <a:r>
              <a:rPr lang="en-US" dirty="0" smtClean="0"/>
              <a:t>House </a:t>
            </a:r>
            <a:r>
              <a:rPr lang="en-US" dirty="0"/>
              <a:t>approved 94-0 (2/10) Senate agreed 44-0; </a:t>
            </a:r>
            <a:r>
              <a:rPr lang="en-US" dirty="0" smtClean="0"/>
              <a:t>Governor signed it 5/20/2021</a:t>
            </a:r>
            <a:endParaRPr lang="en-US"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48</a:t>
            </a:fld>
            <a:endParaRPr lang="en-US" dirty="0"/>
          </a:p>
        </p:txBody>
      </p:sp>
    </p:spTree>
    <p:extLst>
      <p:ext uri="{BB962C8B-B14F-4D97-AF65-F5344CB8AC3E}">
        <p14:creationId xmlns:p14="http://schemas.microsoft.com/office/powerpoint/2010/main" val="2169786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HF 602 </a:t>
            </a:r>
            <a:r>
              <a:rPr lang="en-US" dirty="0"/>
              <a:t>Student Activity Fund Transfers:</a:t>
            </a:r>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49</a:t>
            </a:fld>
            <a:endParaRPr lang="en-US" dirty="0"/>
          </a:p>
        </p:txBody>
      </p:sp>
      <p:pic>
        <p:nvPicPr>
          <p:cNvPr id="5" name="Picture 4"/>
          <p:cNvPicPr>
            <a:picLocks noChangeAspect="1"/>
          </p:cNvPicPr>
          <p:nvPr/>
        </p:nvPicPr>
        <p:blipFill>
          <a:blip r:embed="rId3"/>
          <a:stretch>
            <a:fillRect/>
          </a:stretch>
        </p:blipFill>
        <p:spPr>
          <a:xfrm>
            <a:off x="152400" y="2209800"/>
            <a:ext cx="8879879" cy="3429000"/>
          </a:xfrm>
          <a:prstGeom prst="rect">
            <a:avLst/>
          </a:prstGeom>
        </p:spPr>
      </p:pic>
    </p:spTree>
    <p:extLst>
      <p:ext uri="{BB962C8B-B14F-4D97-AF65-F5344CB8AC3E}">
        <p14:creationId xmlns:p14="http://schemas.microsoft.com/office/powerpoint/2010/main" val="3908842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803842"/>
          </a:xfrm>
          <a:noFill/>
        </p:spPr>
        <p:txBody>
          <a:bodyPr>
            <a:normAutofit/>
          </a:bodyPr>
          <a:lstStyle/>
          <a:p>
            <a:r>
              <a:rPr lang="en-US" dirty="0"/>
              <a:t>ISFIS Upcoming Webinars</a:t>
            </a:r>
            <a:endParaRPr lang="en-US" b="1" dirty="0"/>
          </a:p>
        </p:txBody>
      </p:sp>
      <p:sp>
        <p:nvSpPr>
          <p:cNvPr id="5" name="TextBox 4"/>
          <p:cNvSpPr txBox="1"/>
          <p:nvPr/>
        </p:nvSpPr>
        <p:spPr>
          <a:xfrm>
            <a:off x="304800" y="5638800"/>
            <a:ext cx="8516325" cy="892552"/>
          </a:xfrm>
          <a:prstGeom prst="rect">
            <a:avLst/>
          </a:prstGeom>
          <a:solidFill>
            <a:schemeClr val="accent6">
              <a:lumMod val="40000"/>
              <a:lumOff val="60000"/>
            </a:schemeClr>
          </a:solidFill>
        </p:spPr>
        <p:txBody>
          <a:bodyPr wrap="square" rtlCol="0">
            <a:spAutoFit/>
          </a:bodyPr>
          <a:lstStyle/>
          <a:p>
            <a:r>
              <a:rPr lang="en-US" dirty="0"/>
              <a:t>Let us know if there’s an issue or content that you’d like to see us cover in a future Special Topic Webinar. </a:t>
            </a:r>
            <a:r>
              <a:rPr lang="en-US" dirty="0" smtClean="0"/>
              <a:t>Find Registration, Recordings and Links to Materials:  </a:t>
            </a:r>
          </a:p>
          <a:p>
            <a:pPr algn="ctr"/>
            <a:r>
              <a:rPr lang="en-US" sz="1600" dirty="0" smtClean="0">
                <a:hlinkClick r:id="rId2"/>
              </a:rPr>
              <a:t>https</a:t>
            </a:r>
            <a:r>
              <a:rPr lang="en-US" sz="1600" dirty="0">
                <a:hlinkClick r:id="rId2"/>
              </a:rPr>
              <a:t>://</a:t>
            </a:r>
            <a:r>
              <a:rPr lang="en-US" sz="1600" dirty="0" smtClean="0">
                <a:hlinkClick r:id="rId2"/>
              </a:rPr>
              <a:t>www.iowaschoolfinance.com/webinars</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3689089522"/>
              </p:ext>
            </p:extLst>
          </p:nvPr>
        </p:nvGraphicFramePr>
        <p:xfrm>
          <a:off x="628650" y="1142999"/>
          <a:ext cx="8192475" cy="4114800"/>
        </p:xfrm>
        <a:graphic>
          <a:graphicData uri="http://schemas.openxmlformats.org/drawingml/2006/table">
            <a:tbl>
              <a:tblPr firstRow="1" firstCol="1" bandRow="1"/>
              <a:tblGrid>
                <a:gridCol w="1962150">
                  <a:extLst>
                    <a:ext uri="{9D8B030D-6E8A-4147-A177-3AD203B41FA5}">
                      <a16:colId xmlns:a16="http://schemas.microsoft.com/office/drawing/2014/main" val="1634959296"/>
                    </a:ext>
                  </a:extLst>
                </a:gridCol>
                <a:gridCol w="6230325">
                  <a:extLst>
                    <a:ext uri="{9D8B030D-6E8A-4147-A177-3AD203B41FA5}">
                      <a16:colId xmlns:a16="http://schemas.microsoft.com/office/drawing/2014/main" val="3976461024"/>
                    </a:ext>
                  </a:extLst>
                </a:gridCol>
              </a:tblGrid>
              <a:tr h="1066800">
                <a:tc>
                  <a:txBody>
                    <a:bodyPr/>
                    <a:lstStyle/>
                    <a:p>
                      <a:pPr marL="0" marR="0" algn="ctr">
                        <a:lnSpc>
                          <a:spcPct val="107000"/>
                        </a:lnSpc>
                        <a:spcBef>
                          <a:spcPts val="0"/>
                        </a:spcBef>
                        <a:spcAft>
                          <a:spcPts val="800"/>
                        </a:spcAft>
                      </a:pPr>
                      <a:r>
                        <a:rPr lang="en-US" sz="1050" u="sng"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hlinkClick r:id="rId3"/>
                        </a:rPr>
                        <a:t>Register 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1" i="0" kern="1200" cap="all" dirty="0" smtClean="0">
                          <a:solidFill>
                            <a:schemeClr val="tx1"/>
                          </a:solidFill>
                          <a:effectLst/>
                          <a:latin typeface="+mn-lt"/>
                          <a:ea typeface="+mn-ea"/>
                          <a:cs typeface="+mn-cs"/>
                        </a:rPr>
                        <a:t>SPECIAL TOPIC WEBINAR - UNDERSTANDING FLEX FUNDS</a:t>
                      </a:r>
                    </a:p>
                    <a:p>
                      <a:r>
                        <a:rPr lang="en-US" sz="1800" b="1" i="1" kern="1200" dirty="0" smtClean="0">
                          <a:solidFill>
                            <a:schemeClr val="tx1"/>
                          </a:solidFill>
                          <a:effectLst/>
                          <a:latin typeface="+mn-lt"/>
                          <a:ea typeface="+mn-ea"/>
                          <a:cs typeface="+mn-cs"/>
                        </a:rPr>
                        <a:t>June 10, 2021 at 3pm</a:t>
                      </a:r>
                      <a:endParaRPr lang="en-US" sz="1800" b="0" i="0" kern="1200" dirty="0" smtClean="0">
                        <a:solidFill>
                          <a:schemeClr val="tx1"/>
                        </a:solidFill>
                        <a:effectLst/>
                        <a:latin typeface="+mn-lt"/>
                        <a:ea typeface="+mn-ea"/>
                        <a:cs typeface="+mn-cs"/>
                      </a:endParaRPr>
                    </a:p>
                    <a:p>
                      <a:r>
                        <a:rPr lang="en-US" sz="1800" b="0" i="0" kern="1200" dirty="0" smtClean="0">
                          <a:solidFill>
                            <a:schemeClr val="tx1"/>
                          </a:solidFill>
                          <a:effectLst/>
                          <a:latin typeface="+mn-lt"/>
                          <a:ea typeface="+mn-ea"/>
                          <a:cs typeface="+mn-cs"/>
                        </a:rPr>
                        <a:t>In this Special Topic Webinar, Margaret and Larry will do a deeper dive into expanded school district funding flexibility over the last four years, including recent updates to the flexibility accounts, school board process, and short- and long-term considerations for sustainability.</a:t>
                      </a:r>
                      <a:endParaRPr lang="en-US" sz="1800" b="0" i="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85815484"/>
                  </a:ext>
                </a:extLst>
              </a:tr>
              <a:tr h="1066800">
                <a:tc>
                  <a:txBody>
                    <a:bodyPr/>
                    <a:lstStyle/>
                    <a:p>
                      <a:pPr marL="0" marR="0" algn="ctr">
                        <a:lnSpc>
                          <a:spcPct val="107000"/>
                        </a:lnSpc>
                        <a:spcBef>
                          <a:spcPts val="0"/>
                        </a:spcBef>
                        <a:spcAft>
                          <a:spcPts val="800"/>
                        </a:spcAft>
                      </a:pPr>
                      <a:r>
                        <a:rPr lang="en-US" sz="1050" u="sng"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hlinkClick r:id="rId4"/>
                        </a:rPr>
                        <a:t>Register 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1" i="0" kern="1200" cap="all" dirty="0" smtClean="0">
                          <a:solidFill>
                            <a:schemeClr val="tx1"/>
                          </a:solidFill>
                          <a:effectLst/>
                          <a:latin typeface="+mn-lt"/>
                          <a:ea typeface="+mn-ea"/>
                          <a:cs typeface="+mn-cs"/>
                        </a:rPr>
                        <a:t>SPECIAL TOPIC WEBINAR - 2021 LEGISLATIVE SESSION RECAP - PART 2</a:t>
                      </a:r>
                    </a:p>
                    <a:p>
                      <a:r>
                        <a:rPr lang="en-US" sz="1800" b="1" i="1" kern="1200" dirty="0" smtClean="0">
                          <a:solidFill>
                            <a:schemeClr val="tx1"/>
                          </a:solidFill>
                          <a:effectLst/>
                          <a:latin typeface="+mn-lt"/>
                          <a:ea typeface="+mn-ea"/>
                          <a:cs typeface="+mn-cs"/>
                        </a:rPr>
                        <a:t>June 17, 2021 at 3pm</a:t>
                      </a:r>
                      <a:endParaRPr lang="en-US" sz="1800" b="0" i="0" kern="1200" dirty="0" smtClean="0">
                        <a:solidFill>
                          <a:schemeClr val="tx1"/>
                        </a:solidFill>
                        <a:effectLst/>
                        <a:latin typeface="+mn-lt"/>
                        <a:ea typeface="+mn-ea"/>
                        <a:cs typeface="+mn-cs"/>
                      </a:endParaRPr>
                    </a:p>
                    <a:p>
                      <a:r>
                        <a:rPr lang="en-US" sz="1800" b="0" i="0" kern="1200" dirty="0" smtClean="0">
                          <a:solidFill>
                            <a:schemeClr val="tx1"/>
                          </a:solidFill>
                          <a:effectLst/>
                          <a:latin typeface="+mn-lt"/>
                          <a:ea typeface="+mn-ea"/>
                          <a:cs typeface="+mn-cs"/>
                        </a:rPr>
                        <a:t>In this Special Topic Webinar, Margaret will continue the recap of the legislative actions that took place at the Iowa Statehouse during the 2021 legislative session. This episode</a:t>
                      </a:r>
                      <a:r>
                        <a:rPr lang="en-US" sz="1800" b="0" i="0" kern="1200" baseline="0" dirty="0" smtClean="0">
                          <a:solidFill>
                            <a:schemeClr val="tx1"/>
                          </a:solidFill>
                          <a:effectLst/>
                          <a:latin typeface="+mn-lt"/>
                          <a:ea typeface="+mn-ea"/>
                          <a:cs typeface="+mn-cs"/>
                        </a:rPr>
                        <a:t> will focus on school funding, preschool, tax policy and other legislation with budget implications.</a:t>
                      </a:r>
                      <a:endParaRPr lang="en-US" sz="1800" b="0" i="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9223557"/>
                  </a:ext>
                </a:extLst>
              </a:tr>
            </a:tbl>
          </a:graphicData>
        </a:graphic>
      </p:graphicFrame>
    </p:spTree>
    <p:extLst>
      <p:ext uri="{BB962C8B-B14F-4D97-AF65-F5344CB8AC3E}">
        <p14:creationId xmlns:p14="http://schemas.microsoft.com/office/powerpoint/2010/main" val="3643943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74638"/>
            <a:ext cx="2514600" cy="6202362"/>
          </a:xfrm>
        </p:spPr>
        <p:txBody>
          <a:bodyPr>
            <a:normAutofit fontScale="90000"/>
          </a:bodyPr>
          <a:lstStyle/>
          <a:p>
            <a:pPr algn="l">
              <a:spcBef>
                <a:spcPts val="600"/>
              </a:spcBef>
              <a:spcAft>
                <a:spcPts val="600"/>
              </a:spcAft>
            </a:pPr>
            <a:r>
              <a:rPr lang="en-US" sz="2000" dirty="0" smtClean="0"/>
              <a:t>1)  Applies to FY 2021, FY 22 and FY 23</a:t>
            </a:r>
            <a:br>
              <a:rPr lang="en-US" sz="2000" dirty="0" smtClean="0"/>
            </a:br>
            <a:r>
              <a:rPr lang="en-US" sz="2000" dirty="0" smtClean="0"/>
              <a:t/>
            </a:r>
            <a:br>
              <a:rPr lang="en-US" sz="2000" dirty="0" smtClean="0"/>
            </a:br>
            <a:r>
              <a:rPr lang="en-US" sz="2000" dirty="0" smtClean="0"/>
              <a:t>2) Board resolution required</a:t>
            </a:r>
            <a:br>
              <a:rPr lang="en-US" sz="2000" dirty="0" smtClean="0"/>
            </a:br>
            <a:r>
              <a:rPr lang="en-US" sz="2000" dirty="0" smtClean="0"/>
              <a:t/>
            </a:r>
            <a:br>
              <a:rPr lang="en-US" sz="2000" dirty="0" smtClean="0"/>
            </a:br>
            <a:r>
              <a:rPr lang="en-US" sz="2000" dirty="0" smtClean="0"/>
              <a:t>3) GF Transfer to SAF</a:t>
            </a:r>
            <a:br>
              <a:rPr lang="en-US" sz="2000" dirty="0" smtClean="0"/>
            </a:br>
            <a:r>
              <a:rPr lang="en-US" sz="2000" dirty="0" smtClean="0"/>
              <a:t/>
            </a:r>
            <a:br>
              <a:rPr lang="en-US" sz="2000" dirty="0" smtClean="0"/>
            </a:br>
            <a:r>
              <a:rPr lang="en-US" sz="2000" dirty="0" smtClean="0"/>
              <a:t>4) Amount necessary to fund activities when normal receipts failed to meet the revenue necessary </a:t>
            </a:r>
            <a:br>
              <a:rPr lang="en-US" sz="2000" dirty="0" smtClean="0"/>
            </a:br>
            <a:r>
              <a:rPr lang="en-US" sz="2000" dirty="0" smtClean="0"/>
              <a:t/>
            </a:r>
            <a:br>
              <a:rPr lang="en-US" sz="2000" dirty="0" smtClean="0"/>
            </a:br>
            <a:r>
              <a:rPr lang="en-US" sz="2000" dirty="0" smtClean="0"/>
              <a:t>5) as result of COVID-19 restrictions</a:t>
            </a:r>
            <a:br>
              <a:rPr lang="en-US" sz="2000" dirty="0" smtClean="0"/>
            </a:br>
            <a:r>
              <a:rPr lang="en-US" sz="2000" dirty="0" smtClean="0"/>
              <a:t/>
            </a:r>
            <a:br>
              <a:rPr lang="en-US" sz="2000" dirty="0" smtClean="0"/>
            </a:br>
            <a:r>
              <a:rPr lang="en-US" sz="2000" dirty="0" smtClean="0"/>
              <a:t>6) Effective on Enactment</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pic>
        <p:nvPicPr>
          <p:cNvPr id="5" name="Content Placeholder 4"/>
          <p:cNvPicPr>
            <a:picLocks noGrp="1" noChangeAspect="1"/>
          </p:cNvPicPr>
          <p:nvPr>
            <p:ph idx="1"/>
          </p:nvPr>
        </p:nvPicPr>
        <p:blipFill>
          <a:blip r:embed="rId2"/>
          <a:stretch>
            <a:fillRect/>
          </a:stretch>
        </p:blipFill>
        <p:spPr>
          <a:xfrm>
            <a:off x="228600" y="76200"/>
            <a:ext cx="5791200" cy="2432304"/>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50</a:t>
            </a:fld>
            <a:endParaRPr lang="en-US" dirty="0"/>
          </a:p>
        </p:txBody>
      </p:sp>
      <p:pic>
        <p:nvPicPr>
          <p:cNvPr id="7" name="Picture 6"/>
          <p:cNvPicPr>
            <a:picLocks noChangeAspect="1"/>
          </p:cNvPicPr>
          <p:nvPr/>
        </p:nvPicPr>
        <p:blipFill>
          <a:blip r:embed="rId3"/>
          <a:stretch>
            <a:fillRect/>
          </a:stretch>
        </p:blipFill>
        <p:spPr>
          <a:xfrm>
            <a:off x="304800" y="2370324"/>
            <a:ext cx="6019800" cy="4333138"/>
          </a:xfrm>
          <a:prstGeom prst="rect">
            <a:avLst/>
          </a:prstGeom>
        </p:spPr>
      </p:pic>
    </p:spTree>
    <p:extLst>
      <p:ext uri="{BB962C8B-B14F-4D97-AF65-F5344CB8AC3E}">
        <p14:creationId xmlns:p14="http://schemas.microsoft.com/office/powerpoint/2010/main" val="1393854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a:t>HF 602 Student Activity Fund </a:t>
            </a:r>
            <a:r>
              <a:rPr lang="en-US" dirty="0" smtClean="0"/>
              <a:t>Transfers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Signed by the Governor 5/10/2021</a:t>
            </a:r>
          </a:p>
          <a:p>
            <a:r>
              <a:rPr lang="en-US" dirty="0" smtClean="0"/>
              <a:t>we’ll cover more in the June 10 Special Topic Webinar</a:t>
            </a:r>
          </a:p>
          <a:p>
            <a:r>
              <a:rPr lang="en-US" u="sng" dirty="0">
                <a:hlinkClick r:id="rId2"/>
              </a:rPr>
              <a:t>Sample Board Resolution - Authorizing Transfer of General Fund to Student Activities Fund</a:t>
            </a:r>
            <a:r>
              <a:rPr lang="en-US" dirty="0"/>
              <a:t> - used to authorize the transfer of expenses remaining due to COVID-19 pandemic activities. - </a:t>
            </a:r>
            <a:r>
              <a:rPr lang="en-US" i="1" dirty="0"/>
              <a:t>posted June 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51</a:t>
            </a:fld>
            <a:endParaRPr lang="en-US" dirty="0"/>
          </a:p>
        </p:txBody>
      </p:sp>
    </p:spTree>
    <p:extLst>
      <p:ext uri="{BB962C8B-B14F-4D97-AF65-F5344CB8AC3E}">
        <p14:creationId xmlns:p14="http://schemas.microsoft.com/office/powerpoint/2010/main" val="1257101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rPr>
              <a:t>HF 605</a:t>
            </a:r>
            <a:r>
              <a:rPr lang="en-US" dirty="0"/>
              <a:t> </a:t>
            </a:r>
            <a:r>
              <a:rPr lang="en-US" dirty="0" smtClean="0"/>
              <a:t>ELL </a:t>
            </a:r>
            <a:r>
              <a:rPr lang="en-US" dirty="0"/>
              <a:t>Tiered Weighting</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Divides </a:t>
            </a:r>
            <a:r>
              <a:rPr lang="en-US" dirty="0"/>
              <a:t>students with limited English proficiency into two categories for purposes of generating ELL supplementary weighting;</a:t>
            </a:r>
          </a:p>
          <a:p>
            <a:pPr marL="914400" lvl="1" indent="-514350">
              <a:buAutoNum type="arabicParenR"/>
            </a:pPr>
            <a:r>
              <a:rPr lang="en-US" dirty="0"/>
              <a:t>Intensive which generates a weighting of .26 and </a:t>
            </a:r>
          </a:p>
          <a:p>
            <a:pPr marL="914400" lvl="1" indent="-514350">
              <a:buAutoNum type="arabicParenR"/>
            </a:pPr>
            <a:r>
              <a:rPr lang="en-US" dirty="0"/>
              <a:t>Intermediate which generates a weighting of .21 </a:t>
            </a:r>
          </a:p>
          <a:p>
            <a:pPr marL="914400" lvl="1" indent="-514350">
              <a:buAutoNum type="arabicParenR"/>
            </a:pPr>
            <a:r>
              <a:rPr lang="en-US" dirty="0"/>
              <a:t>Currently .22 weighting for students served in ELL programs.  </a:t>
            </a:r>
          </a:p>
          <a:p>
            <a:pPr marL="914400" lvl="1" indent="-514350">
              <a:buAutoNum type="arabicParenR"/>
            </a:pPr>
            <a:r>
              <a:rPr lang="en-US" dirty="0"/>
              <a:t>Both categories are based on test scores related to ELL proficiency. About 80% of students are in the intermediate category. </a:t>
            </a:r>
            <a:endParaRPr lang="en-US" dirty="0" smtClean="0"/>
          </a:p>
          <a:p>
            <a:pPr marL="0" indent="0">
              <a:buNone/>
            </a:pPr>
            <a:r>
              <a:rPr lang="en-US" dirty="0" smtClean="0"/>
              <a:t>Signed by the Governor 4/30/2021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52</a:t>
            </a:fld>
            <a:endParaRPr lang="en-US" dirty="0"/>
          </a:p>
        </p:txBody>
      </p:sp>
    </p:spTree>
    <p:extLst>
      <p:ext uri="{BB962C8B-B14F-4D97-AF65-F5344CB8AC3E}">
        <p14:creationId xmlns:p14="http://schemas.microsoft.com/office/powerpoint/2010/main" val="3071150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HF 675 </a:t>
            </a:r>
            <a:r>
              <a:rPr lang="en-US" dirty="0" smtClean="0"/>
              <a:t>Substitute Authorization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Directs BOEE to update substitute requirements, allowing an AA degree or completion of 60 credit hours of college for up to 10 days in a 30-day period in one teaching position (except for Drivers’ education).  </a:t>
            </a:r>
          </a:p>
          <a:p>
            <a:r>
              <a:rPr lang="en-US" dirty="0" smtClean="0"/>
              <a:t>Allows for continuing beyond the 10 days within a 30-day period if school asks BOEE for an extension and documents the need and benefits to the educational program. </a:t>
            </a:r>
          </a:p>
          <a:p>
            <a:r>
              <a:rPr lang="en-US" dirty="0" smtClean="0"/>
              <a:t>BOEE is required to reply either way in writing. </a:t>
            </a:r>
          </a:p>
          <a:p>
            <a:r>
              <a:rPr lang="en-US" dirty="0" smtClean="0"/>
              <a:t>Effective July 1, 2021 (</a:t>
            </a:r>
            <a:r>
              <a:rPr lang="en-US" i="1" dirty="0" smtClean="0"/>
              <a:t>Note: Governor’s recent emergency declaration continues substitute flexibility – likely at least until June 27</a:t>
            </a:r>
            <a:r>
              <a:rPr lang="en-US" dirty="0" smtClean="0"/>
              <a:t>)</a:t>
            </a:r>
          </a:p>
          <a:p>
            <a:r>
              <a:rPr lang="en-US" dirty="0" smtClean="0"/>
              <a:t>House approved is 93-0, Senate approved is 46-0, the Governor signed it in May 19</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53</a:t>
            </a:fld>
            <a:endParaRPr lang="en-US" dirty="0"/>
          </a:p>
        </p:txBody>
      </p:sp>
    </p:spTree>
    <p:extLst>
      <p:ext uri="{BB962C8B-B14F-4D97-AF65-F5344CB8AC3E}">
        <p14:creationId xmlns:p14="http://schemas.microsoft.com/office/powerpoint/2010/main" val="36735005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HF 722</a:t>
            </a:r>
            <a:r>
              <a:rPr lang="en-US" dirty="0" smtClean="0"/>
              <a:t> Teach Iowa Loans</a:t>
            </a:r>
            <a:endParaRPr lang="en-US" dirty="0"/>
          </a:p>
        </p:txBody>
      </p:sp>
      <p:sp>
        <p:nvSpPr>
          <p:cNvPr id="3" name="Content Placeholder 2"/>
          <p:cNvSpPr>
            <a:spLocks noGrp="1"/>
          </p:cNvSpPr>
          <p:nvPr>
            <p:ph idx="1"/>
          </p:nvPr>
        </p:nvSpPr>
        <p:spPr/>
        <p:txBody>
          <a:bodyPr>
            <a:normAutofit/>
          </a:bodyPr>
          <a:lstStyle/>
          <a:p>
            <a:r>
              <a:rPr lang="en-US" dirty="0" smtClean="0"/>
              <a:t>Essential closes the loop on the </a:t>
            </a:r>
            <a:r>
              <a:rPr lang="en-US" dirty="0"/>
              <a:t>Teacher Shortage Forgivable Loan Repayment Fund and the Teacher Shortage Loan Forgiveness Repayment </a:t>
            </a:r>
            <a:r>
              <a:rPr lang="en-US" dirty="0" smtClean="0"/>
              <a:t>Fund, requiring transfer or payment to the Teach </a:t>
            </a:r>
            <a:r>
              <a:rPr lang="en-US" dirty="0"/>
              <a:t>Iowa Scholar </a:t>
            </a:r>
            <a:r>
              <a:rPr lang="en-US" dirty="0" smtClean="0"/>
              <a:t>Fund</a:t>
            </a:r>
          </a:p>
          <a:p>
            <a:r>
              <a:rPr lang="en-US" dirty="0" smtClean="0"/>
              <a:t>Governor signed it 5/20/2021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54</a:t>
            </a:fld>
            <a:endParaRPr lang="en-US" dirty="0"/>
          </a:p>
        </p:txBody>
      </p:sp>
    </p:spTree>
    <p:extLst>
      <p:ext uri="{BB962C8B-B14F-4D97-AF65-F5344CB8AC3E}">
        <p14:creationId xmlns:p14="http://schemas.microsoft.com/office/powerpoint/2010/main" val="11989686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hlinkClick r:id="rId2"/>
              </a:rPr>
              <a:t>HF 744</a:t>
            </a:r>
            <a:r>
              <a:rPr lang="en-US" dirty="0"/>
              <a:t> Protecting Free Speech</a:t>
            </a:r>
          </a:p>
        </p:txBody>
      </p:sp>
      <p:sp>
        <p:nvSpPr>
          <p:cNvPr id="3" name="Content Placeholder 2"/>
          <p:cNvSpPr>
            <a:spLocks noGrp="1"/>
          </p:cNvSpPr>
          <p:nvPr>
            <p:ph idx="1"/>
          </p:nvPr>
        </p:nvSpPr>
        <p:spPr/>
        <p:txBody>
          <a:bodyPr>
            <a:normAutofit fontScale="70000" lnSpcReduction="20000"/>
          </a:bodyPr>
          <a:lstStyle/>
          <a:p>
            <a:pPr lvl="0"/>
            <a:r>
              <a:rPr lang="en-US" dirty="0" smtClean="0"/>
              <a:t>First </a:t>
            </a:r>
            <a:r>
              <a:rPr lang="en-US" dirty="0"/>
              <a:t>half </a:t>
            </a:r>
            <a:r>
              <a:rPr lang="en-US" dirty="0" smtClean="0"/>
              <a:t>of the bill is </a:t>
            </a:r>
            <a:r>
              <a:rPr lang="en-US" dirty="0"/>
              <a:t>about Universities. </a:t>
            </a:r>
            <a:endParaRPr lang="en-US" dirty="0" smtClean="0"/>
          </a:p>
          <a:p>
            <a:pPr lvl="0"/>
            <a:r>
              <a:rPr lang="en-US" dirty="0" smtClean="0"/>
              <a:t>School </a:t>
            </a:r>
            <a:r>
              <a:rPr lang="en-US" dirty="0"/>
              <a:t>provisions also protect student and employee intellectual freedoms in public schools. </a:t>
            </a:r>
          </a:p>
          <a:p>
            <a:pPr lvl="1"/>
            <a:r>
              <a:rPr lang="en-US" dirty="0"/>
              <a:t>Requires the school board to establish and publicize policies that protect students and faculty from discrimination based on speech.</a:t>
            </a:r>
          </a:p>
          <a:p>
            <a:pPr lvl="1"/>
            <a:r>
              <a:rPr lang="en-US" dirty="0"/>
              <a:t>Prohibits retaliation against a person who files a complaint for a violation of this section and provides whistle-blower protections if the complainant is an employee. </a:t>
            </a:r>
          </a:p>
          <a:p>
            <a:pPr lvl="1"/>
            <a:r>
              <a:rPr lang="en-US" dirty="0"/>
              <a:t>Allows disciplinary action by the BOEE against school employees for discriminatory practices. </a:t>
            </a:r>
          </a:p>
          <a:p>
            <a:pPr lvl="1"/>
            <a:r>
              <a:rPr lang="en-US" dirty="0" smtClean="0"/>
              <a:t>Requires school </a:t>
            </a:r>
            <a:r>
              <a:rPr lang="en-US" dirty="0"/>
              <a:t>boards to incorporate provisions in relation to student publications and to protect school employees who act to protect the rights of students involved with the school newspaper. </a:t>
            </a:r>
          </a:p>
          <a:p>
            <a:r>
              <a:rPr lang="en-US" dirty="0"/>
              <a:t>The </a:t>
            </a:r>
            <a:r>
              <a:rPr lang="en-US" dirty="0" smtClean="0"/>
              <a:t>House approved the bill 93:0, Senate </a:t>
            </a:r>
            <a:r>
              <a:rPr lang="en-US" dirty="0"/>
              <a:t>approved </a:t>
            </a:r>
            <a:r>
              <a:rPr lang="en-US" dirty="0" smtClean="0"/>
              <a:t>it 46-0. Signed by the Governor 5/20/2021</a:t>
            </a:r>
            <a:endParaRPr lang="en-US"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55</a:t>
            </a:fld>
            <a:endParaRPr lang="en-US" dirty="0"/>
          </a:p>
        </p:txBody>
      </p:sp>
    </p:spTree>
    <p:extLst>
      <p:ext uri="{BB962C8B-B14F-4D97-AF65-F5344CB8AC3E}">
        <p14:creationId xmlns:p14="http://schemas.microsoft.com/office/powerpoint/2010/main" val="2080828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hlinkClick r:id="rId2"/>
              </a:rPr>
              <a:t>HF 756</a:t>
            </a:r>
            <a:r>
              <a:rPr lang="en-US" dirty="0" smtClean="0"/>
              <a:t> Firearms Provisions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The bill makes several changes to firearms licensure and penalties, but impact on schools is likely limited to an expansion of </a:t>
            </a:r>
            <a:r>
              <a:rPr lang="en-US" dirty="0"/>
              <a:t>the group of individuals allowed to carry a firearm on school grounds</a:t>
            </a:r>
            <a:endParaRPr lang="en-US" dirty="0" smtClean="0"/>
          </a:p>
          <a:p>
            <a:pPr lvl="0"/>
            <a:r>
              <a:rPr lang="en-US" dirty="0"/>
              <a:t>It is assumed that any property and employee liability insurance claims arising out of the expansion of the group of persons allowed to carry a firearm on school grounds will likely be covered by existing school liability insurance </a:t>
            </a:r>
            <a:r>
              <a:rPr lang="en-US" dirty="0" smtClean="0"/>
              <a:t>policies. The cost of any subsequent rate increases is not possible to determine at this time, but may have a fiscal impact on Management Fund rates down the road. </a:t>
            </a:r>
            <a:endParaRPr lang="en-US" dirty="0"/>
          </a:p>
          <a:p>
            <a:r>
              <a:rPr lang="en-US" dirty="0"/>
              <a:t>The </a:t>
            </a:r>
            <a:r>
              <a:rPr lang="en-US" dirty="0" smtClean="0"/>
              <a:t>House approved the bill 60:37, Senate </a:t>
            </a:r>
            <a:r>
              <a:rPr lang="en-US" dirty="0"/>
              <a:t>approved </a:t>
            </a:r>
            <a:r>
              <a:rPr lang="en-US" dirty="0" smtClean="0"/>
              <a:t>it 31:17, Signed by the Governor 4/21/2021</a:t>
            </a:r>
            <a:endParaRPr lang="en-US"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56</a:t>
            </a:fld>
            <a:endParaRPr lang="en-US" dirty="0"/>
          </a:p>
        </p:txBody>
      </p:sp>
    </p:spTree>
    <p:extLst>
      <p:ext uri="{BB962C8B-B14F-4D97-AF65-F5344CB8AC3E}">
        <p14:creationId xmlns:p14="http://schemas.microsoft.com/office/powerpoint/2010/main" val="1813430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HF 770 </a:t>
            </a:r>
            <a:r>
              <a:rPr lang="en-US" dirty="0" smtClean="0"/>
              <a:t>Teacher Professional Development</a:t>
            </a:r>
            <a:endParaRPr lang="en-US" dirty="0"/>
          </a:p>
        </p:txBody>
      </p:sp>
      <p:sp>
        <p:nvSpPr>
          <p:cNvPr id="3" name="Content Placeholder 2"/>
          <p:cNvSpPr>
            <a:spLocks noGrp="1"/>
          </p:cNvSpPr>
          <p:nvPr>
            <p:ph idx="1"/>
          </p:nvPr>
        </p:nvSpPr>
        <p:spPr/>
        <p:txBody>
          <a:bodyPr>
            <a:normAutofit/>
          </a:bodyPr>
          <a:lstStyle/>
          <a:p>
            <a:r>
              <a:rPr lang="en-US" dirty="0" smtClean="0"/>
              <a:t>Requires the BOEE to allow that half of the CEU’s needed for licensure renewal by an educator can be done through an individualized PD plan or by completing courses offered by a PD program approved by the BOEE or an AEA. </a:t>
            </a:r>
          </a:p>
          <a:p>
            <a:r>
              <a:rPr lang="en-US" dirty="0" smtClean="0"/>
              <a:t>House approved 92-0, Senate 46-0, Governor signed it on May 19.</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57</a:t>
            </a:fld>
            <a:endParaRPr lang="en-US" dirty="0"/>
          </a:p>
        </p:txBody>
      </p:sp>
    </p:spTree>
    <p:extLst>
      <p:ext uri="{BB962C8B-B14F-4D97-AF65-F5344CB8AC3E}">
        <p14:creationId xmlns:p14="http://schemas.microsoft.com/office/powerpoint/2010/main" val="2609842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HF 793</a:t>
            </a:r>
            <a:r>
              <a:rPr lang="en-US" dirty="0" smtClean="0"/>
              <a:t> JROTC Credit</a:t>
            </a:r>
            <a:endParaRPr lang="en-US" dirty="0"/>
          </a:p>
        </p:txBody>
      </p:sp>
      <p:sp>
        <p:nvSpPr>
          <p:cNvPr id="3" name="Content Placeholder 2"/>
          <p:cNvSpPr>
            <a:spLocks noGrp="1"/>
          </p:cNvSpPr>
          <p:nvPr>
            <p:ph idx="1"/>
          </p:nvPr>
        </p:nvSpPr>
        <p:spPr/>
        <p:txBody>
          <a:bodyPr>
            <a:normAutofit/>
          </a:bodyPr>
          <a:lstStyle/>
          <a:p>
            <a:r>
              <a:rPr lang="en-US" dirty="0" smtClean="0"/>
              <a:t>exempts </a:t>
            </a:r>
            <a:r>
              <a:rPr lang="en-US" dirty="0"/>
              <a:t>a student in Junior ROTC from PE requirements and requires schools to award 1/8 unit of credit for PE for each semester the student is in Junior ROTC. </a:t>
            </a:r>
            <a:endParaRPr lang="en-US" dirty="0" smtClean="0"/>
          </a:p>
          <a:p>
            <a:r>
              <a:rPr lang="en-US" dirty="0" smtClean="0"/>
              <a:t>House approved 92-0, Senate 46-0, Governor signed it on May 20.</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58</a:t>
            </a:fld>
            <a:endParaRPr lang="en-US" dirty="0"/>
          </a:p>
        </p:txBody>
      </p:sp>
    </p:spTree>
    <p:extLst>
      <p:ext uri="{BB962C8B-B14F-4D97-AF65-F5344CB8AC3E}">
        <p14:creationId xmlns:p14="http://schemas.microsoft.com/office/powerpoint/2010/main" val="2625115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22" y="34212"/>
            <a:ext cx="8229600" cy="1143000"/>
          </a:xfrm>
        </p:spPr>
        <p:txBody>
          <a:bodyPr>
            <a:normAutofit fontScale="90000"/>
          </a:bodyPr>
          <a:lstStyle/>
          <a:p>
            <a:r>
              <a:rPr lang="en-US" u="sng" dirty="0">
                <a:hlinkClick r:id="rId2"/>
              </a:rPr>
              <a:t>HF 802</a:t>
            </a:r>
            <a:r>
              <a:rPr lang="en-US" dirty="0"/>
              <a:t> Diversity Training and Curriculum </a:t>
            </a:r>
            <a:r>
              <a:rPr lang="en-US" dirty="0" smtClean="0"/>
              <a:t>Limitations</a:t>
            </a:r>
            <a:endParaRPr lang="en-US" dirty="0"/>
          </a:p>
        </p:txBody>
      </p:sp>
      <p:sp>
        <p:nvSpPr>
          <p:cNvPr id="3" name="Content Placeholder 2"/>
          <p:cNvSpPr>
            <a:spLocks noGrp="1"/>
          </p:cNvSpPr>
          <p:nvPr>
            <p:ph idx="1"/>
          </p:nvPr>
        </p:nvSpPr>
        <p:spPr>
          <a:xfrm>
            <a:off x="323072" y="1177212"/>
            <a:ext cx="8572500" cy="5287962"/>
          </a:xfrm>
          <a:solidFill>
            <a:schemeClr val="bg1"/>
          </a:solidFill>
        </p:spPr>
        <p:txBody>
          <a:bodyPr>
            <a:noAutofit/>
          </a:bodyPr>
          <a:lstStyle/>
          <a:p>
            <a:pPr marL="0" indent="0">
              <a:buNone/>
            </a:pPr>
            <a:r>
              <a:rPr lang="en-US" sz="1600" dirty="0" smtClean="0"/>
              <a:t>Limits staff training “</a:t>
            </a:r>
            <a:r>
              <a:rPr lang="en-US" sz="1600" dirty="0"/>
              <a:t>specifically defined” </a:t>
            </a:r>
            <a:r>
              <a:rPr lang="en-US" sz="1600" dirty="0" smtClean="0"/>
              <a:t>concepts, including the following list, followed  </a:t>
            </a:r>
            <a:r>
              <a:rPr lang="en-US" sz="1600" dirty="0"/>
              <a:t>by the definitions of race and sex stereotyping directly from the bill language:</a:t>
            </a:r>
          </a:p>
          <a:p>
            <a:pPr marL="400050" lvl="1" indent="0">
              <a:buNone/>
            </a:pPr>
            <a:r>
              <a:rPr lang="en-US" sz="1400" dirty="0"/>
              <a:t>(1) </a:t>
            </a:r>
            <a:r>
              <a:rPr lang="en-US" sz="1400" dirty="0" smtClean="0"/>
              <a:t>one </a:t>
            </a:r>
            <a:r>
              <a:rPr lang="en-US" sz="1400" dirty="0"/>
              <a:t>race or sex is inherently superior to another race or sex.</a:t>
            </a:r>
            <a:br>
              <a:rPr lang="en-US" sz="1400" dirty="0"/>
            </a:br>
            <a:r>
              <a:rPr lang="en-US" sz="1400" dirty="0"/>
              <a:t>(</a:t>
            </a:r>
            <a:r>
              <a:rPr lang="en-US" sz="1400" dirty="0" smtClean="0"/>
              <a:t>2) USA and </a:t>
            </a:r>
            <a:r>
              <a:rPr lang="en-US" sz="1400" dirty="0"/>
              <a:t>the state of Iowa are fundamentally or systemically racist or sexist.</a:t>
            </a:r>
            <a:br>
              <a:rPr lang="en-US" sz="1400" dirty="0"/>
            </a:br>
            <a:r>
              <a:rPr lang="en-US" sz="1400" dirty="0"/>
              <a:t>(3) </a:t>
            </a:r>
            <a:r>
              <a:rPr lang="en-US" sz="1400" dirty="0" smtClean="0"/>
              <a:t>an </a:t>
            </a:r>
            <a:r>
              <a:rPr lang="en-US" sz="1400" dirty="0"/>
              <a:t>individual, by virtue of the individual’s race or sex, is inherently racist, sexist, or oppressive, whether consciously or unconsciously.</a:t>
            </a:r>
            <a:br>
              <a:rPr lang="en-US" sz="1400" dirty="0"/>
            </a:br>
            <a:r>
              <a:rPr lang="en-US" sz="1400" dirty="0"/>
              <a:t>(</a:t>
            </a:r>
            <a:r>
              <a:rPr lang="en-US" sz="1400" dirty="0" smtClean="0"/>
              <a:t>4) an </a:t>
            </a:r>
            <a:r>
              <a:rPr lang="en-US" sz="1400" dirty="0"/>
              <a:t>individual should be discriminated against or receive adverse treatment solely or partly because of the individual’s race or sex.</a:t>
            </a:r>
            <a:br>
              <a:rPr lang="en-US" sz="1400" dirty="0"/>
            </a:br>
            <a:r>
              <a:rPr lang="en-US" sz="1400" dirty="0"/>
              <a:t>(5) </a:t>
            </a:r>
            <a:r>
              <a:rPr lang="en-US" sz="1400" dirty="0" smtClean="0"/>
              <a:t>members </a:t>
            </a:r>
            <a:r>
              <a:rPr lang="en-US" sz="1400" dirty="0"/>
              <a:t>of one race or sex cannot and should not attempt to treat others without respect to race or sex.</a:t>
            </a:r>
          </a:p>
          <a:p>
            <a:pPr marL="400050" lvl="1" indent="0">
              <a:buNone/>
            </a:pPr>
            <a:r>
              <a:rPr lang="en-US" sz="1400" dirty="0"/>
              <a:t>(6) </a:t>
            </a:r>
            <a:r>
              <a:rPr lang="en-US" sz="1400" dirty="0" smtClean="0"/>
              <a:t>an </a:t>
            </a:r>
            <a:r>
              <a:rPr lang="en-US" sz="1400" dirty="0"/>
              <a:t>individual’s moral character is necessarily determined by the individual’s race or sex.</a:t>
            </a:r>
          </a:p>
          <a:p>
            <a:pPr marL="400050" lvl="1" indent="0">
              <a:buNone/>
            </a:pPr>
            <a:r>
              <a:rPr lang="en-US" sz="1400" dirty="0"/>
              <a:t>(7) </a:t>
            </a:r>
            <a:r>
              <a:rPr lang="en-US" sz="1400" dirty="0" smtClean="0"/>
              <a:t>an </a:t>
            </a:r>
            <a:r>
              <a:rPr lang="en-US" sz="1400" dirty="0"/>
              <a:t>individual, by virtue of the individual’s race or sex, bears responsibility for actions committed in the past by other members of the same race or sex.</a:t>
            </a:r>
          </a:p>
          <a:p>
            <a:pPr marL="400050" lvl="1" indent="0">
              <a:buNone/>
            </a:pPr>
            <a:r>
              <a:rPr lang="en-US" sz="1400" dirty="0"/>
              <a:t>(8) </a:t>
            </a:r>
            <a:r>
              <a:rPr lang="en-US" sz="1400" dirty="0" smtClean="0"/>
              <a:t>any </a:t>
            </a:r>
            <a:r>
              <a:rPr lang="en-US" sz="1400" dirty="0"/>
              <a:t>individual should feel discomfort, guilt, anguish, or any other form of psychological distress on account of that individual’s race or sex.</a:t>
            </a:r>
            <a:br>
              <a:rPr lang="en-US" sz="1400" dirty="0"/>
            </a:br>
            <a:r>
              <a:rPr lang="en-US" sz="1400" dirty="0"/>
              <a:t>(9) </a:t>
            </a:r>
            <a:r>
              <a:rPr lang="en-US" sz="1400" dirty="0" smtClean="0"/>
              <a:t>meritocracy </a:t>
            </a:r>
            <a:r>
              <a:rPr lang="en-US" sz="1400" dirty="0"/>
              <a:t>or traits such as a hard work ethic are racist or sexist, or were created by a particular race to oppress another race.</a:t>
            </a:r>
            <a:br>
              <a:rPr lang="en-US" sz="1400" dirty="0"/>
            </a:br>
            <a:r>
              <a:rPr lang="en-US" sz="1400" dirty="0"/>
              <a:t>(10) Any other form of race or sex scapegoating or any other form of race or sex stereotyping.</a:t>
            </a:r>
            <a:br>
              <a:rPr lang="en-US" sz="1400" dirty="0"/>
            </a:br>
            <a:r>
              <a:rPr lang="en-US" sz="1400" dirty="0"/>
              <a:t>  </a:t>
            </a:r>
            <a:r>
              <a:rPr lang="en-US" sz="1400" b="1" i="1" dirty="0"/>
              <a:t>b.</a:t>
            </a:r>
            <a:r>
              <a:rPr lang="en-US" sz="1400" b="1" dirty="0"/>
              <a:t> </a:t>
            </a:r>
            <a:r>
              <a:rPr lang="en-US" sz="1400" b="1" i="1" dirty="0"/>
              <a:t>“Race or sex scapegoating”</a:t>
            </a:r>
            <a:r>
              <a:rPr lang="en-US" sz="1400" b="1" dirty="0"/>
              <a:t> means assigning fault, blame, or bias to a race or sex, or to members of a race or sex because of their race or sex, or claiming that, consciously or unconsciously, and by virtue of persons’ race or sex, members of any race are inherently racist or are inherently inclined to oppress others, or that members of a sex are inherently sexist or inclined to oppress others.</a:t>
            </a:r>
            <a:r>
              <a:rPr lang="en-US" sz="1400" dirty="0"/>
              <a:t/>
            </a:r>
            <a:br>
              <a:rPr lang="en-US" sz="1400" dirty="0"/>
            </a:br>
            <a:r>
              <a:rPr lang="en-US" sz="1400" dirty="0"/>
              <a:t>  </a:t>
            </a:r>
            <a:r>
              <a:rPr lang="en-US" sz="1400" i="1" dirty="0"/>
              <a:t>c.</a:t>
            </a:r>
            <a:r>
              <a:rPr lang="en-US" sz="1400" dirty="0"/>
              <a:t> </a:t>
            </a:r>
            <a:r>
              <a:rPr lang="en-US" sz="1400" i="1" dirty="0"/>
              <a:t>“Race or sex stereotyping”</a:t>
            </a:r>
            <a:r>
              <a:rPr lang="en-US" sz="1400" dirty="0"/>
              <a:t> means ascribing character traits, values, moral and ethical codes, privileges, status, or beliefs to a race or sex, or to an individual because of the individual’s race or sex</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7E3A9E86-4CC3-4959-A751-C33E618564A4}" type="slidenum">
              <a:rPr lang="en-US" smtClean="0"/>
              <a:t>59</a:t>
            </a:fld>
            <a:endParaRPr lang="en-US" dirty="0"/>
          </a:p>
        </p:txBody>
      </p:sp>
    </p:spTree>
    <p:extLst>
      <p:ext uri="{BB962C8B-B14F-4D97-AF65-F5344CB8AC3E}">
        <p14:creationId xmlns:p14="http://schemas.microsoft.com/office/powerpoint/2010/main" val="417376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990600"/>
          </a:xfrm>
        </p:spPr>
        <p:txBody>
          <a:bodyPr>
            <a:normAutofit fontScale="90000"/>
          </a:bodyPr>
          <a:lstStyle/>
          <a:p>
            <a:r>
              <a:rPr lang="en-US" dirty="0" smtClean="0"/>
              <a:t>2021 Legislative Session Webinar </a:t>
            </a:r>
            <a:r>
              <a:rPr lang="en-US" dirty="0"/>
              <a:t>Agenda</a:t>
            </a:r>
          </a:p>
        </p:txBody>
      </p:sp>
      <p:sp>
        <p:nvSpPr>
          <p:cNvPr id="4" name="Slide Number Placeholder 3"/>
          <p:cNvSpPr>
            <a:spLocks noGrp="1"/>
          </p:cNvSpPr>
          <p:nvPr>
            <p:ph type="sldNum" sz="quarter" idx="12"/>
          </p:nvPr>
        </p:nvSpPr>
        <p:spPr/>
        <p:txBody>
          <a:bodyPr/>
          <a:lstStyle/>
          <a:p>
            <a:fld id="{7E3A9E86-4CC3-4959-A751-C33E618564A4}" type="slidenum">
              <a:rPr lang="en-US" smtClean="0"/>
              <a:t>6</a:t>
            </a:fld>
            <a:endParaRPr lang="en-US" dirty="0"/>
          </a:p>
        </p:txBody>
      </p:sp>
      <p:sp>
        <p:nvSpPr>
          <p:cNvPr id="6" name="Content Placeholder 5"/>
          <p:cNvSpPr>
            <a:spLocks noGrp="1"/>
          </p:cNvSpPr>
          <p:nvPr>
            <p:ph idx="1"/>
          </p:nvPr>
        </p:nvSpPr>
        <p:spPr>
          <a:xfrm>
            <a:off x="228600" y="1828800"/>
            <a:ext cx="8686800" cy="4372947"/>
          </a:xfrm>
        </p:spPr>
        <p:txBody>
          <a:bodyPr>
            <a:noAutofit/>
          </a:bodyPr>
          <a:lstStyle/>
          <a:p>
            <a:r>
              <a:rPr lang="en-US" sz="3600" dirty="0" smtClean="0"/>
              <a:t>2021 Session Processes</a:t>
            </a:r>
          </a:p>
          <a:p>
            <a:r>
              <a:rPr lang="en-US" sz="3600" dirty="0" smtClean="0"/>
              <a:t>Education Policy Bills School Choice</a:t>
            </a:r>
          </a:p>
          <a:p>
            <a:r>
              <a:rPr lang="en-US" sz="3600" dirty="0" smtClean="0"/>
              <a:t>Accreditation Changes</a:t>
            </a:r>
          </a:p>
          <a:p>
            <a:r>
              <a:rPr lang="en-US" sz="3600" dirty="0" smtClean="0"/>
              <a:t>Education Policy Bills Other</a:t>
            </a:r>
          </a:p>
        </p:txBody>
      </p:sp>
    </p:spTree>
    <p:extLst>
      <p:ext uri="{BB962C8B-B14F-4D97-AF65-F5344CB8AC3E}">
        <p14:creationId xmlns:p14="http://schemas.microsoft.com/office/powerpoint/2010/main" val="40497171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u="sng" dirty="0">
                <a:hlinkClick r:id="rId2"/>
              </a:rPr>
              <a:t>HF 802</a:t>
            </a:r>
            <a:r>
              <a:rPr lang="en-US" dirty="0"/>
              <a:t> Diversity Training </a:t>
            </a:r>
            <a:r>
              <a:rPr lang="en-US" dirty="0" smtClean="0"/>
              <a:t/>
            </a:r>
            <a:br>
              <a:rPr lang="en-US" dirty="0" smtClean="0"/>
            </a:br>
            <a:r>
              <a:rPr lang="en-US" dirty="0" smtClean="0"/>
              <a:t>School Provisions</a:t>
            </a:r>
            <a:endParaRPr lang="en-US" dirty="0"/>
          </a:p>
        </p:txBody>
      </p:sp>
      <p:sp>
        <p:nvSpPr>
          <p:cNvPr id="3" name="Content Placeholder 2"/>
          <p:cNvSpPr>
            <a:spLocks noGrp="1"/>
          </p:cNvSpPr>
          <p:nvPr>
            <p:ph idx="1"/>
          </p:nvPr>
        </p:nvSpPr>
        <p:spPr>
          <a:xfrm>
            <a:off x="228600" y="1486079"/>
            <a:ext cx="8763000" cy="4800600"/>
          </a:xfrm>
        </p:spPr>
        <p:txBody>
          <a:bodyPr>
            <a:noAutofit/>
          </a:bodyPr>
          <a:lstStyle/>
          <a:p>
            <a:r>
              <a:rPr lang="en-US" sz="1600" dirty="0" smtClean="0"/>
              <a:t>Allows </a:t>
            </a:r>
            <a:r>
              <a:rPr lang="en-US" sz="1600" dirty="0"/>
              <a:t>school districts to </a:t>
            </a:r>
            <a:r>
              <a:rPr lang="en-US" sz="1600" b="1" i="1" dirty="0"/>
              <a:t>continue training </a:t>
            </a:r>
            <a:r>
              <a:rPr lang="en-US" sz="1600" dirty="0"/>
              <a:t>that fosters a workplace and learning environment that is respectful of all employees and students. </a:t>
            </a:r>
          </a:p>
          <a:p>
            <a:r>
              <a:rPr lang="en-US" sz="1600" dirty="0"/>
              <a:t>Requires the </a:t>
            </a:r>
            <a:r>
              <a:rPr lang="en-US" sz="1600" b="1" i="1" dirty="0"/>
              <a:t>superintendent to ensure </a:t>
            </a:r>
            <a:r>
              <a:rPr lang="en-US" sz="1600" dirty="0"/>
              <a:t>that any curriculum or mandatory staff or student </a:t>
            </a:r>
            <a:r>
              <a:rPr lang="en-US" sz="1600" b="1" i="1" dirty="0"/>
              <a:t>training</a:t>
            </a:r>
            <a:r>
              <a:rPr lang="en-US" sz="1600" dirty="0"/>
              <a:t> provided by an employee of the school district or by a contractor hired by the school district </a:t>
            </a:r>
            <a:r>
              <a:rPr lang="en-US" sz="1600" b="1" i="1" dirty="0"/>
              <a:t>does not teach, advocate, encourage, promote, or act upon specific stereotyping and scapegoating </a:t>
            </a:r>
            <a:r>
              <a:rPr lang="en-US" sz="1600" dirty="0"/>
              <a:t>toward others on the basis of demographic group membership or identity. </a:t>
            </a:r>
          </a:p>
          <a:p>
            <a:r>
              <a:rPr lang="en-US" sz="1600" dirty="0"/>
              <a:t>States that this subsection shall not be construed as preventing an employee or contractor who teaches any curriculum or who provides mandatory training from </a:t>
            </a:r>
            <a:r>
              <a:rPr lang="en-US" sz="1600" b="1" i="1" dirty="0"/>
              <a:t>responding to questions regarding specifically defined concepts raised by participants in the training.</a:t>
            </a:r>
          </a:p>
          <a:p>
            <a:r>
              <a:rPr lang="en-US" sz="1600" dirty="0"/>
              <a:t>Also states that the bill is not to be construed to inhibit or violate first amendment rights of students or staff, not to prevent districts from promoting racial, cultural, ethnic, intellectual or academic diversity or inclusiveness, provided such efforts are consistent with the provisions of this bill, </a:t>
            </a:r>
            <a:r>
              <a:rPr lang="en-US" sz="1600" b="1" i="1" dirty="0"/>
              <a:t>does not prohibit discussing these subjects as a part of a larger course of academic instruction, </a:t>
            </a:r>
            <a:r>
              <a:rPr lang="en-US" sz="1600" dirty="0"/>
              <a:t>does not create any right or benefit allowing suit of the state, and does not prohibit a court or agency from ordering an action containing discussion of these specifically defined concepts as remedial action due to a finding of discrimination. </a:t>
            </a:r>
            <a:endParaRPr lang="en-US" sz="1600"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60</a:t>
            </a:fld>
            <a:endParaRPr lang="en-US" dirty="0"/>
          </a:p>
        </p:txBody>
      </p:sp>
    </p:spTree>
    <p:extLst>
      <p:ext uri="{BB962C8B-B14F-4D97-AF65-F5344CB8AC3E}">
        <p14:creationId xmlns:p14="http://schemas.microsoft.com/office/powerpoint/2010/main" val="1410462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u="sng" dirty="0">
                <a:hlinkClick r:id="rId2"/>
              </a:rPr>
              <a:t>HF 802</a:t>
            </a:r>
            <a:r>
              <a:rPr lang="en-US" dirty="0"/>
              <a:t> Diversity Training </a:t>
            </a:r>
            <a:r>
              <a:rPr lang="en-US" dirty="0" smtClean="0"/>
              <a:t/>
            </a:r>
            <a:br>
              <a:rPr lang="en-US" dirty="0" smtClean="0"/>
            </a:br>
            <a:r>
              <a:rPr lang="en-US" dirty="0" smtClean="0"/>
              <a:t>School Provisions (Continued)</a:t>
            </a:r>
            <a:endParaRPr lang="en-US" dirty="0"/>
          </a:p>
        </p:txBody>
      </p:sp>
      <p:sp>
        <p:nvSpPr>
          <p:cNvPr id="3" name="Content Placeholder 2"/>
          <p:cNvSpPr>
            <a:spLocks noGrp="1"/>
          </p:cNvSpPr>
          <p:nvPr>
            <p:ph idx="1"/>
          </p:nvPr>
        </p:nvSpPr>
        <p:spPr>
          <a:xfrm>
            <a:off x="323461" y="1828800"/>
            <a:ext cx="8763000" cy="4800600"/>
          </a:xfrm>
        </p:spPr>
        <p:txBody>
          <a:bodyPr>
            <a:noAutofit/>
          </a:bodyPr>
          <a:lstStyle/>
          <a:p>
            <a:r>
              <a:rPr lang="en-US" sz="2000" dirty="0" smtClean="0"/>
              <a:t>is </a:t>
            </a:r>
            <a:r>
              <a:rPr lang="en-US" sz="2000" dirty="0"/>
              <a:t>not to be construed as </a:t>
            </a:r>
            <a:r>
              <a:rPr lang="en-US" sz="2000" b="1" i="1" dirty="0"/>
              <a:t>prohibiting use of curriculum that teaches the topics </a:t>
            </a:r>
            <a:r>
              <a:rPr lang="en-US" sz="2000" dirty="0"/>
              <a:t>of sexism, slavery, racial oppression, racial segregation, or racial discrimination, including topics relating to the enactment and enforcement of laws resulting in sexism, racial oppression, segregation, and discrimination. </a:t>
            </a:r>
          </a:p>
          <a:p>
            <a:r>
              <a:rPr lang="en-US" sz="2000" b="1" i="1" dirty="0"/>
              <a:t>Requires the school board to have rules </a:t>
            </a:r>
            <a:r>
              <a:rPr lang="en-US" sz="2000" dirty="0"/>
              <a:t>(policies or regulations) incorporating all of the provisions of this bill, made available to staff and students.</a:t>
            </a:r>
          </a:p>
          <a:p>
            <a:r>
              <a:rPr lang="en-US" sz="2000" b="1" i="1" dirty="0"/>
              <a:t>Provides whistle-blower protections </a:t>
            </a:r>
            <a:r>
              <a:rPr lang="en-US" sz="2000" dirty="0"/>
              <a:t>to employees/officials acting to protect a student under this section.</a:t>
            </a:r>
          </a:p>
          <a:p>
            <a:r>
              <a:rPr lang="en-US" sz="2000" dirty="0"/>
              <a:t>The bill states that the unfunded mandate statute does not apply to this bill. </a:t>
            </a:r>
          </a:p>
          <a:p>
            <a:r>
              <a:rPr lang="en-US" sz="2000" dirty="0"/>
              <a:t>The bill is effective July 1, 2021. </a:t>
            </a:r>
          </a:p>
          <a:p>
            <a:pPr marL="0" indent="0">
              <a:buNone/>
            </a:pPr>
            <a:r>
              <a:rPr lang="en-US" sz="2000" dirty="0"/>
              <a:t>The Senate </a:t>
            </a:r>
            <a:r>
              <a:rPr lang="en-US" sz="2000" dirty="0" smtClean="0"/>
              <a:t>approved the bill</a:t>
            </a:r>
            <a:r>
              <a:rPr lang="en-US" sz="2000" dirty="0"/>
              <a:t>, </a:t>
            </a:r>
            <a:r>
              <a:rPr lang="en-US" sz="2000" dirty="0" smtClean="0"/>
              <a:t>30:18. The House approved it 53:35.  It is not yet signed by the Governor. </a:t>
            </a:r>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t>61</a:t>
            </a:fld>
            <a:endParaRPr lang="en-US" dirty="0"/>
          </a:p>
        </p:txBody>
      </p:sp>
    </p:spTree>
    <p:extLst>
      <p:ext uri="{BB962C8B-B14F-4D97-AF65-F5344CB8AC3E}">
        <p14:creationId xmlns:p14="http://schemas.microsoft.com/office/powerpoint/2010/main" val="3234598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hlinkClick r:id="rId2"/>
              </a:rPr>
              <a:t>HF 848</a:t>
            </a:r>
            <a:r>
              <a:rPr lang="en-US" dirty="0"/>
              <a:t> Broadband </a:t>
            </a:r>
            <a:r>
              <a:rPr lang="en-US" dirty="0" smtClean="0"/>
              <a:t>Grant Policy</a:t>
            </a:r>
            <a:endParaRPr lang="en-US" dirty="0"/>
          </a:p>
        </p:txBody>
      </p:sp>
      <p:sp>
        <p:nvSpPr>
          <p:cNvPr id="3" name="Content Placeholder 2"/>
          <p:cNvSpPr>
            <a:spLocks noGrp="1"/>
          </p:cNvSpPr>
          <p:nvPr>
            <p:ph idx="1"/>
          </p:nvPr>
        </p:nvSpPr>
        <p:spPr/>
        <p:txBody>
          <a:bodyPr>
            <a:normAutofit lnSpcReduction="10000"/>
          </a:bodyPr>
          <a:lstStyle/>
          <a:p>
            <a:r>
              <a:rPr lang="en-US" dirty="0"/>
              <a:t>C</a:t>
            </a:r>
            <a:r>
              <a:rPr lang="en-US" dirty="0" smtClean="0"/>
              <a:t>reates </a:t>
            </a:r>
            <a:r>
              <a:rPr lang="en-US" dirty="0"/>
              <a:t>tiers of internet speed, provides for incentives for the expansion of high-speed internet across the state and defines areas of need. </a:t>
            </a:r>
            <a:endParaRPr lang="en-US" dirty="0" smtClean="0"/>
          </a:p>
          <a:p>
            <a:r>
              <a:rPr lang="en-US" dirty="0" smtClean="0"/>
              <a:t>see HF 867 Administration and Regulation Appropriations bill for funding, $100 million for FY 2022</a:t>
            </a:r>
          </a:p>
          <a:p>
            <a:r>
              <a:rPr lang="en-US" dirty="0" smtClean="0"/>
              <a:t>House approved 92-0, Senate 46-0, Governor signed it on May 20.</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62</a:t>
            </a:fld>
            <a:endParaRPr lang="en-US" dirty="0"/>
          </a:p>
        </p:txBody>
      </p:sp>
    </p:spTree>
    <p:extLst>
      <p:ext uri="{BB962C8B-B14F-4D97-AF65-F5344CB8AC3E}">
        <p14:creationId xmlns:p14="http://schemas.microsoft.com/office/powerpoint/2010/main" val="17719654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hlinkClick r:id="rId2"/>
              </a:rPr>
              <a:t>SF 130</a:t>
            </a:r>
            <a:r>
              <a:rPr lang="en-US" dirty="0"/>
              <a:t> School Board Member </a:t>
            </a:r>
            <a:r>
              <a:rPr lang="en-US" dirty="0" smtClean="0"/>
              <a:t/>
            </a:r>
            <a:br>
              <a:rPr lang="en-US" dirty="0" smtClean="0"/>
            </a:br>
            <a:r>
              <a:rPr lang="en-US" dirty="0" smtClean="0"/>
              <a:t>Income Limit (temporary)</a:t>
            </a:r>
            <a:endParaRPr lang="en-US" dirty="0"/>
          </a:p>
        </p:txBody>
      </p:sp>
      <p:sp>
        <p:nvSpPr>
          <p:cNvPr id="3" name="Content Placeholder 2"/>
          <p:cNvSpPr>
            <a:spLocks noGrp="1"/>
          </p:cNvSpPr>
          <p:nvPr>
            <p:ph idx="1"/>
          </p:nvPr>
        </p:nvSpPr>
        <p:spPr/>
        <p:txBody>
          <a:bodyPr/>
          <a:lstStyle/>
          <a:p>
            <a:r>
              <a:rPr lang="en-US" dirty="0" smtClean="0"/>
              <a:t>Allows </a:t>
            </a:r>
            <a:r>
              <a:rPr lang="en-US" dirty="0"/>
              <a:t>a school board member to earn more than the $6,000 limit in the conflict of interest statute if working in the district as a substitute teacher, bus driver or food/nutrition work during the 2020-21 school year. </a:t>
            </a:r>
            <a:endParaRPr lang="en-US" dirty="0" smtClean="0"/>
          </a:p>
          <a:p>
            <a:r>
              <a:rPr lang="en-US" dirty="0" smtClean="0"/>
              <a:t>Signed by the Governor 3/8/2021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63</a:t>
            </a:fld>
            <a:endParaRPr lang="en-US" dirty="0"/>
          </a:p>
        </p:txBody>
      </p:sp>
    </p:spTree>
    <p:extLst>
      <p:ext uri="{BB962C8B-B14F-4D97-AF65-F5344CB8AC3E}">
        <p14:creationId xmlns:p14="http://schemas.microsoft.com/office/powerpoint/2010/main" val="481333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SF 160 </a:t>
            </a:r>
            <a:r>
              <a:rPr lang="en-US" dirty="0" smtClean="0"/>
              <a:t>In-Person Learning Option and Metrics for Waiver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Notwithstands (sets aside and supersedes) </a:t>
            </a:r>
          </a:p>
          <a:p>
            <a:pPr lvl="1"/>
            <a:r>
              <a:rPr lang="en-US" dirty="0" smtClean="0"/>
              <a:t>2020 legislation (SF 2310 RTL Plans and primarily in person learning) </a:t>
            </a:r>
          </a:p>
          <a:p>
            <a:pPr lvl="1"/>
            <a:r>
              <a:rPr lang="en-US" dirty="0" smtClean="0"/>
              <a:t>Or any law to the contrary</a:t>
            </a:r>
          </a:p>
          <a:p>
            <a:r>
              <a:rPr lang="en-US" dirty="0" smtClean="0"/>
              <a:t>Although SF 2310 allows hybrid option to count for days/hours of instruction, districts will still have to offer the full-time parent option</a:t>
            </a:r>
          </a:p>
          <a:p>
            <a:r>
              <a:rPr lang="en-US" dirty="0" smtClean="0"/>
              <a:t>Full time is defined in Iowa Code 279.10 as 180 days or 1,080 hours.  Must provide the equivalent of that option to parents. </a:t>
            </a:r>
            <a:endParaRPr lang="en-US" dirty="0"/>
          </a:p>
          <a:p>
            <a:pPr lvl="1"/>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64</a:t>
            </a:fld>
            <a:endParaRPr lang="en-US" dirty="0"/>
          </a:p>
        </p:txBody>
      </p:sp>
    </p:spTree>
    <p:extLst>
      <p:ext uri="{BB962C8B-B14F-4D97-AF65-F5344CB8AC3E}">
        <p14:creationId xmlns:p14="http://schemas.microsoft.com/office/powerpoint/2010/main" val="24475538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Learning Provisions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R</a:t>
            </a:r>
            <a:r>
              <a:rPr lang="en-US" dirty="0" smtClean="0"/>
              <a:t>equires </a:t>
            </a:r>
            <a:r>
              <a:rPr lang="en-US" dirty="0"/>
              <a:t>schools to offer parents an option for in-person instruction </a:t>
            </a:r>
            <a:r>
              <a:rPr lang="en-US" dirty="0" smtClean="0"/>
              <a:t>beginning </a:t>
            </a:r>
            <a:r>
              <a:rPr lang="en-US" dirty="0"/>
              <a:t>no later than the second Monday following the effective date of this Act.  </a:t>
            </a:r>
            <a:endParaRPr lang="en-US" dirty="0" smtClean="0"/>
          </a:p>
          <a:p>
            <a:pPr lvl="1"/>
            <a:r>
              <a:rPr lang="en-US" dirty="0" smtClean="0"/>
              <a:t>requires </a:t>
            </a:r>
            <a:r>
              <a:rPr lang="en-US" dirty="0"/>
              <a:t>schools offer parents the ability to select full time in-person instruction for their student unless this requirement is explicitly waived for one or more school districts or accredited nonpublic schools in a Governor’s Public Health Disaster Emergency proclamation.  </a:t>
            </a:r>
            <a:endParaRPr lang="en-US" dirty="0" smtClean="0"/>
          </a:p>
          <a:p>
            <a:pPr lvl="1"/>
            <a:r>
              <a:rPr lang="en-US" dirty="0" smtClean="0"/>
              <a:t>requires </a:t>
            </a:r>
            <a:r>
              <a:rPr lang="en-US" dirty="0"/>
              <a:t>schools not already offering the full time option on the effective date of this act to provide parents notice of the opportunity to select full-time in-person instruction and allow the parent at least 5 days to decide their selection if the school will still offer other instructional options. </a:t>
            </a:r>
            <a:endParaRPr lang="en-US"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65</a:t>
            </a:fld>
            <a:endParaRPr lang="en-US" dirty="0"/>
          </a:p>
        </p:txBody>
      </p:sp>
    </p:spTree>
    <p:extLst>
      <p:ext uri="{BB962C8B-B14F-4D97-AF65-F5344CB8AC3E}">
        <p14:creationId xmlns:p14="http://schemas.microsoft.com/office/powerpoint/2010/main" val="3467787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Metrics for DE Waiver</a:t>
            </a:r>
            <a:endParaRPr lang="en-US" dirty="0"/>
          </a:p>
        </p:txBody>
      </p:sp>
      <p:sp>
        <p:nvSpPr>
          <p:cNvPr id="3" name="Content Placeholder 2"/>
          <p:cNvSpPr>
            <a:spLocks noGrp="1"/>
          </p:cNvSpPr>
          <p:nvPr>
            <p:ph idx="1"/>
          </p:nvPr>
        </p:nvSpPr>
        <p:spPr/>
        <p:txBody>
          <a:bodyPr>
            <a:normAutofit lnSpcReduction="10000"/>
          </a:bodyPr>
          <a:lstStyle/>
          <a:p>
            <a:r>
              <a:rPr lang="en-US" dirty="0" smtClean="0"/>
              <a:t>In addition to DE metrics on COVID incidence, added that DE shall consider, </a:t>
            </a:r>
            <a:r>
              <a:rPr lang="en-US" dirty="0"/>
              <a:t>in addition to any other factors or information, data regarding the number of teachers employed by the school district or school who are quarantining due to exposure to COVID-19, as well as the scarcity of substitute teachers, food service workers, and school bus drivers</a:t>
            </a:r>
            <a:r>
              <a:rPr lang="en-US" dirty="0" smtClean="0"/>
              <a:t>.</a:t>
            </a:r>
          </a:p>
          <a:p>
            <a:r>
              <a:rPr lang="en-US" dirty="0" smtClean="0"/>
              <a:t>Signed by the Governor 1/29/21</a:t>
            </a:r>
          </a:p>
          <a:p>
            <a:endParaRPr lang="en-US"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66</a:t>
            </a:fld>
            <a:endParaRPr lang="en-US" dirty="0"/>
          </a:p>
        </p:txBody>
      </p:sp>
    </p:spTree>
    <p:extLst>
      <p:ext uri="{BB962C8B-B14F-4D97-AF65-F5344CB8AC3E}">
        <p14:creationId xmlns:p14="http://schemas.microsoft.com/office/powerpoint/2010/main" val="16997219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SF 260 </a:t>
            </a:r>
            <a:r>
              <a:rPr lang="en-US" dirty="0"/>
              <a:t>Medicaid Billing Documentation</a:t>
            </a:r>
          </a:p>
        </p:txBody>
      </p:sp>
      <p:sp>
        <p:nvSpPr>
          <p:cNvPr id="3" name="Content Placeholder 2"/>
          <p:cNvSpPr>
            <a:spLocks noGrp="1"/>
          </p:cNvSpPr>
          <p:nvPr>
            <p:ph idx="1"/>
          </p:nvPr>
        </p:nvSpPr>
        <p:spPr/>
        <p:txBody>
          <a:bodyPr/>
          <a:lstStyle/>
          <a:p>
            <a:r>
              <a:rPr lang="en-US" dirty="0"/>
              <a:t>R</a:t>
            </a:r>
            <a:r>
              <a:rPr lang="en-US" dirty="0" smtClean="0"/>
              <a:t>equires </a:t>
            </a:r>
            <a:r>
              <a:rPr lang="en-US" dirty="0"/>
              <a:t>a receiving district providing special education to an open enrolled student to provide Medicaid billing documentation to the resident district</a:t>
            </a:r>
            <a:r>
              <a:rPr lang="en-US" dirty="0" smtClean="0"/>
              <a:t>.</a:t>
            </a:r>
          </a:p>
          <a:p>
            <a:r>
              <a:rPr lang="en-US" dirty="0" smtClean="0"/>
              <a:t>Signed by the Governor 4/30/2021</a:t>
            </a:r>
            <a:endParaRPr lang="en-US"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67</a:t>
            </a:fld>
            <a:endParaRPr lang="en-US" dirty="0"/>
          </a:p>
        </p:txBody>
      </p:sp>
    </p:spTree>
    <p:extLst>
      <p:ext uri="{BB962C8B-B14F-4D97-AF65-F5344CB8AC3E}">
        <p14:creationId xmlns:p14="http://schemas.microsoft.com/office/powerpoint/2010/main" val="1876153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SF 285 </a:t>
            </a:r>
            <a:r>
              <a:rPr lang="en-US" dirty="0" smtClean="0"/>
              <a:t>Opportunity Scholarships</a:t>
            </a:r>
            <a:endParaRPr lang="en-US" dirty="0"/>
          </a:p>
        </p:txBody>
      </p:sp>
      <p:sp>
        <p:nvSpPr>
          <p:cNvPr id="3" name="Content Placeholder 2"/>
          <p:cNvSpPr>
            <a:spLocks noGrp="1"/>
          </p:cNvSpPr>
          <p:nvPr>
            <p:ph idx="1"/>
          </p:nvPr>
        </p:nvSpPr>
        <p:spPr/>
        <p:txBody>
          <a:bodyPr/>
          <a:lstStyle/>
          <a:p>
            <a:r>
              <a:rPr lang="en-US" dirty="0" smtClean="0"/>
              <a:t>Allows deferring or suspending participation in  </a:t>
            </a:r>
            <a:r>
              <a:rPr lang="en-US" dirty="0"/>
              <a:t>All Iowa Opportunity Scholarships </a:t>
            </a:r>
            <a:r>
              <a:rPr lang="en-US" dirty="0" smtClean="0"/>
              <a:t>based on military service or other obligations that meet conditions set by the College Student Aid Commission by rule. </a:t>
            </a:r>
            <a:endParaRPr lang="en-US" dirty="0"/>
          </a:p>
          <a:p>
            <a:r>
              <a:rPr lang="en-US" dirty="0" smtClean="0"/>
              <a:t>Signed by the Governor 3/8/2021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68</a:t>
            </a:fld>
            <a:endParaRPr lang="en-US" dirty="0"/>
          </a:p>
        </p:txBody>
      </p:sp>
    </p:spTree>
    <p:extLst>
      <p:ext uri="{BB962C8B-B14F-4D97-AF65-F5344CB8AC3E}">
        <p14:creationId xmlns:p14="http://schemas.microsoft.com/office/powerpoint/2010/main" val="2153270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rPr>
              <a:t>SF 289 </a:t>
            </a:r>
            <a:r>
              <a:rPr lang="en-US" dirty="0"/>
              <a:t>School Powers</a:t>
            </a:r>
          </a:p>
        </p:txBody>
      </p:sp>
      <p:sp>
        <p:nvSpPr>
          <p:cNvPr id="3" name="Content Placeholder 2"/>
          <p:cNvSpPr>
            <a:spLocks noGrp="1"/>
          </p:cNvSpPr>
          <p:nvPr>
            <p:ph idx="1"/>
          </p:nvPr>
        </p:nvSpPr>
        <p:spPr/>
        <p:txBody>
          <a:bodyPr>
            <a:normAutofit fontScale="55000" lnSpcReduction="20000"/>
          </a:bodyPr>
          <a:lstStyle/>
          <a:p>
            <a:r>
              <a:rPr lang="en-US" dirty="0" smtClean="0"/>
              <a:t>Raises </a:t>
            </a:r>
            <a:r>
              <a:rPr lang="en-US" dirty="0"/>
              <a:t>the threshold for AEA leases needing state approval to </a:t>
            </a:r>
            <a:r>
              <a:rPr lang="en-US" dirty="0" smtClean="0"/>
              <a:t>the competitive bid threshold in Iowa Code 26.3. </a:t>
            </a:r>
          </a:p>
          <a:p>
            <a:r>
              <a:rPr lang="en-US" dirty="0" smtClean="0"/>
              <a:t>Makes </a:t>
            </a:r>
            <a:r>
              <a:rPr lang="en-US" dirty="0"/>
              <a:t>changes to the school board president </a:t>
            </a:r>
            <a:r>
              <a:rPr lang="en-US" dirty="0" smtClean="0"/>
              <a:t>elections (organizational meeting held not less than year nor more than 13 months of prior organization meeting)</a:t>
            </a:r>
          </a:p>
          <a:p>
            <a:r>
              <a:rPr lang="en-US" dirty="0" smtClean="0"/>
              <a:t>Strikes </a:t>
            </a:r>
            <a:r>
              <a:rPr lang="en-US" dirty="0"/>
              <a:t>requirements that school boards report dues paid to IASB to the </a:t>
            </a:r>
            <a:r>
              <a:rPr lang="en-US" dirty="0" smtClean="0"/>
              <a:t>DE but requires IASB to report to the DE.  </a:t>
            </a:r>
          </a:p>
          <a:p>
            <a:r>
              <a:rPr lang="en-US" dirty="0" smtClean="0"/>
              <a:t>Makes </a:t>
            </a:r>
            <a:r>
              <a:rPr lang="en-US" dirty="0"/>
              <a:t>changes related to the sale of school buildings and property, including </a:t>
            </a:r>
            <a:r>
              <a:rPr lang="en-US" dirty="0" smtClean="0"/>
              <a:t>allowing fund from the proceeds of property sales deposited into any account following a public hearing which is appropriately noticed and published. </a:t>
            </a:r>
          </a:p>
          <a:p>
            <a:r>
              <a:rPr lang="en-US" dirty="0" smtClean="0"/>
              <a:t>Strikes </a:t>
            </a:r>
            <a:r>
              <a:rPr lang="en-US" dirty="0"/>
              <a:t>newspaper reporting requirements for loans for equipment purchases. </a:t>
            </a:r>
            <a:endParaRPr lang="en-US" dirty="0" smtClean="0"/>
          </a:p>
          <a:p>
            <a:r>
              <a:rPr lang="en-US" dirty="0" smtClean="0"/>
              <a:t>Eliminates a PK duplicative reporting requirement</a:t>
            </a:r>
          </a:p>
          <a:p>
            <a:r>
              <a:rPr lang="en-US" dirty="0" smtClean="0"/>
              <a:t>Raises the threshold for disposition of property according to board policy from $5,000 to $25,000.</a:t>
            </a:r>
          </a:p>
          <a:p>
            <a:r>
              <a:rPr lang="en-US" dirty="0" smtClean="0"/>
              <a:t>Eliminates Iowa Code 279.44 </a:t>
            </a:r>
            <a:r>
              <a:rPr lang="en-US" dirty="0"/>
              <a:t>energy audits. </a:t>
            </a:r>
            <a:endParaRPr lang="en-US" dirty="0" smtClean="0"/>
          </a:p>
          <a:p>
            <a:r>
              <a:rPr lang="en-US" dirty="0" smtClean="0"/>
              <a:t>The </a:t>
            </a:r>
            <a:r>
              <a:rPr lang="en-US" dirty="0"/>
              <a:t>Senate passed the bill </a:t>
            </a:r>
            <a:r>
              <a:rPr lang="en-US" dirty="0" smtClean="0"/>
              <a:t>48-0. The House approved the bill 93:0.  It was signed by the Governor 3/22/2021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69</a:t>
            </a:fld>
            <a:endParaRPr lang="en-US" dirty="0"/>
          </a:p>
        </p:txBody>
      </p:sp>
    </p:spTree>
    <p:extLst>
      <p:ext uri="{BB962C8B-B14F-4D97-AF65-F5344CB8AC3E}">
        <p14:creationId xmlns:p14="http://schemas.microsoft.com/office/powerpoint/2010/main" val="110164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2021 Session Processes</a:t>
            </a:r>
            <a:endParaRPr lang="en-US" dirty="0"/>
          </a:p>
        </p:txBody>
      </p:sp>
      <p:sp>
        <p:nvSpPr>
          <p:cNvPr id="3" name="Content Placeholder 2"/>
          <p:cNvSpPr>
            <a:spLocks noGrp="1"/>
          </p:cNvSpPr>
          <p:nvPr>
            <p:ph idx="1"/>
          </p:nvPr>
        </p:nvSpPr>
        <p:spPr>
          <a:xfrm>
            <a:off x="467193" y="1371600"/>
            <a:ext cx="8229600" cy="4756150"/>
          </a:xfrm>
        </p:spPr>
        <p:txBody>
          <a:bodyPr>
            <a:normAutofit fontScale="85000" lnSpcReduction="20000"/>
          </a:bodyPr>
          <a:lstStyle/>
          <a:p>
            <a:r>
              <a:rPr lang="en-US" dirty="0" smtClean="0"/>
              <a:t>Less stakeholder contact (fewer or no forums at home, few visits to the statehouse, no lobby days or conferences)</a:t>
            </a:r>
          </a:p>
          <a:p>
            <a:r>
              <a:rPr lang="en-US" dirty="0" smtClean="0"/>
              <a:t>Lobbyist and other contact limited</a:t>
            </a:r>
          </a:p>
          <a:p>
            <a:pPr lvl="1"/>
            <a:r>
              <a:rPr lang="en-US" dirty="0" smtClean="0"/>
              <a:t>Senate Subcommittees required virtual/ZOOM</a:t>
            </a:r>
          </a:p>
          <a:p>
            <a:pPr lvl="1"/>
            <a:r>
              <a:rPr lang="en-US" dirty="0" smtClean="0"/>
              <a:t>House Subcommittee required in person to comment, but virtual observation</a:t>
            </a:r>
          </a:p>
          <a:p>
            <a:pPr lvl="1"/>
            <a:r>
              <a:rPr lang="en-US" dirty="0" smtClean="0"/>
              <a:t>New process for written comments prior to the subcommittee</a:t>
            </a:r>
            <a:endParaRPr lang="en-US" dirty="0"/>
          </a:p>
          <a:p>
            <a:r>
              <a:rPr lang="en-US" dirty="0" smtClean="0"/>
              <a:t>Leadership negotiations when Senate/House/Governor were stuck. Once agreement was achieved, typically one amendment with changes and both chambers approved the bill.  </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a:t>
            </a:fld>
            <a:endParaRPr lang="en-US" dirty="0"/>
          </a:p>
        </p:txBody>
      </p:sp>
    </p:spTree>
    <p:extLst>
      <p:ext uri="{BB962C8B-B14F-4D97-AF65-F5344CB8AC3E}">
        <p14:creationId xmlns:p14="http://schemas.microsoft.com/office/powerpoint/2010/main" val="513120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SF 466 </a:t>
            </a:r>
            <a:r>
              <a:rPr lang="en-US" dirty="0" smtClean="0"/>
              <a:t>Providers for Concussion Management</a:t>
            </a:r>
            <a:endParaRPr lang="en-US" dirty="0"/>
          </a:p>
        </p:txBody>
      </p:sp>
      <p:sp>
        <p:nvSpPr>
          <p:cNvPr id="3" name="Content Placeholder 2"/>
          <p:cNvSpPr>
            <a:spLocks noGrp="1"/>
          </p:cNvSpPr>
          <p:nvPr>
            <p:ph idx="1"/>
          </p:nvPr>
        </p:nvSpPr>
        <p:spPr/>
        <p:txBody>
          <a:bodyPr>
            <a:normAutofit/>
          </a:bodyPr>
          <a:lstStyle/>
          <a:p>
            <a:r>
              <a:rPr lang="en-US" dirty="0" smtClean="0"/>
              <a:t>Adds </a:t>
            </a:r>
            <a:r>
              <a:rPr lang="en-US" dirty="0"/>
              <a:t>occupational therapists to the list of possible </a:t>
            </a:r>
            <a:r>
              <a:rPr lang="en-US" dirty="0" smtClean="0"/>
              <a:t>providers for purposes regarding concussion and brain injury policies for extracurricular interscholastic activities.  </a:t>
            </a:r>
          </a:p>
          <a:p>
            <a:r>
              <a:rPr lang="en-US" dirty="0" smtClean="0"/>
              <a:t>Signed by the Governor 4/30/2021</a:t>
            </a:r>
            <a:endParaRPr lang="en-US"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70</a:t>
            </a:fld>
            <a:endParaRPr lang="en-US" dirty="0"/>
          </a:p>
        </p:txBody>
      </p:sp>
    </p:spTree>
    <p:extLst>
      <p:ext uri="{BB962C8B-B14F-4D97-AF65-F5344CB8AC3E}">
        <p14:creationId xmlns:p14="http://schemas.microsoft.com/office/powerpoint/2010/main" val="3856809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SF 517</a:t>
            </a:r>
            <a:r>
              <a:rPr lang="en-US" dirty="0" smtClean="0"/>
              <a:t> Academic Credit for Pages</a:t>
            </a:r>
            <a:endParaRPr lang="en-US" dirty="0"/>
          </a:p>
        </p:txBody>
      </p:sp>
      <p:sp>
        <p:nvSpPr>
          <p:cNvPr id="3" name="Content Placeholder 2"/>
          <p:cNvSpPr>
            <a:spLocks noGrp="1"/>
          </p:cNvSpPr>
          <p:nvPr>
            <p:ph idx="1"/>
          </p:nvPr>
        </p:nvSpPr>
        <p:spPr/>
        <p:txBody>
          <a:bodyPr>
            <a:normAutofit/>
          </a:bodyPr>
          <a:lstStyle/>
          <a:p>
            <a:r>
              <a:rPr lang="en-US" dirty="0" smtClean="0"/>
              <a:t>Requires high schools to give ½ unit of social studies credit to legislative pages.  Exempts the pages from PE requirements. </a:t>
            </a:r>
          </a:p>
          <a:p>
            <a:r>
              <a:rPr lang="en-US" dirty="0" smtClean="0"/>
              <a:t>House approved 82-9, Senate 44-1, Governor signed it on May 19.</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71</a:t>
            </a:fld>
            <a:endParaRPr lang="en-US" dirty="0"/>
          </a:p>
        </p:txBody>
      </p:sp>
    </p:spTree>
    <p:extLst>
      <p:ext uri="{BB962C8B-B14F-4D97-AF65-F5344CB8AC3E}">
        <p14:creationId xmlns:p14="http://schemas.microsoft.com/office/powerpoint/2010/main" val="26684082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SF 532 </a:t>
            </a:r>
            <a:r>
              <a:rPr lang="en-US" dirty="0" smtClean="0"/>
              <a:t>SPR for Behavior Analysts and Mental Health Professionals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Requires BOEE to develop a statement of professional recognition for </a:t>
            </a:r>
            <a:r>
              <a:rPr lang="en-US" dirty="0"/>
              <a:t>Behavior </a:t>
            </a:r>
            <a:r>
              <a:rPr lang="en-US" dirty="0" smtClean="0"/>
              <a:t>Analysts licensed under Chapter 154D, by Aug. 1, 2021</a:t>
            </a:r>
          </a:p>
          <a:p>
            <a:r>
              <a:rPr lang="en-US" dirty="0" smtClean="0"/>
              <a:t>Requires BOEE to do the same for Mental </a:t>
            </a:r>
            <a:r>
              <a:rPr lang="en-US" dirty="0"/>
              <a:t>Health </a:t>
            </a:r>
            <a:r>
              <a:rPr lang="en-US" dirty="0" smtClean="0"/>
              <a:t>Professionals defined in Iowa Code 228.1 by Jan. 1, 2022</a:t>
            </a:r>
          </a:p>
          <a:p>
            <a:r>
              <a:rPr lang="en-US" dirty="0" smtClean="0"/>
              <a:t>Signed by the Governor 5/10/21</a:t>
            </a:r>
          </a:p>
          <a:p>
            <a:pPr marL="0" indent="0">
              <a:buNone/>
            </a:pP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72</a:t>
            </a:fld>
            <a:endParaRPr lang="en-US" dirty="0"/>
          </a:p>
        </p:txBody>
      </p:sp>
    </p:spTree>
    <p:extLst>
      <p:ext uri="{BB962C8B-B14F-4D97-AF65-F5344CB8AC3E}">
        <p14:creationId xmlns:p14="http://schemas.microsoft.com/office/powerpoint/2010/main" val="2878716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SF 546</a:t>
            </a:r>
            <a:r>
              <a:rPr lang="en-US" dirty="0" smtClean="0"/>
              <a:t> Home School Matters and Drivers’ Education</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Mostly changes provisions related to home school, but includes </a:t>
            </a:r>
            <a:r>
              <a:rPr lang="en-US" dirty="0"/>
              <a:t>ability for any parent to teach their child to </a:t>
            </a:r>
            <a:r>
              <a:rPr lang="en-US" dirty="0" smtClean="0"/>
              <a:t>drive, not just home school parents</a:t>
            </a:r>
          </a:p>
          <a:p>
            <a:r>
              <a:rPr lang="en-US" dirty="0" smtClean="0"/>
              <a:t>Signed by the Governor 5/10/21</a:t>
            </a:r>
          </a:p>
          <a:p>
            <a:pPr marL="0" indent="0">
              <a:buNone/>
            </a:pP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73</a:t>
            </a:fld>
            <a:endParaRPr lang="en-US" dirty="0"/>
          </a:p>
        </p:txBody>
      </p:sp>
    </p:spTree>
    <p:extLst>
      <p:ext uri="{BB962C8B-B14F-4D97-AF65-F5344CB8AC3E}">
        <p14:creationId xmlns:p14="http://schemas.microsoft.com/office/powerpoint/2010/main" val="1585737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SF 568</a:t>
            </a:r>
            <a:r>
              <a:rPr lang="en-US" dirty="0" smtClean="0"/>
              <a:t> Election Changes</a:t>
            </a:r>
            <a:endParaRPr lang="en-US" dirty="0"/>
          </a:p>
        </p:txBody>
      </p:sp>
      <p:sp>
        <p:nvSpPr>
          <p:cNvPr id="3" name="Content Placeholder 2"/>
          <p:cNvSpPr>
            <a:spLocks noGrp="1"/>
          </p:cNvSpPr>
          <p:nvPr>
            <p:ph idx="1"/>
          </p:nvPr>
        </p:nvSpPr>
        <p:spPr>
          <a:xfrm>
            <a:off x="457200" y="1981200"/>
            <a:ext cx="8229600" cy="4144963"/>
          </a:xfrm>
        </p:spPr>
        <p:txBody>
          <a:bodyPr>
            <a:normAutofit fontScale="92500"/>
          </a:bodyPr>
          <a:lstStyle/>
          <a:p>
            <a:r>
              <a:rPr lang="en-US" dirty="0" smtClean="0"/>
              <a:t>Makes many changes about elections, absentee ballots, time frame for voting, etc.</a:t>
            </a:r>
          </a:p>
          <a:p>
            <a:r>
              <a:rPr lang="en-US" dirty="0" smtClean="0"/>
              <a:t>Original bill would have required schools (and any other local government) with a ballot initiative at a special election to mail notice to all addresses with a registered voter. That provision was eliminated in the final negotiations. </a:t>
            </a:r>
          </a:p>
          <a:p>
            <a:r>
              <a:rPr lang="en-US" dirty="0" smtClean="0"/>
              <a:t>Not yet signed by the Governor</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74</a:t>
            </a:fld>
            <a:endParaRPr lang="en-US" dirty="0"/>
          </a:p>
        </p:txBody>
      </p:sp>
    </p:spTree>
    <p:extLst>
      <p:ext uri="{BB962C8B-B14F-4D97-AF65-F5344CB8AC3E}">
        <p14:creationId xmlns:p14="http://schemas.microsoft.com/office/powerpoint/2010/main" val="1827136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Didn’t happen?</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SF 467 Online Learning/Snow Days</a:t>
            </a:r>
            <a:r>
              <a:rPr lang="en-US" dirty="0" smtClean="0"/>
              <a:t>:  The online learning provisions are moving forward through rule.  There is no mandate to offer parents virtual option in the 2021-22 school year. Authority for 5 virtual snow days dies in the House Education Committee.  </a:t>
            </a:r>
          </a:p>
          <a:p>
            <a:r>
              <a:rPr lang="en-US" b="1" dirty="0" smtClean="0"/>
              <a:t>HF 532 Qualified Instructional Supplement</a:t>
            </a:r>
            <a:r>
              <a:rPr lang="en-US" dirty="0" smtClean="0"/>
              <a:t>: House and Senate Leadership couldn’t come to agreement. Dies on Senate Calendar (the PK on-time funding provisions were amended on to HF 868 which we’ll cover in the next legislative webinar.)</a:t>
            </a:r>
          </a:p>
          <a:p>
            <a:r>
              <a:rPr lang="en-US" b="1" dirty="0" smtClean="0"/>
              <a:t>HF 318 PK for young 5-year olds </a:t>
            </a:r>
            <a:r>
              <a:rPr lang="en-US" dirty="0" smtClean="0"/>
              <a:t>Pilot Project: Dies on Senate Calendar</a:t>
            </a:r>
          </a:p>
          <a:p>
            <a:r>
              <a:rPr lang="en-US" b="1" dirty="0" smtClean="0"/>
              <a:t>SF 183 Construction Manager At-Risk</a:t>
            </a:r>
            <a:r>
              <a:rPr lang="en-US" dirty="0" smtClean="0"/>
              <a:t>: Dies on House Calendar</a:t>
            </a:r>
          </a:p>
          <a:p>
            <a:r>
              <a:rPr lang="en-US" dirty="0" smtClean="0"/>
              <a:t>And another almost 2,000 bills, all of which remain alive for the 2022 Session, including </a:t>
            </a:r>
            <a:r>
              <a:rPr lang="en-US" b="1" dirty="0"/>
              <a:t>HSB 243 Vouchers </a:t>
            </a:r>
            <a:r>
              <a:rPr lang="en-US" dirty="0"/>
              <a:t>(or SF 159 School Choice): Dies in House Education </a:t>
            </a:r>
            <a:r>
              <a:rPr lang="en-US" dirty="0" smtClean="0"/>
              <a:t>Committee</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75</a:t>
            </a:fld>
            <a:endParaRPr lang="en-US" dirty="0"/>
          </a:p>
        </p:txBody>
      </p:sp>
    </p:spTree>
    <p:extLst>
      <p:ext uri="{BB962C8B-B14F-4D97-AF65-F5344CB8AC3E}">
        <p14:creationId xmlns:p14="http://schemas.microsoft.com/office/powerpoint/2010/main" val="1905166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 Resources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Traditional private school choice policies continue to garner attention nationally and at the state level. The education landscape continues to shift in concert with expansions of choice or choice-related policies during the pandemic. </a:t>
            </a:r>
            <a:endParaRPr lang="en-US" dirty="0" smtClean="0"/>
          </a:p>
          <a:p>
            <a:pPr marL="0" indent="0">
              <a:buNone/>
            </a:pPr>
            <a:r>
              <a:rPr lang="en-US" dirty="0" smtClean="0"/>
              <a:t>For </a:t>
            </a:r>
            <a:r>
              <a:rPr lang="en-US" dirty="0"/>
              <a:t>more research on private school choice see </a:t>
            </a:r>
            <a:r>
              <a:rPr lang="en-US" dirty="0" smtClean="0"/>
              <a:t>the ECS</a:t>
            </a:r>
            <a:r>
              <a:rPr lang="en-US" dirty="0"/>
              <a:t> </a:t>
            </a:r>
            <a:r>
              <a:rPr lang="en-US" b="1" dirty="0">
                <a:hlinkClick r:id="rId2"/>
              </a:rPr>
              <a:t>School Choice Key Issues</a:t>
            </a:r>
            <a:r>
              <a:rPr lang="en-US" dirty="0"/>
              <a:t> page and </a:t>
            </a:r>
            <a:r>
              <a:rPr lang="en-US" dirty="0" smtClean="0"/>
              <a:t>their latest</a:t>
            </a:r>
            <a:r>
              <a:rPr lang="en-US" dirty="0"/>
              <a:t> </a:t>
            </a:r>
            <a:r>
              <a:rPr lang="en-US" b="1" dirty="0">
                <a:hlinkClick r:id="rId3"/>
              </a:rPr>
              <a:t>50-State Comparison on Private School Choice Programs</a:t>
            </a:r>
            <a:r>
              <a:rPr lang="en-US" dirty="0"/>
              <a:t>.</a:t>
            </a:r>
          </a:p>
        </p:txBody>
      </p:sp>
      <p:sp>
        <p:nvSpPr>
          <p:cNvPr id="4" name="Slide Number Placeholder 3"/>
          <p:cNvSpPr>
            <a:spLocks noGrp="1"/>
          </p:cNvSpPr>
          <p:nvPr>
            <p:ph type="sldNum" sz="quarter" idx="12"/>
          </p:nvPr>
        </p:nvSpPr>
        <p:spPr/>
        <p:txBody>
          <a:bodyPr/>
          <a:lstStyle/>
          <a:p>
            <a:fld id="{7E3A9E86-4CC3-4959-A751-C33E618564A4}" type="slidenum">
              <a:rPr lang="en-US" smtClean="0"/>
              <a:t>76</a:t>
            </a:fld>
            <a:endParaRPr lang="en-US" dirty="0"/>
          </a:p>
        </p:txBody>
      </p:sp>
    </p:spTree>
    <p:extLst>
      <p:ext uri="{BB962C8B-B14F-4D97-AF65-F5344CB8AC3E}">
        <p14:creationId xmlns:p14="http://schemas.microsoft.com/office/powerpoint/2010/main" val="678885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29" y="457200"/>
            <a:ext cx="8455941" cy="5537783"/>
          </a:xfrm>
          <a:prstGeom prst="rect">
            <a:avLst/>
          </a:prstGeom>
        </p:spPr>
      </p:pic>
    </p:spTree>
    <p:extLst>
      <p:ext uri="{BB962C8B-B14F-4D97-AF65-F5344CB8AC3E}">
        <p14:creationId xmlns:p14="http://schemas.microsoft.com/office/powerpoint/2010/main" val="42240824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4400" dirty="0">
                <a:solidFill>
                  <a:srgbClr val="25408F"/>
                </a:solidFill>
              </a:rPr>
              <a:t>Map of the Week (MOW)</a:t>
            </a:r>
          </a:p>
          <a:p>
            <a:pPr marL="0" indent="0" algn="ctr">
              <a:buNone/>
            </a:pPr>
            <a:r>
              <a:rPr lang="en-US" sz="4400" dirty="0" smtClean="0">
                <a:solidFill>
                  <a:srgbClr val="25408F"/>
                </a:solidFill>
              </a:rPr>
              <a:t>Find your Legislators</a:t>
            </a:r>
          </a:p>
          <a:p>
            <a:pPr marL="0" indent="0" algn="ctr">
              <a:buNone/>
            </a:pPr>
            <a:r>
              <a:rPr lang="en-US" sz="2400" dirty="0">
                <a:solidFill>
                  <a:srgbClr val="25408F"/>
                </a:solidFill>
                <a:hlinkClick r:id="rId2"/>
              </a:rPr>
              <a:t>https://</a:t>
            </a:r>
            <a:r>
              <a:rPr lang="en-US" sz="2400" dirty="0" smtClean="0">
                <a:solidFill>
                  <a:srgbClr val="25408F"/>
                </a:solidFill>
                <a:hlinkClick r:id="rId2"/>
              </a:rPr>
              <a:t>gis.legis.iowa.gov/FYL/index.html</a:t>
            </a:r>
            <a:r>
              <a:rPr lang="en-US" sz="2400" dirty="0" smtClean="0">
                <a:solidFill>
                  <a:srgbClr val="25408F"/>
                </a:solidFill>
              </a:rPr>
              <a:t> </a:t>
            </a:r>
            <a:endParaRPr lang="en-US" sz="2400" dirty="0">
              <a:solidFill>
                <a:srgbClr val="25408F"/>
              </a:solidFill>
            </a:endParaRPr>
          </a:p>
          <a:p>
            <a:pPr marL="0" indent="0" algn="ctr">
              <a:buNone/>
            </a:pPr>
            <a:endParaRPr lang="en-US" sz="4400" dirty="0">
              <a:solidFill>
                <a:srgbClr val="25408F"/>
              </a:solidFill>
            </a:endParaRPr>
          </a:p>
          <a:p>
            <a:pPr marL="0" indent="0" algn="ctr">
              <a:buNone/>
            </a:pP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78</a:t>
            </a:fld>
            <a:endParaRPr lang="en-US" dirty="0"/>
          </a:p>
        </p:txBody>
      </p:sp>
      <p:pic>
        <p:nvPicPr>
          <p:cNvPr id="5" name="Picture 4"/>
          <p:cNvPicPr>
            <a:picLocks noChangeAspect="1"/>
          </p:cNvPicPr>
          <p:nvPr/>
        </p:nvPicPr>
        <p:blipFill>
          <a:blip r:embed="rId3"/>
          <a:stretch>
            <a:fillRect/>
          </a:stretch>
        </p:blipFill>
        <p:spPr>
          <a:xfrm>
            <a:off x="27992" y="246646"/>
            <a:ext cx="9144000" cy="2855763"/>
          </a:xfrm>
          <a:prstGeom prst="rect">
            <a:avLst/>
          </a:prstGeom>
        </p:spPr>
      </p:pic>
    </p:spTree>
    <p:extLst>
      <p:ext uri="{BB962C8B-B14F-4D97-AF65-F5344CB8AC3E}">
        <p14:creationId xmlns:p14="http://schemas.microsoft.com/office/powerpoint/2010/main" val="17921569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28600" y="152400"/>
            <a:ext cx="8820415" cy="5774094"/>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79</a:t>
            </a:fld>
            <a:endParaRPr lang="en-US" dirty="0"/>
          </a:p>
        </p:txBody>
      </p:sp>
      <p:sp>
        <p:nvSpPr>
          <p:cNvPr id="6" name="TextBox 5"/>
          <p:cNvSpPr txBox="1"/>
          <p:nvPr/>
        </p:nvSpPr>
        <p:spPr>
          <a:xfrm>
            <a:off x="2819400" y="5791200"/>
            <a:ext cx="2667000" cy="646331"/>
          </a:xfrm>
          <a:prstGeom prst="rect">
            <a:avLst/>
          </a:prstGeom>
          <a:noFill/>
        </p:spPr>
        <p:txBody>
          <a:bodyPr wrap="square" rtlCol="0">
            <a:spAutoFit/>
          </a:bodyPr>
          <a:lstStyle/>
          <a:p>
            <a:r>
              <a:rPr lang="en-US" dirty="0" smtClean="0"/>
              <a:t>Click on Oskaloosa </a:t>
            </a:r>
          </a:p>
          <a:p>
            <a:r>
              <a:rPr lang="en-US" dirty="0" smtClean="0"/>
              <a:t>House District 79</a:t>
            </a:r>
            <a:endParaRPr lang="en-US" dirty="0"/>
          </a:p>
        </p:txBody>
      </p:sp>
      <p:cxnSp>
        <p:nvCxnSpPr>
          <p:cNvPr id="8" name="Straight Arrow Connector 7"/>
          <p:cNvCxnSpPr/>
          <p:nvPr/>
        </p:nvCxnSpPr>
        <p:spPr>
          <a:xfrm flipV="1">
            <a:off x="4419600" y="4267200"/>
            <a:ext cx="12954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42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Timeline</a:t>
            </a:r>
            <a:endParaRPr lang="en-US" dirty="0"/>
          </a:p>
        </p:txBody>
      </p:sp>
      <p:sp>
        <p:nvSpPr>
          <p:cNvPr id="3" name="Content Placeholder 2"/>
          <p:cNvSpPr>
            <a:spLocks noGrp="1"/>
          </p:cNvSpPr>
          <p:nvPr>
            <p:ph idx="1"/>
          </p:nvPr>
        </p:nvSpPr>
        <p:spPr/>
        <p:txBody>
          <a:bodyPr/>
          <a:lstStyle/>
          <a:p>
            <a:r>
              <a:rPr lang="en-US" dirty="0" smtClean="0"/>
              <a:t>Sine Die May 19 12:45 AM</a:t>
            </a:r>
          </a:p>
          <a:p>
            <a:r>
              <a:rPr lang="en-US" dirty="0" smtClean="0"/>
              <a:t>June 20 is the 30 day deadline for Governor to sign, veto or line item veto</a:t>
            </a:r>
          </a:p>
          <a:p>
            <a:r>
              <a:rPr lang="en-US" dirty="0" smtClean="0"/>
              <a:t>Most bills are effective July 1, 2021 unless the language in the bill states otherwise</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8</a:t>
            </a:fld>
            <a:endParaRPr lang="en-US" dirty="0"/>
          </a:p>
        </p:txBody>
      </p:sp>
    </p:spTree>
    <p:extLst>
      <p:ext uri="{BB962C8B-B14F-4D97-AF65-F5344CB8AC3E}">
        <p14:creationId xmlns:p14="http://schemas.microsoft.com/office/powerpoint/2010/main" val="24375641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6062" y="17106"/>
            <a:ext cx="9001738" cy="627885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80</a:t>
            </a:fld>
            <a:endParaRPr lang="en-US" dirty="0"/>
          </a:p>
        </p:txBody>
      </p:sp>
      <p:sp>
        <p:nvSpPr>
          <p:cNvPr id="6" name="TextBox 5"/>
          <p:cNvSpPr txBox="1"/>
          <p:nvPr/>
        </p:nvSpPr>
        <p:spPr>
          <a:xfrm>
            <a:off x="457200" y="4343400"/>
            <a:ext cx="1981200" cy="923330"/>
          </a:xfrm>
          <a:prstGeom prst="rect">
            <a:avLst/>
          </a:prstGeom>
          <a:solidFill>
            <a:schemeClr val="bg1">
              <a:lumMod val="95000"/>
            </a:schemeClr>
          </a:solidFill>
        </p:spPr>
        <p:txBody>
          <a:bodyPr wrap="square" rtlCol="0">
            <a:spAutoFit/>
          </a:bodyPr>
          <a:lstStyle/>
          <a:p>
            <a:r>
              <a:rPr lang="en-US" dirty="0" smtClean="0"/>
              <a:t>Get live links to your Rep, Sen, and Congressional Rep. </a:t>
            </a:r>
            <a:endParaRPr lang="en-US" dirty="0"/>
          </a:p>
        </p:txBody>
      </p:sp>
    </p:spTree>
    <p:extLst>
      <p:ext uri="{BB962C8B-B14F-4D97-AF65-F5344CB8AC3E}">
        <p14:creationId xmlns:p14="http://schemas.microsoft.com/office/powerpoint/2010/main" val="573268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4175" y="152400"/>
            <a:ext cx="7312025" cy="1143000"/>
          </a:xfrm>
        </p:spPr>
        <p:txBody>
          <a:bodyPr>
            <a:normAutofit/>
          </a:bodyPr>
          <a:lstStyle/>
          <a:p>
            <a:r>
              <a:rPr lang="en-US" b="1" dirty="0">
                <a:solidFill>
                  <a:srgbClr val="25408F"/>
                </a:solidFill>
                <a:latin typeface="+mn-lt"/>
                <a:ea typeface="+mn-ea"/>
                <a:cs typeface="+mn-cs"/>
              </a:rPr>
              <a:t>Pending Dates and Deadlines</a:t>
            </a:r>
            <a:endParaRPr lang="en-US" b="1" dirty="0"/>
          </a:p>
        </p:txBody>
      </p:sp>
      <p:sp>
        <p:nvSpPr>
          <p:cNvPr id="60419" name="Content Placeholder 2"/>
          <p:cNvSpPr>
            <a:spLocks noGrp="1"/>
          </p:cNvSpPr>
          <p:nvPr>
            <p:ph idx="1"/>
          </p:nvPr>
        </p:nvSpPr>
        <p:spPr>
          <a:xfrm>
            <a:off x="293914" y="1403915"/>
            <a:ext cx="8839200" cy="4495800"/>
          </a:xfrm>
        </p:spPr>
        <p:txBody>
          <a:bodyPr>
            <a:noAutofit/>
          </a:bodyPr>
          <a:lstStyle/>
          <a:p>
            <a:pPr marL="0" lvl="4" indent="0">
              <a:buSzPct val="100000"/>
              <a:buNone/>
              <a:defRPr/>
            </a:pPr>
            <a:r>
              <a:rPr lang="en-US" sz="1800" dirty="0">
                <a:solidFill>
                  <a:schemeClr val="tx1"/>
                </a:solidFill>
              </a:rPr>
              <a:t>DE Deadlines Calendar (from Calendar tab on DE home page) and from the  DE’s </a:t>
            </a:r>
            <a:r>
              <a:rPr lang="en-US" sz="1800" dirty="0">
                <a:solidFill>
                  <a:schemeClr val="tx1"/>
                </a:solidFill>
                <a:hlinkClick r:id="rId2"/>
              </a:rPr>
              <a:t>School                                                                              Leader Update</a:t>
            </a:r>
            <a:r>
              <a:rPr lang="en-US" sz="1800" dirty="0">
                <a:solidFill>
                  <a:schemeClr val="tx1"/>
                </a:solidFill>
              </a:rPr>
              <a:t> and </a:t>
            </a:r>
            <a:r>
              <a:rPr lang="en-US" sz="1800" dirty="0">
                <a:solidFill>
                  <a:schemeClr val="tx1"/>
                </a:solidFill>
                <a:hlinkClick r:id="rId3"/>
              </a:rPr>
              <a:t>School Business Alert</a:t>
            </a:r>
            <a:endParaRPr lang="en-US" sz="1800" dirty="0">
              <a:solidFill>
                <a:schemeClr val="tx1"/>
              </a:solidFill>
            </a:endParaRPr>
          </a:p>
        </p:txBody>
      </p:sp>
      <p:pic>
        <p:nvPicPr>
          <p:cNvPr id="55301" name="Picture 6" descr="C:\Users\Owner\AppData\Local\Microsoft\Windows\Temporary Internet Files\Content.IE5\5F1BBGM4\MC9002308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662" y="337115"/>
            <a:ext cx="752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6"/>
          <p:cNvSpPr>
            <a:spLocks noChangeArrowheads="1"/>
          </p:cNvSpPr>
          <p:nvPr/>
        </p:nvSpPr>
        <p:spPr bwMode="auto">
          <a:xfrm>
            <a:off x="1368425" y="326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85513381"/>
              </p:ext>
            </p:extLst>
          </p:nvPr>
        </p:nvGraphicFramePr>
        <p:xfrm>
          <a:off x="293914" y="2667000"/>
          <a:ext cx="8534400" cy="2956560"/>
        </p:xfrm>
        <a:graphic>
          <a:graphicData uri="http://schemas.openxmlformats.org/drawingml/2006/table">
            <a:tbl>
              <a:tblPr firstRow="1" bandRow="1">
                <a:tableStyleId>{5C22544A-7EE6-4342-B048-85BDC9FD1C3A}</a:tableStyleId>
              </a:tblPr>
              <a:tblGrid>
                <a:gridCol w="1352849">
                  <a:extLst>
                    <a:ext uri="{9D8B030D-6E8A-4147-A177-3AD203B41FA5}">
                      <a16:colId xmlns:a16="http://schemas.microsoft.com/office/drawing/2014/main" val="1893020802"/>
                    </a:ext>
                  </a:extLst>
                </a:gridCol>
                <a:gridCol w="7181551">
                  <a:extLst>
                    <a:ext uri="{9D8B030D-6E8A-4147-A177-3AD203B41FA5}">
                      <a16:colId xmlns:a16="http://schemas.microsoft.com/office/drawing/2014/main" val="2031171908"/>
                    </a:ext>
                  </a:extLst>
                </a:gridCol>
              </a:tblGrid>
              <a:tr h="137160">
                <a:tc>
                  <a:txBody>
                    <a:bodyPr/>
                    <a:lstStyle/>
                    <a:p>
                      <a:r>
                        <a:rPr lang="en-US" dirty="0"/>
                        <a:t>Date</a:t>
                      </a:r>
                    </a:p>
                  </a:txBody>
                  <a:tcPr/>
                </a:tc>
                <a:tc>
                  <a:txBody>
                    <a:bodyPr/>
                    <a:lstStyle/>
                    <a:p>
                      <a:r>
                        <a:rPr lang="en-US" dirty="0"/>
                        <a:t>Deadline</a:t>
                      </a:r>
                    </a:p>
                  </a:txBody>
                  <a:tcPr/>
                </a:tc>
                <a:extLst>
                  <a:ext uri="{0D108BD9-81ED-4DB2-BD59-A6C34878D82A}">
                    <a16:rowId xmlns:a16="http://schemas.microsoft.com/office/drawing/2014/main" val="215206013"/>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June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Nonpublic transportation reimbursement claims due</a:t>
                      </a:r>
                    </a:p>
                  </a:txBody>
                  <a:tcPr/>
                </a:tc>
                <a:extLst>
                  <a:ext uri="{0D108BD9-81ED-4DB2-BD59-A6C34878D82A}">
                    <a16:rowId xmlns:a16="http://schemas.microsoft.com/office/drawing/2014/main" val="4160384206"/>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June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SBRC meeting</a:t>
                      </a:r>
                    </a:p>
                  </a:txBody>
                  <a:tcPr/>
                </a:tc>
                <a:extLst>
                  <a:ext uri="{0D108BD9-81ED-4DB2-BD59-A6C34878D82A}">
                    <a16:rowId xmlns:a16="http://schemas.microsoft.com/office/drawing/2014/main" val="1624814227"/>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June 20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Governor’s Final Action Deadline</a:t>
                      </a:r>
                      <a:r>
                        <a:rPr lang="en-US" sz="1600" baseline="0" dirty="0" smtClean="0"/>
                        <a:t> to sign or veto</a:t>
                      </a:r>
                      <a:endParaRPr lang="en-US" sz="1600" dirty="0"/>
                    </a:p>
                  </a:txBody>
                  <a:tcPr/>
                </a:tc>
                <a:extLst>
                  <a:ext uri="{0D108BD9-81ED-4DB2-BD59-A6C34878D82A}">
                    <a16:rowId xmlns:a16="http://schemas.microsoft.com/office/drawing/2014/main" val="1257250907"/>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June 23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SRI Certification</a:t>
                      </a:r>
                      <a:endParaRPr lang="en-US" sz="1600" dirty="0"/>
                    </a:p>
                  </a:txBody>
                  <a:tcPr/>
                </a:tc>
                <a:extLst>
                  <a:ext uri="{0D108BD9-81ED-4DB2-BD59-A6C34878D82A}">
                    <a16:rowId xmlns:a16="http://schemas.microsoft.com/office/drawing/2014/main" val="2557986582"/>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June 24</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Assessment Accountability Certification Deadline</a:t>
                      </a:r>
                      <a:endParaRPr lang="en-US" sz="1600" dirty="0"/>
                    </a:p>
                  </a:txBody>
                  <a:tcPr/>
                </a:tc>
                <a:extLst>
                  <a:ext uri="{0D108BD9-81ED-4DB2-BD59-A6C34878D82A}">
                    <a16:rowId xmlns:a16="http://schemas.microsoft.com/office/drawing/2014/main" val="2888438698"/>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June 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Last day to pay PSEO postsecondary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End of Fiscal Year 2021</a:t>
                      </a:r>
                    </a:p>
                  </a:txBody>
                  <a:tcPr/>
                </a:tc>
                <a:extLst>
                  <a:ext uri="{0D108BD9-81ED-4DB2-BD59-A6C34878D82A}">
                    <a16:rowId xmlns:a16="http://schemas.microsoft.com/office/drawing/2014/main" val="2954441730"/>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July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Beginning of Fiscal Year 2022</a:t>
                      </a:r>
                    </a:p>
                  </a:txBody>
                  <a:tcPr/>
                </a:tc>
                <a:extLst>
                  <a:ext uri="{0D108BD9-81ED-4DB2-BD59-A6C34878D82A}">
                    <a16:rowId xmlns:a16="http://schemas.microsoft.com/office/drawing/2014/main" val="111682106"/>
                  </a:ext>
                </a:extLst>
              </a:tr>
            </a:tbl>
          </a:graphicData>
        </a:graphic>
      </p:graphicFrame>
    </p:spTree>
    <p:extLst>
      <p:ext uri="{BB962C8B-B14F-4D97-AF65-F5344CB8AC3E}">
        <p14:creationId xmlns:p14="http://schemas.microsoft.com/office/powerpoint/2010/main" val="410758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66574"/>
            <a:ext cx="2514600" cy="381000"/>
          </a:xfrm>
        </p:spPr>
        <p:txBody>
          <a:bodyPr>
            <a:noAutofit/>
          </a:bodyPr>
          <a:lstStyle/>
          <a:p>
            <a:r>
              <a:rPr lang="en-US" sz="1600" dirty="0">
                <a:hlinkClick r:id="rId2"/>
              </a:rPr>
              <a:t>https://</a:t>
            </a:r>
            <a:r>
              <a:rPr lang="en-US" sz="1600" dirty="0" smtClean="0">
                <a:hlinkClick r:id="rId2"/>
              </a:rPr>
              <a:t>www.southernliving.com/recipes/ham-noodle-casserole</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7E3A9E86-4CC3-4959-A751-C33E618564A4}" type="slidenum">
              <a:rPr lang="en-US" smtClean="0"/>
              <a:t>82</a:t>
            </a:fld>
            <a:endParaRPr lang="en-US" dirty="0"/>
          </a:p>
        </p:txBody>
      </p:sp>
      <p:pic>
        <p:nvPicPr>
          <p:cNvPr id="7" name="Picture 6"/>
          <p:cNvPicPr>
            <a:picLocks noChangeAspect="1"/>
          </p:cNvPicPr>
          <p:nvPr/>
        </p:nvPicPr>
        <p:blipFill>
          <a:blip r:embed="rId3"/>
          <a:stretch>
            <a:fillRect/>
          </a:stretch>
        </p:blipFill>
        <p:spPr>
          <a:xfrm>
            <a:off x="457200" y="657074"/>
            <a:ext cx="2286000" cy="5267740"/>
          </a:xfrm>
          <a:prstGeom prst="rect">
            <a:avLst/>
          </a:prstGeom>
        </p:spPr>
      </p:pic>
      <p:sp>
        <p:nvSpPr>
          <p:cNvPr id="15" name="TextBox 14"/>
          <p:cNvSpPr txBox="1"/>
          <p:nvPr/>
        </p:nvSpPr>
        <p:spPr>
          <a:xfrm>
            <a:off x="3429000" y="2514600"/>
            <a:ext cx="5562600" cy="3754874"/>
          </a:xfrm>
          <a:prstGeom prst="rect">
            <a:avLst/>
          </a:prstGeom>
          <a:noFill/>
        </p:spPr>
        <p:txBody>
          <a:bodyPr wrap="square" rtlCol="0">
            <a:spAutoFit/>
          </a:bodyPr>
          <a:lstStyle/>
          <a:p>
            <a:r>
              <a:rPr lang="en-US" sz="1400" dirty="0"/>
              <a:t>Instructions </a:t>
            </a:r>
          </a:p>
          <a:p>
            <a:r>
              <a:rPr lang="en-US" sz="1400" dirty="0"/>
              <a:t>Step 1 Cook pasta according to package directions; drain.</a:t>
            </a:r>
          </a:p>
          <a:p>
            <a:r>
              <a:rPr lang="en-US" sz="1400" dirty="0"/>
              <a:t> </a:t>
            </a:r>
          </a:p>
          <a:p>
            <a:r>
              <a:rPr lang="en-US" sz="1400" dirty="0"/>
              <a:t>Step 2 Stir together soup, cream cheese, and milk in a large bowl. Stir in pasta, ham, and next 3 ingredients. Spoon half of ham mixture into 2 lightly greased 8-inch square baking dishes.</a:t>
            </a:r>
          </a:p>
          <a:p>
            <a:r>
              <a:rPr lang="en-US" sz="1400" dirty="0"/>
              <a:t> </a:t>
            </a:r>
          </a:p>
          <a:p>
            <a:r>
              <a:rPr lang="en-US" sz="1400" dirty="0"/>
              <a:t>Step 3 Combine cheeses. Sprinkle half of cheese mixture over casseroles. Spoon remaining ham mixture over cheeses.</a:t>
            </a:r>
          </a:p>
          <a:p>
            <a:r>
              <a:rPr lang="en-US" sz="1400" dirty="0"/>
              <a:t> </a:t>
            </a:r>
          </a:p>
          <a:p>
            <a:r>
              <a:rPr lang="en-US" sz="1400" dirty="0"/>
              <a:t>Step 4 Combine remaining cheese mixture with croutons. Sprinkle over casseroles. Wrap one casserole in heavy-duty aluminum foil, and freeze up to 1 month.</a:t>
            </a:r>
          </a:p>
          <a:p>
            <a:r>
              <a:rPr lang="en-US" sz="1400" dirty="0"/>
              <a:t> </a:t>
            </a:r>
          </a:p>
          <a:p>
            <a:r>
              <a:rPr lang="en-US" sz="1400" dirty="0"/>
              <a:t>Step 5 Bake other casserole at 400° for 30 minutes or until lightly browned.</a:t>
            </a:r>
          </a:p>
          <a:p>
            <a:endParaRPr lang="en-US" sz="1400" dirty="0"/>
          </a:p>
        </p:txBody>
      </p:sp>
      <p:pic>
        <p:nvPicPr>
          <p:cNvPr id="16" name="Picture 15"/>
          <p:cNvPicPr>
            <a:picLocks noChangeAspect="1"/>
          </p:cNvPicPr>
          <p:nvPr/>
        </p:nvPicPr>
        <p:blipFill>
          <a:blip r:embed="rId4"/>
          <a:stretch>
            <a:fillRect/>
          </a:stretch>
        </p:blipFill>
        <p:spPr>
          <a:xfrm>
            <a:off x="6096000" y="5555"/>
            <a:ext cx="2514600" cy="2723358"/>
          </a:xfrm>
          <a:prstGeom prst="rect">
            <a:avLst/>
          </a:prstGeom>
        </p:spPr>
      </p:pic>
    </p:spTree>
    <p:extLst>
      <p:ext uri="{BB962C8B-B14F-4D97-AF65-F5344CB8AC3E}">
        <p14:creationId xmlns:p14="http://schemas.microsoft.com/office/powerpoint/2010/main" val="4665155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143000" y="3124200"/>
            <a:ext cx="3200400" cy="108585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0F6FC6"/>
              </a:buClr>
            </a:pPr>
            <a:r>
              <a:rPr lang="en-US" sz="1500" dirty="0">
                <a:solidFill>
                  <a:srgbClr val="25408F"/>
                </a:solidFill>
                <a:latin typeface="Georgia" pitchFamily="18" charset="0"/>
                <a:cs typeface="Arial" charset="0"/>
              </a:rPr>
              <a:t>Larry Sigel, ISFIS – Partner</a:t>
            </a:r>
          </a:p>
          <a:p>
            <a:pPr>
              <a:buClr>
                <a:srgbClr val="0F6FC6"/>
              </a:buClr>
            </a:pPr>
            <a:r>
              <a:rPr lang="en-US" sz="1500" dirty="0">
                <a:solidFill>
                  <a:srgbClr val="25408F"/>
                </a:solidFill>
                <a:latin typeface="Georgia" pitchFamily="18" charset="0"/>
                <a:cs typeface="Arial" charset="0"/>
              </a:rPr>
              <a:t>Cell: 515-490-9951</a:t>
            </a:r>
          </a:p>
          <a:p>
            <a:pPr>
              <a:buClr>
                <a:srgbClr val="0F6FC6"/>
              </a:buClr>
            </a:pPr>
            <a:r>
              <a:rPr lang="en-US" sz="1500" dirty="0">
                <a:solidFill>
                  <a:srgbClr val="25408F"/>
                </a:solidFill>
                <a:latin typeface="Calibri" panose="020F0502020204030204"/>
                <a:hlinkClick r:id="rId2"/>
              </a:rPr>
              <a:t>larry@iowaschoolfinance.com</a:t>
            </a:r>
            <a:r>
              <a:rPr lang="en-US" sz="1500" dirty="0">
                <a:solidFill>
                  <a:srgbClr val="25408F"/>
                </a:solidFill>
                <a:latin typeface="Calibri" panose="020F0502020204030204"/>
              </a:rPr>
              <a:t> </a:t>
            </a:r>
          </a:p>
          <a:p>
            <a:pPr marL="47625">
              <a:buClr>
                <a:srgbClr val="0F6FC6"/>
              </a:buClr>
            </a:pPr>
            <a:endParaRPr lang="en-US" sz="1500" dirty="0">
              <a:solidFill>
                <a:srgbClr val="25408F"/>
              </a:solidFill>
              <a:latin typeface="Calibri" panose="020F0502020204030204"/>
            </a:endParaRPr>
          </a:p>
        </p:txBody>
      </p:sp>
      <p:sp>
        <p:nvSpPr>
          <p:cNvPr id="7" name="Subtitle 2"/>
          <p:cNvSpPr txBox="1">
            <a:spLocks/>
          </p:cNvSpPr>
          <p:nvPr/>
        </p:nvSpPr>
        <p:spPr>
          <a:xfrm>
            <a:off x="5257800" y="3124200"/>
            <a:ext cx="3200400" cy="1390650"/>
          </a:xfrm>
          <a:prstGeom prst="rect">
            <a:avLst/>
          </a:prstGeom>
        </p:spPr>
        <p:txBody>
          <a:bodyPr vert="horz" lIns="68580" tIns="34290" rIns="68580" bIns="3429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dirty="0">
                <a:solidFill>
                  <a:srgbClr val="25408F"/>
                </a:solidFill>
                <a:latin typeface="Georgia" pitchFamily="18" charset="0"/>
                <a:cs typeface="Arial" charset="0"/>
              </a:rPr>
              <a:t>Margaret Buckton , ISFIS – Partner</a:t>
            </a:r>
          </a:p>
          <a:p>
            <a:r>
              <a:rPr lang="en-US" sz="1500" dirty="0">
                <a:solidFill>
                  <a:srgbClr val="25408F"/>
                </a:solidFill>
                <a:latin typeface="Georgia" pitchFamily="18" charset="0"/>
                <a:cs typeface="Arial" charset="0"/>
              </a:rPr>
              <a:t>UEN Executive Director, </a:t>
            </a:r>
          </a:p>
          <a:p>
            <a:r>
              <a:rPr lang="en-US" sz="1500" dirty="0">
                <a:solidFill>
                  <a:srgbClr val="25408F"/>
                </a:solidFill>
                <a:latin typeface="Georgia" pitchFamily="18" charset="0"/>
                <a:cs typeface="Arial" charset="0"/>
              </a:rPr>
              <a:t>RSAI Professional Advocate</a:t>
            </a:r>
          </a:p>
          <a:p>
            <a:r>
              <a:rPr lang="en-US" sz="1500" dirty="0">
                <a:solidFill>
                  <a:srgbClr val="25408F"/>
                </a:solidFill>
                <a:latin typeface="Georgia" pitchFamily="18" charset="0"/>
                <a:cs typeface="Arial" charset="0"/>
              </a:rPr>
              <a:t>Cell: 515-201-3755</a:t>
            </a:r>
          </a:p>
          <a:p>
            <a:r>
              <a:rPr lang="en-US" sz="1500" dirty="0">
                <a:solidFill>
                  <a:srgbClr val="25408F"/>
                </a:solidFill>
                <a:latin typeface="Calibri" panose="020F0502020204030204"/>
                <a:hlinkClick r:id="rId3"/>
              </a:rPr>
              <a:t>margaret@iowaschoolfinance.com</a:t>
            </a:r>
            <a:r>
              <a:rPr lang="en-US" sz="1500" dirty="0">
                <a:solidFill>
                  <a:srgbClr val="25408F"/>
                </a:solidFill>
                <a:latin typeface="Calibri" panose="020F0502020204030204"/>
              </a:rPr>
              <a:t> </a:t>
            </a:r>
          </a:p>
          <a:p>
            <a:pPr marL="47625"/>
            <a:endParaRPr lang="en-US" sz="15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1BFA9CF7-D2D0-47A6-B092-9F6B37164652}"/>
              </a:ext>
            </a:extLst>
          </p:cNvPr>
          <p:cNvPicPr>
            <a:picLocks noChangeAspect="1"/>
          </p:cNvPicPr>
          <p:nvPr/>
        </p:nvPicPr>
        <p:blipFill>
          <a:blip r:embed="rId4"/>
          <a:stretch>
            <a:fillRect/>
          </a:stretch>
        </p:blipFill>
        <p:spPr>
          <a:xfrm>
            <a:off x="0" y="0"/>
            <a:ext cx="9144000" cy="2855763"/>
          </a:xfrm>
          <a:prstGeom prst="rect">
            <a:avLst/>
          </a:prstGeom>
        </p:spPr>
      </p:pic>
      <p:sp>
        <p:nvSpPr>
          <p:cNvPr id="3" name="Slide Number Placeholder 2"/>
          <p:cNvSpPr>
            <a:spLocks noGrp="1"/>
          </p:cNvSpPr>
          <p:nvPr>
            <p:ph type="sldNum" sz="quarter" idx="12"/>
          </p:nvPr>
        </p:nvSpPr>
        <p:spPr/>
        <p:txBody>
          <a:bodyPr/>
          <a:lstStyle/>
          <a:p>
            <a:fld id="{7E3A9E86-4CC3-4959-A751-C33E618564A4}" type="slidenum">
              <a:rPr lang="en-US" smtClean="0"/>
              <a:t>83</a:t>
            </a:fld>
            <a:endParaRPr lang="en-US" dirty="0"/>
          </a:p>
        </p:txBody>
      </p:sp>
      <p:sp>
        <p:nvSpPr>
          <p:cNvPr id="11" name="Subtitle 2"/>
          <p:cNvSpPr txBox="1">
            <a:spLocks/>
          </p:cNvSpPr>
          <p:nvPr/>
        </p:nvSpPr>
        <p:spPr>
          <a:xfrm>
            <a:off x="1237212" y="5885818"/>
            <a:ext cx="6934200" cy="11245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tx2"/>
              </a:solidFill>
            </a:endParaRPr>
          </a:p>
          <a:p>
            <a:pPr marL="0" indent="0" algn="ctr">
              <a:buNone/>
            </a:pPr>
            <a:r>
              <a:rPr lang="en-US" sz="1200" dirty="0">
                <a:solidFill>
                  <a:schemeClr val="tx2"/>
                </a:solidFill>
              </a:rPr>
              <a:t>ISFIS, Inc., 1201 63</a:t>
            </a:r>
            <a:r>
              <a:rPr lang="en-US" sz="1200" baseline="30000" dirty="0">
                <a:solidFill>
                  <a:schemeClr val="tx2"/>
                </a:solidFill>
              </a:rPr>
              <a:t>rd</a:t>
            </a:r>
            <a:r>
              <a:rPr lang="en-US" sz="1200" dirty="0">
                <a:solidFill>
                  <a:schemeClr val="tx2"/>
                </a:solidFill>
              </a:rPr>
              <a:t> Street, Des Moines, IA, 50311, (515) 251-5970, www.IowaSchoolFinance.com</a:t>
            </a:r>
          </a:p>
        </p:txBody>
      </p:sp>
      <p:sp>
        <p:nvSpPr>
          <p:cNvPr id="9" name="Subtitle 2"/>
          <p:cNvSpPr txBox="1">
            <a:spLocks/>
          </p:cNvSpPr>
          <p:nvPr/>
        </p:nvSpPr>
        <p:spPr>
          <a:xfrm>
            <a:off x="2971800" y="4876800"/>
            <a:ext cx="3200400" cy="108585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Clr>
                <a:srgbClr val="0F6FC6"/>
              </a:buClr>
            </a:pPr>
            <a:r>
              <a:rPr lang="en-US" sz="1500" dirty="0">
                <a:solidFill>
                  <a:srgbClr val="25408F"/>
                </a:solidFill>
                <a:latin typeface="Georgia" pitchFamily="18" charset="0"/>
                <a:cs typeface="Arial" charset="0"/>
              </a:rPr>
              <a:t>Jen Albers</a:t>
            </a:r>
          </a:p>
          <a:p>
            <a:pPr algn="ctr">
              <a:buClr>
                <a:srgbClr val="0F6FC6"/>
              </a:buClr>
            </a:pPr>
            <a:r>
              <a:rPr lang="en-US" sz="1500" dirty="0">
                <a:solidFill>
                  <a:srgbClr val="25408F"/>
                </a:solidFill>
                <a:latin typeface="Georgia" pitchFamily="18" charset="0"/>
                <a:cs typeface="Arial" charset="0"/>
              </a:rPr>
              <a:t>Office: 515-251-5970 Ext. 4</a:t>
            </a:r>
          </a:p>
          <a:p>
            <a:pPr algn="ctr">
              <a:buClr>
                <a:srgbClr val="0F6FC6"/>
              </a:buClr>
            </a:pPr>
            <a:r>
              <a:rPr lang="en-US" sz="1500" dirty="0">
                <a:solidFill>
                  <a:srgbClr val="25408F"/>
                </a:solidFill>
                <a:latin typeface="Calibri" panose="020F0502020204030204"/>
                <a:hlinkClick r:id="rId2"/>
              </a:rPr>
              <a:t>jen@iowaschoolfinance.com</a:t>
            </a:r>
            <a:r>
              <a:rPr lang="en-US" sz="1500" dirty="0">
                <a:solidFill>
                  <a:srgbClr val="25408F"/>
                </a:solidFill>
                <a:latin typeface="Calibri" panose="020F0502020204030204"/>
              </a:rPr>
              <a:t> </a:t>
            </a:r>
          </a:p>
          <a:p>
            <a:pPr marL="47625">
              <a:buClr>
                <a:srgbClr val="0F6FC6"/>
              </a:buClr>
            </a:pPr>
            <a:endParaRPr lang="en-US" sz="1500" dirty="0">
              <a:solidFill>
                <a:srgbClr val="25408F"/>
              </a:solidFill>
              <a:latin typeface="Calibri" panose="020F0502020204030204"/>
            </a:endParaRPr>
          </a:p>
        </p:txBody>
      </p:sp>
      <p:sp>
        <p:nvSpPr>
          <p:cNvPr id="2" name="TextBox 1"/>
          <p:cNvSpPr txBox="1"/>
          <p:nvPr/>
        </p:nvSpPr>
        <p:spPr>
          <a:xfrm>
            <a:off x="304800" y="4318426"/>
            <a:ext cx="3657600" cy="830997"/>
          </a:xfrm>
          <a:prstGeom prst="rect">
            <a:avLst/>
          </a:prstGeom>
          <a:noFill/>
        </p:spPr>
        <p:txBody>
          <a:bodyPr wrap="square" rtlCol="0">
            <a:spAutoFit/>
          </a:bodyPr>
          <a:lstStyle/>
          <a:p>
            <a:r>
              <a:rPr lang="en-US" sz="3200" dirty="0"/>
              <a:t>We are here to help!</a:t>
            </a:r>
          </a:p>
          <a:p>
            <a:endParaRPr lang="en-US" sz="1600" dirty="0"/>
          </a:p>
        </p:txBody>
      </p:sp>
    </p:spTree>
    <p:extLst>
      <p:ext uri="{BB962C8B-B14F-4D97-AF65-F5344CB8AC3E}">
        <p14:creationId xmlns:p14="http://schemas.microsoft.com/office/powerpoint/2010/main" val="8885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 y="76200"/>
            <a:ext cx="6705600" cy="6619997"/>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9</a:t>
            </a:fld>
            <a:endParaRPr lang="en-US" dirty="0"/>
          </a:p>
        </p:txBody>
      </p:sp>
      <p:sp>
        <p:nvSpPr>
          <p:cNvPr id="6" name="TextBox 5"/>
          <p:cNvSpPr txBox="1"/>
          <p:nvPr/>
        </p:nvSpPr>
        <p:spPr>
          <a:xfrm>
            <a:off x="7162800" y="1600200"/>
            <a:ext cx="1905000" cy="3416320"/>
          </a:xfrm>
          <a:prstGeom prst="rect">
            <a:avLst/>
          </a:prstGeom>
          <a:noFill/>
        </p:spPr>
        <p:txBody>
          <a:bodyPr wrap="square" rtlCol="0">
            <a:spAutoFit/>
          </a:bodyPr>
          <a:lstStyle/>
          <a:p>
            <a:r>
              <a:rPr lang="en-US" sz="2400" dirty="0" smtClean="0"/>
              <a:t>9 of the 11 big budget bills were amended and approved in the last 72 hours of the Session . . . (May 17-19)</a:t>
            </a:r>
            <a:endParaRPr lang="en-US" sz="2400" dirty="0"/>
          </a:p>
        </p:txBody>
      </p:sp>
    </p:spTree>
    <p:extLst>
      <p:ext uri="{BB962C8B-B14F-4D97-AF65-F5344CB8AC3E}">
        <p14:creationId xmlns:p14="http://schemas.microsoft.com/office/powerpoint/2010/main" val="1469282499"/>
      </p:ext>
    </p:extLst>
  </p:cSld>
  <p:clrMapOvr>
    <a:masterClrMapping/>
  </p:clrMapOvr>
</p:sld>
</file>

<file path=ppt/theme/theme1.xml><?xml version="1.0" encoding="utf-8"?>
<a:theme xmlns:a="http://schemas.openxmlformats.org/drawingml/2006/main" name="ISFIS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2.xml><?xml version="1.0" encoding="utf-8"?>
<a:theme xmlns:a="http://schemas.openxmlformats.org/drawingml/2006/main" name="ISFIS-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Green" id="{36109C64-15B0-44C9-A717-F66B6D07A4ED}" vid="{5DA91592-39CB-4BEE-AD6D-C549682993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62057</TotalTime>
  <Words>6569</Words>
  <Application>Microsoft Office PowerPoint</Application>
  <PresentationFormat>On-screen Show (4:3)</PresentationFormat>
  <Paragraphs>497</Paragraphs>
  <Slides>83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83</vt:i4>
      </vt:variant>
    </vt:vector>
  </HeadingPairs>
  <TitlesOfParts>
    <vt:vector size="91" baseType="lpstr">
      <vt:lpstr>Arial</vt:lpstr>
      <vt:lpstr>Calibri</vt:lpstr>
      <vt:lpstr>Georgia</vt:lpstr>
      <vt:lpstr>Helvetica</vt:lpstr>
      <vt:lpstr>Montserrat</vt:lpstr>
      <vt:lpstr>Times New Roman</vt:lpstr>
      <vt:lpstr>ISFIS Webinar</vt:lpstr>
      <vt:lpstr>ISFIS-Green</vt:lpstr>
      <vt:lpstr>June 3, 2021</vt:lpstr>
      <vt:lpstr>Webinar Resources</vt:lpstr>
      <vt:lpstr>Connect with ISFIS</vt:lpstr>
      <vt:lpstr>ISFIS Renewal for 2021-22</vt:lpstr>
      <vt:lpstr>ISFIS Upcoming Webinars</vt:lpstr>
      <vt:lpstr>2021 Legislative Session Webinar Agenda</vt:lpstr>
      <vt:lpstr>COVID-19 2021 Session Processes</vt:lpstr>
      <vt:lpstr>Governor’s Timeline</vt:lpstr>
      <vt:lpstr>PowerPoint Presentation</vt:lpstr>
      <vt:lpstr>PowerPoint Presentation</vt:lpstr>
      <vt:lpstr>Governor’s Proposal SF 159</vt:lpstr>
      <vt:lpstr>Governor’s Proposal SF 159</vt:lpstr>
      <vt:lpstr>HF 228 Diversity Plan Open Enrollment</vt:lpstr>
      <vt:lpstr>PowerPoint Presentation</vt:lpstr>
      <vt:lpstr>HF 228 Diversity Plan Open Enrollment</vt:lpstr>
      <vt:lpstr>HF 813 Charter Schools Signed May 19</vt:lpstr>
      <vt:lpstr>HF 813 Charter Schools</vt:lpstr>
      <vt:lpstr>HF 813 Charter Schools</vt:lpstr>
      <vt:lpstr>Charter Schools HF 813</vt:lpstr>
      <vt:lpstr>Charter School Amendments  in HF 847</vt:lpstr>
      <vt:lpstr>Charter Schools Next Steps</vt:lpstr>
      <vt:lpstr>HF 847 Education Flexibility/STO/Open Enrollment/Masks</vt:lpstr>
      <vt:lpstr>HF 847 Education Flexibility</vt:lpstr>
      <vt:lpstr>HF 847 TLC, TSS, Tax Credits and Transportation Assistance</vt:lpstr>
      <vt:lpstr>Categorical Fund Balances</vt:lpstr>
      <vt:lpstr>PowerPoint Presentation</vt:lpstr>
      <vt:lpstr>HF 847 Open Enrollment Provisions</vt:lpstr>
      <vt:lpstr>HF 847 Open Enrollment Provisions</vt:lpstr>
      <vt:lpstr>HF 847 Education Practices</vt:lpstr>
      <vt:lpstr>HF 847 Operational Sharing</vt:lpstr>
      <vt:lpstr>HF 847 Education Provisions</vt:lpstr>
      <vt:lpstr>HF 868 Accountability and Administrative Measures &amp; Fees</vt:lpstr>
      <vt:lpstr>HF 868 Accountability and Administrative Measures &amp; Fees</vt:lpstr>
      <vt:lpstr>Accountability and Administrative Measures &amp; Fees</vt:lpstr>
      <vt:lpstr>What’s Different in the Accreditation Language?</vt:lpstr>
      <vt:lpstr>What’s Different in the Accreditation Language?</vt:lpstr>
      <vt:lpstr>Penalties</vt:lpstr>
      <vt:lpstr>Scope of Accreditation is Expanded Data Collection is Limited</vt:lpstr>
      <vt:lpstr>BOEE Administrative Fees</vt:lpstr>
      <vt:lpstr>Petition for Public Hearing</vt:lpstr>
      <vt:lpstr>Transitional Accreditation</vt:lpstr>
      <vt:lpstr>PowerPoint Presentation</vt:lpstr>
      <vt:lpstr>HF 260 Child Care Numbers</vt:lpstr>
      <vt:lpstr>HF 308 Proficiency for Concurrent Enrollment Courses</vt:lpstr>
      <vt:lpstr>HF 315 At-Risk Children</vt:lpstr>
      <vt:lpstr>HF 317 Education Funding Requests for Children in Facilities</vt:lpstr>
      <vt:lpstr>HF 380 Distracted Driving</vt:lpstr>
      <vt:lpstr>HF 388 CDCC Services</vt:lpstr>
      <vt:lpstr>HF 602 Student Activity Fund Transfers:</vt:lpstr>
      <vt:lpstr>1)  Applies to FY 2021, FY 22 and FY 23  2) Board resolution required  3) GF Transfer to SAF  4) Amount necessary to fund activities when normal receipts failed to meet the revenue necessary   5) as result of COVID-19 restrictions  6) Effective on Enactment   </vt:lpstr>
      <vt:lpstr>HF 602 Student Activity Fund Transfers </vt:lpstr>
      <vt:lpstr>HF 605 ELL Tiered Weighting</vt:lpstr>
      <vt:lpstr>HF 675 Substitute Authorization </vt:lpstr>
      <vt:lpstr>HF 722 Teach Iowa Loans</vt:lpstr>
      <vt:lpstr>HF 744 Protecting Free Speech</vt:lpstr>
      <vt:lpstr>HF 756 Firearms Provisions</vt:lpstr>
      <vt:lpstr>HF 770 Teacher Professional Development</vt:lpstr>
      <vt:lpstr>HF 793 JROTC Credit</vt:lpstr>
      <vt:lpstr>HF 802 Diversity Training and Curriculum Limitations</vt:lpstr>
      <vt:lpstr>HF 802 Diversity Training  School Provisions</vt:lpstr>
      <vt:lpstr>HF 802 Diversity Training  School Provisions (Continued)</vt:lpstr>
      <vt:lpstr>HF 848 Broadband Grant Policy</vt:lpstr>
      <vt:lpstr>SF 130 School Board Member  Income Limit (temporary)</vt:lpstr>
      <vt:lpstr>SF 160 In-Person Learning Option and Metrics for Waiver</vt:lpstr>
      <vt:lpstr>In-Person Learning Provisions</vt:lpstr>
      <vt:lpstr>Expanded Metrics for DE Waiver</vt:lpstr>
      <vt:lpstr>SF 260 Medicaid Billing Documentation</vt:lpstr>
      <vt:lpstr>SF 285 Opportunity Scholarships</vt:lpstr>
      <vt:lpstr>SF 289 School Powers</vt:lpstr>
      <vt:lpstr>SF 466 Providers for Concussion Management</vt:lpstr>
      <vt:lpstr>SF 517 Academic Credit for Pages</vt:lpstr>
      <vt:lpstr>SF 532 SPR for Behavior Analysts and Mental Health Professionals</vt:lpstr>
      <vt:lpstr>SF 546 Home School Matters and Drivers’ Education</vt:lpstr>
      <vt:lpstr>SF 568 Election Changes</vt:lpstr>
      <vt:lpstr>What Didn’t happen?</vt:lpstr>
      <vt:lpstr>ECS Resources</vt:lpstr>
      <vt:lpstr>PowerPoint Presentation</vt:lpstr>
      <vt:lpstr>PowerPoint Presentation</vt:lpstr>
      <vt:lpstr>PowerPoint Presentation</vt:lpstr>
      <vt:lpstr>PowerPoint Presentation</vt:lpstr>
      <vt:lpstr>Pending Dates and Deadlines</vt:lpstr>
      <vt:lpstr>https://www.southernliving.com/recipes/ham-noodle-casserole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4334</cp:revision>
  <cp:lastPrinted>2021-04-09T00:55:26Z</cp:lastPrinted>
  <dcterms:created xsi:type="dcterms:W3CDTF">2014-07-14T21:17:36Z</dcterms:created>
  <dcterms:modified xsi:type="dcterms:W3CDTF">2021-06-03T19:04:01Z</dcterms:modified>
</cp:coreProperties>
</file>