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 id="2147483696" r:id="rId2"/>
  </p:sldMasterIdLst>
  <p:notesMasterIdLst>
    <p:notesMasterId r:id="rId68"/>
  </p:notesMasterIdLst>
  <p:handoutMasterIdLst>
    <p:handoutMasterId r:id="rId69"/>
  </p:handoutMasterIdLst>
  <p:sldIdLst>
    <p:sldId id="5820" r:id="rId3"/>
    <p:sldId id="2449" r:id="rId4"/>
    <p:sldId id="5869" r:id="rId5"/>
    <p:sldId id="7578" r:id="rId6"/>
    <p:sldId id="7579" r:id="rId7"/>
    <p:sldId id="5482" r:id="rId8"/>
    <p:sldId id="7620" r:id="rId9"/>
    <p:sldId id="7703" r:id="rId10"/>
    <p:sldId id="7704" r:id="rId11"/>
    <p:sldId id="7706" r:id="rId12"/>
    <p:sldId id="7707" r:id="rId13"/>
    <p:sldId id="7708" r:id="rId14"/>
    <p:sldId id="7709" r:id="rId15"/>
    <p:sldId id="7713" r:id="rId16"/>
    <p:sldId id="7710" r:id="rId17"/>
    <p:sldId id="7711" r:id="rId18"/>
    <p:sldId id="7705" r:id="rId19"/>
    <p:sldId id="7714" r:id="rId20"/>
    <p:sldId id="7715" r:id="rId21"/>
    <p:sldId id="7716" r:id="rId22"/>
    <p:sldId id="7717" r:id="rId23"/>
    <p:sldId id="7718" r:id="rId24"/>
    <p:sldId id="7719" r:id="rId25"/>
    <p:sldId id="7720" r:id="rId26"/>
    <p:sldId id="7721" r:id="rId27"/>
    <p:sldId id="7722" r:id="rId28"/>
    <p:sldId id="7723" r:id="rId29"/>
    <p:sldId id="7724" r:id="rId30"/>
    <p:sldId id="7725" r:id="rId31"/>
    <p:sldId id="7726" r:id="rId32"/>
    <p:sldId id="7727" r:id="rId33"/>
    <p:sldId id="7728" r:id="rId34"/>
    <p:sldId id="7729" r:id="rId35"/>
    <p:sldId id="7730" r:id="rId36"/>
    <p:sldId id="7731" r:id="rId37"/>
    <p:sldId id="7732" r:id="rId38"/>
    <p:sldId id="7734" r:id="rId39"/>
    <p:sldId id="7733" r:id="rId40"/>
    <p:sldId id="7735" r:id="rId41"/>
    <p:sldId id="7736" r:id="rId42"/>
    <p:sldId id="7737" r:id="rId43"/>
    <p:sldId id="7738" r:id="rId44"/>
    <p:sldId id="7740" r:id="rId45"/>
    <p:sldId id="7741" r:id="rId46"/>
    <p:sldId id="7739" r:id="rId47"/>
    <p:sldId id="7742" r:id="rId48"/>
    <p:sldId id="7743" r:id="rId49"/>
    <p:sldId id="7744" r:id="rId50"/>
    <p:sldId id="7745" r:id="rId51"/>
    <p:sldId id="7746" r:id="rId52"/>
    <p:sldId id="7747" r:id="rId53"/>
    <p:sldId id="7520" r:id="rId54"/>
    <p:sldId id="7749" r:id="rId55"/>
    <p:sldId id="7757" r:id="rId56"/>
    <p:sldId id="7758" r:id="rId57"/>
    <p:sldId id="7750" r:id="rId58"/>
    <p:sldId id="7751" r:id="rId59"/>
    <p:sldId id="7752" r:id="rId60"/>
    <p:sldId id="7753" r:id="rId61"/>
    <p:sldId id="7754" r:id="rId62"/>
    <p:sldId id="7755" r:id="rId63"/>
    <p:sldId id="7756" r:id="rId64"/>
    <p:sldId id="7371" r:id="rId65"/>
    <p:sldId id="7639" r:id="rId66"/>
    <p:sldId id="7082" r:id="rId6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ACB5077-AC7C-4D75-AF4D-A92922BF7C45}">
          <p14:sldIdLst/>
        </p14:section>
        <p14:section name="Default Section" id="{8C852022-E2A3-44D7-B1AE-C893F68B3772}">
          <p14:sldIdLst>
            <p14:sldId id="5820"/>
            <p14:sldId id="2449"/>
            <p14:sldId id="5869"/>
            <p14:sldId id="7578"/>
            <p14:sldId id="7579"/>
            <p14:sldId id="5482"/>
            <p14:sldId id="7620"/>
            <p14:sldId id="7703"/>
            <p14:sldId id="7704"/>
            <p14:sldId id="7706"/>
            <p14:sldId id="7707"/>
            <p14:sldId id="7708"/>
            <p14:sldId id="7709"/>
            <p14:sldId id="7713"/>
            <p14:sldId id="7710"/>
            <p14:sldId id="7711"/>
            <p14:sldId id="7705"/>
            <p14:sldId id="7714"/>
            <p14:sldId id="7715"/>
            <p14:sldId id="7716"/>
            <p14:sldId id="7717"/>
            <p14:sldId id="7718"/>
            <p14:sldId id="7719"/>
            <p14:sldId id="7720"/>
            <p14:sldId id="7721"/>
            <p14:sldId id="7722"/>
            <p14:sldId id="7723"/>
            <p14:sldId id="7724"/>
            <p14:sldId id="7725"/>
            <p14:sldId id="7726"/>
            <p14:sldId id="7727"/>
            <p14:sldId id="7728"/>
            <p14:sldId id="7729"/>
            <p14:sldId id="7730"/>
            <p14:sldId id="7731"/>
            <p14:sldId id="7732"/>
            <p14:sldId id="7734"/>
            <p14:sldId id="7733"/>
            <p14:sldId id="7735"/>
            <p14:sldId id="7736"/>
            <p14:sldId id="7737"/>
            <p14:sldId id="7738"/>
            <p14:sldId id="7740"/>
            <p14:sldId id="7741"/>
            <p14:sldId id="7739"/>
            <p14:sldId id="7742"/>
            <p14:sldId id="7743"/>
            <p14:sldId id="7744"/>
            <p14:sldId id="7745"/>
            <p14:sldId id="7746"/>
            <p14:sldId id="7747"/>
            <p14:sldId id="7520"/>
            <p14:sldId id="7749"/>
            <p14:sldId id="7757"/>
            <p14:sldId id="7758"/>
            <p14:sldId id="7750"/>
            <p14:sldId id="7751"/>
            <p14:sldId id="7752"/>
            <p14:sldId id="7753"/>
            <p14:sldId id="7754"/>
            <p14:sldId id="7755"/>
            <p14:sldId id="7756"/>
            <p14:sldId id="7371"/>
            <p14:sldId id="7639"/>
            <p14:sldId id="70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initials="M" lastIdx="1" clrIdx="0">
    <p:extLst>
      <p:ext uri="{19B8F6BF-5375-455C-9EA6-DF929625EA0E}">
        <p15:presenceInfo xmlns:p15="http://schemas.microsoft.com/office/powerpoint/2012/main" userId="Margar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0A0"/>
    <a:srgbClr val="CCFF66"/>
    <a:srgbClr val="33CAFF"/>
    <a:srgbClr val="EF39E6"/>
    <a:srgbClr val="15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8" autoAdjust="0"/>
    <p:restoredTop sz="94186" autoAdjust="0"/>
  </p:normalViewPr>
  <p:slideViewPr>
    <p:cSldViewPr>
      <p:cViewPr varScale="1">
        <p:scale>
          <a:sx n="85" d="100"/>
          <a:sy n="85" d="100"/>
        </p:scale>
        <p:origin x="1373" y="43"/>
      </p:cViewPr>
      <p:guideLst>
        <p:guide orient="horz" pos="2160"/>
        <p:guide pos="2880"/>
      </p:guideLst>
    </p:cSldViewPr>
  </p:slideViewPr>
  <p:outlineViewPr>
    <p:cViewPr>
      <p:scale>
        <a:sx n="33" d="100"/>
        <a:sy n="33" d="100"/>
      </p:scale>
      <p:origin x="0" y="-5184"/>
    </p:cViewPr>
  </p:outlineViewPr>
  <p:notesTextViewPr>
    <p:cViewPr>
      <p:scale>
        <a:sx n="3" d="2"/>
        <a:sy n="3" d="2"/>
      </p:scale>
      <p:origin x="0" y="0"/>
    </p:cViewPr>
  </p:notesTextViewPr>
  <p:sorterViewPr>
    <p:cViewPr varScale="1">
      <p:scale>
        <a:sx n="100" d="100"/>
        <a:sy n="100" d="100"/>
      </p:scale>
      <p:origin x="0" y="-18574"/>
    </p:cViewPr>
  </p:sorterViewPr>
  <p:notesViewPr>
    <p:cSldViewPr>
      <p:cViewPr varScale="1">
        <p:scale>
          <a:sx n="40" d="100"/>
          <a:sy n="40" d="100"/>
        </p:scale>
        <p:origin x="1709" y="3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185" tIns="47093" rIns="94185" bIns="47093" rtlCol="0"/>
          <a:lstStyle>
            <a:lvl1pPr algn="l">
              <a:defRPr sz="1200"/>
            </a:lvl1pPr>
          </a:lstStyle>
          <a:p>
            <a:endParaRPr lang="en-US" dirty="0"/>
          </a:p>
        </p:txBody>
      </p:sp>
      <p:sp>
        <p:nvSpPr>
          <p:cNvPr id="3" name="Date Placeholder 2"/>
          <p:cNvSpPr>
            <a:spLocks noGrp="1"/>
          </p:cNvSpPr>
          <p:nvPr>
            <p:ph type="dt" sz="quarter" idx="1"/>
          </p:nvPr>
        </p:nvSpPr>
        <p:spPr>
          <a:xfrm>
            <a:off x="4023096" y="1"/>
            <a:ext cx="3077739" cy="469424"/>
          </a:xfrm>
          <a:prstGeom prst="rect">
            <a:avLst/>
          </a:prstGeom>
        </p:spPr>
        <p:txBody>
          <a:bodyPr vert="horz" lIns="94185" tIns="47093" rIns="94185" bIns="47093" rtlCol="0"/>
          <a:lstStyle>
            <a:lvl1pPr algn="r">
              <a:defRPr sz="1200"/>
            </a:lvl1pPr>
          </a:lstStyle>
          <a:p>
            <a:fld id="{DB0B667D-2BE0-4A16-8EFA-E30C5D08DF21}" type="datetimeFigureOut">
              <a:rPr lang="en-US" smtClean="0"/>
              <a:t>6/17/2021</a:t>
            </a:fld>
            <a:endParaRPr lang="en-US" dirty="0"/>
          </a:p>
        </p:txBody>
      </p:sp>
      <p:sp>
        <p:nvSpPr>
          <p:cNvPr id="4" name="Footer Placeholder 3"/>
          <p:cNvSpPr>
            <a:spLocks noGrp="1"/>
          </p:cNvSpPr>
          <p:nvPr>
            <p:ph type="ftr" sz="quarter" idx="2"/>
          </p:nvPr>
        </p:nvSpPr>
        <p:spPr>
          <a:xfrm>
            <a:off x="0" y="8917423"/>
            <a:ext cx="3077739" cy="469424"/>
          </a:xfrm>
          <a:prstGeom prst="rect">
            <a:avLst/>
          </a:prstGeom>
        </p:spPr>
        <p:txBody>
          <a:bodyPr vert="horz" lIns="94185" tIns="47093" rIns="94185" bIns="4709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6" y="8917423"/>
            <a:ext cx="3077739" cy="469424"/>
          </a:xfrm>
          <a:prstGeom prst="rect">
            <a:avLst/>
          </a:prstGeom>
        </p:spPr>
        <p:txBody>
          <a:bodyPr vert="horz" lIns="94185" tIns="47093" rIns="94185" bIns="47093"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185" tIns="47093" rIns="94185" bIns="47093" rtlCol="0"/>
          <a:lstStyle>
            <a:lvl1pPr algn="l">
              <a:defRPr sz="1200"/>
            </a:lvl1pPr>
          </a:lstStyle>
          <a:p>
            <a:endParaRPr lang="en-US" dirty="0"/>
          </a:p>
        </p:txBody>
      </p:sp>
      <p:sp>
        <p:nvSpPr>
          <p:cNvPr id="3" name="Date Placeholder 2"/>
          <p:cNvSpPr>
            <a:spLocks noGrp="1"/>
          </p:cNvSpPr>
          <p:nvPr>
            <p:ph type="dt" idx="1"/>
          </p:nvPr>
        </p:nvSpPr>
        <p:spPr>
          <a:xfrm>
            <a:off x="4023096" y="1"/>
            <a:ext cx="3077739" cy="469424"/>
          </a:xfrm>
          <a:prstGeom prst="rect">
            <a:avLst/>
          </a:prstGeom>
        </p:spPr>
        <p:txBody>
          <a:bodyPr vert="horz" lIns="94185" tIns="47093" rIns="94185" bIns="47093" rtlCol="0"/>
          <a:lstStyle>
            <a:lvl1pPr algn="r">
              <a:defRPr sz="1200"/>
            </a:lvl1pPr>
          </a:lstStyle>
          <a:p>
            <a:fld id="{EDF0A5FA-AB94-44EE-A5D4-75C5C49A077B}" type="datetimeFigureOut">
              <a:rPr lang="en-US" smtClean="0"/>
              <a:t>6/17/2021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185" tIns="47093" rIns="94185" bIns="47093"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85" tIns="47093" rIns="94185" bIns="470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85" tIns="47093" rIns="94185" bIns="470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6" y="8917423"/>
            <a:ext cx="3077739" cy="469424"/>
          </a:xfrm>
          <a:prstGeom prst="rect">
            <a:avLst/>
          </a:prstGeom>
        </p:spPr>
        <p:txBody>
          <a:bodyPr vert="horz" lIns="94185" tIns="47093" rIns="94185" bIns="47093"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9DEFA-A6E1-4627-8453-89CF76F358A1}" type="slidenum">
              <a:rPr lang="en-US" smtClean="0"/>
              <a:t>1</a:t>
            </a:fld>
            <a:endParaRPr lang="en-US" dirty="0"/>
          </a:p>
        </p:txBody>
      </p:sp>
      <p:sp>
        <p:nvSpPr>
          <p:cNvPr id="6" name="Footer Placeholder 5"/>
          <p:cNvSpPr>
            <a:spLocks noGrp="1"/>
          </p:cNvSpPr>
          <p:nvPr>
            <p:ph type="ftr" sz="quarter" idx="12"/>
          </p:nvPr>
        </p:nvSpPr>
        <p:spPr/>
        <p:txBody>
          <a:bodyPr/>
          <a:lstStyle/>
          <a:p>
            <a:r>
              <a:rPr lang="en-US" dirty="0"/>
              <a:t>© ISFIS Inc., 2019</a:t>
            </a:r>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36419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95175"/>
            <a:ext cx="7772400" cy="1470025"/>
          </a:xfrm>
        </p:spPr>
        <p:txBody>
          <a:bodyPr/>
          <a:lstStyle>
            <a:lvl1pPr>
              <a:defRPr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94892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10244"/>
            <a:ext cx="9144000" cy="2855763"/>
          </a:xfrm>
          <a:prstGeom prst="rect">
            <a:avLst/>
          </a:prstGeom>
        </p:spPr>
      </p:pic>
    </p:spTree>
    <p:extLst>
      <p:ext uri="{BB962C8B-B14F-4D97-AF65-F5344CB8AC3E}">
        <p14:creationId xmlns:p14="http://schemas.microsoft.com/office/powerpoint/2010/main" val="123094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36585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pPr>
              <a:defRPr/>
            </a:pPr>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dirty="0"/>
          </a:p>
        </p:txBody>
      </p:sp>
      <p:sp>
        <p:nvSpPr>
          <p:cNvPr id="8" name="Slide Number Placeholder 22"/>
          <p:cNvSpPr>
            <a:spLocks noGrp="1"/>
          </p:cNvSpPr>
          <p:nvPr>
            <p:ph type="sldNum" sz="quarter" idx="12"/>
          </p:nvPr>
        </p:nvSpPr>
        <p:spPr/>
        <p:txBody>
          <a:bodyPr/>
          <a:lstStyle>
            <a:lvl1pPr>
              <a:defRPr/>
            </a:lvl1pPr>
          </a:lstStyle>
          <a:p>
            <a:pPr>
              <a:defRPr/>
            </a:pPr>
            <a:fld id="{C67E5DE4-0009-4E30-90CB-E80E26A5742F}" type="slidenum">
              <a:rPr lang="en-US" altLang="en-US"/>
              <a:pPr>
                <a:defRPr/>
              </a:pPr>
              <a:t>‹#›</a:t>
            </a:fld>
            <a:endParaRPr lang="en-US" altLang="en-US" dirty="0"/>
          </a:p>
        </p:txBody>
      </p:sp>
    </p:spTree>
    <p:extLst>
      <p:ext uri="{BB962C8B-B14F-4D97-AF65-F5344CB8AC3E}">
        <p14:creationId xmlns:p14="http://schemas.microsoft.com/office/powerpoint/2010/main" val="139395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DA8BB2F-3487-4DAD-83B6-4F0D28E497E2}" type="slidenum">
              <a:rPr lang="en-US" smtClean="0"/>
              <a:t>‹#›</a:t>
            </a:fld>
            <a:endParaRPr lang="en-US" dirty="0"/>
          </a:p>
        </p:txBody>
      </p:sp>
    </p:spTree>
    <p:extLst>
      <p:ext uri="{BB962C8B-B14F-4D97-AF65-F5344CB8AC3E}">
        <p14:creationId xmlns:p14="http://schemas.microsoft.com/office/powerpoint/2010/main" val="945092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73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0" cy="3404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3353492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Lst>
  <p:hf hdr="0" ftr="0" dt="0"/>
  <p:txStyles>
    <p:titleStyle>
      <a:lvl1pPr algn="ctr" defTabSz="914400" rtl="0" eaLnBrk="1" latinLnBrk="0" hangingPunct="1">
        <a:spcBef>
          <a:spcPct val="0"/>
        </a:spcBef>
        <a:buNone/>
        <a:defRPr sz="4400" b="1" i="0"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9CC5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4247321995"/>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gis.iowa.gov/docs/publications/FN/1210993.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legis.iowa.gov/docs/publications/NOBA/1221598.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isfisinc/" TargetMode="External"/><Relationship Id="rId2" Type="http://schemas.openxmlformats.org/officeDocument/2006/relationships/hyperlink" Target="https://twitter.com/ISFISInc"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mailto:jen@iowaschoolfinance.com" TargetMode="External"/><Relationship Id="rId4" Type="http://schemas.openxmlformats.org/officeDocument/2006/relationships/hyperlink" Target="https://www.linkedin.com/company/iowa-school-finance-information-services"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legis.iowa.gov/docs/publications/FN/1220089.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egis.iowa.gov/docs/publications/NOBA/1221385.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egis.iowa.gov/docs/publications/NOBA/1221385.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legis.iowa.gov/legislation/BillBook?ga=89&amp;ba=sf6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legis.iowa.gov/legislation/BillBook?ga=89&amp;ba=sf619"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legis.iowa.gov/legislation/BillBook?ga=89&amp;ba=sf619"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legis.iowa.gov/legislation/BillBook?ga=89&amp;ba=sf619"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legis.iowa.gov/legislation/BillBook?ga=89&amp;ba=sf619"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legis.iowa.gov/legislation/BillBook?ga=89&amp;ba=sf619"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attendee.gotowebinar.com/register/8025266517599482637" TargetMode="External"/><Relationship Id="rId3" Type="http://schemas.openxmlformats.org/officeDocument/2006/relationships/hyperlink" Target="https://www.iowaschoolfinance.com/system/files/members/Public/ISFIS%20Special%20Topic%20Webinar%20-%202021%20Legislative%20Session%20Part%201%20-%202021.06.01.pptx" TargetMode="External"/><Relationship Id="rId7" Type="http://schemas.openxmlformats.org/officeDocument/2006/relationships/hyperlink" Target="https://attendee.gotowebinar.com/register/2549187338368071181" TargetMode="External"/><Relationship Id="rId2" Type="http://schemas.openxmlformats.org/officeDocument/2006/relationships/hyperlink" Target="https://www.iowaschoolfinance.com/webinars" TargetMode="External"/><Relationship Id="rId1" Type="http://schemas.openxmlformats.org/officeDocument/2006/relationships/slideLayout" Target="../slideLayouts/slideLayout2.xml"/><Relationship Id="rId6" Type="http://schemas.openxmlformats.org/officeDocument/2006/relationships/hyperlink" Target="https://youtu.be/UWDGcD3p3Vw" TargetMode="External"/><Relationship Id="rId5" Type="http://schemas.openxmlformats.org/officeDocument/2006/relationships/hyperlink" Target="https://www.iowaschoolfinance.com/system/files/members/Webinar/ISFIS%20Special%20Topic%20Webinar%20-%20Flexibility%20-%20June%202021.pptx" TargetMode="External"/><Relationship Id="rId4" Type="http://schemas.openxmlformats.org/officeDocument/2006/relationships/hyperlink" Target="https://youtu.be/BxdXMXN990I" TargetMode="External"/><Relationship Id="rId9" Type="http://schemas.openxmlformats.org/officeDocument/2006/relationships/hyperlink" Target="https://attendee.gotowebinar.com/register/2024881920128235021"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legis.iowa.gov/docs/publications/FN/1221012.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legis.iowa.gov/docs/publications/FN/1221012.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iowaschoolfinance.com/system/files/members/Public/ISFIS%20Special%20Topic%20Webinar%202021.06.17%20-%20Foundation%20Increase%20Backfill%20Elim%206.15.21.xlsx"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iowaschoolfinance.com/interactive_map"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educateiowa.gov/sites/files/ed/documents/2021-06-16_HF228and847.pd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educateiowa.gov/documents/school-business-alerts/2015/01/january-2015-school-business-alert" TargetMode="External"/><Relationship Id="rId2" Type="http://schemas.openxmlformats.org/officeDocument/2006/relationships/hyperlink" Target="https://www.educateiowa.gov/sites/files/ed/documents/October2014SLU.pdf" TargetMode="Externa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oking.nytimes.com/recipes/1014850-key-lime-pie"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hyperlink" Target="mailto:margaret@iowaschoolfinance.com" TargetMode="External"/><Relationship Id="rId2" Type="http://schemas.openxmlformats.org/officeDocument/2006/relationships/hyperlink" Target="mailto:larry@iowaschoolfinance.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80988"/>
            <a:ext cx="9181850" cy="848622"/>
          </a:xfrm>
          <a:prstGeom prst="rect">
            <a:avLst/>
          </a:prstGeom>
          <a:solidFill>
            <a:srgbClr val="15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p:cNvPicPr>
            <a:picLocks noChangeAspect="1"/>
          </p:cNvPicPr>
          <p:nvPr/>
        </p:nvPicPr>
        <p:blipFill rotWithShape="1">
          <a:blip r:embed="rId3"/>
          <a:srcRect b="25401"/>
          <a:stretch/>
        </p:blipFill>
        <p:spPr>
          <a:xfrm>
            <a:off x="0" y="-51187"/>
            <a:ext cx="9181850" cy="2565787"/>
          </a:xfrm>
          <a:prstGeom prst="rect">
            <a:avLst/>
          </a:prstGeom>
        </p:spPr>
      </p:pic>
      <p:sp>
        <p:nvSpPr>
          <p:cNvPr id="25602" name="Title 1"/>
          <p:cNvSpPr>
            <a:spLocks noGrp="1"/>
          </p:cNvSpPr>
          <p:nvPr>
            <p:ph type="ctrTitle"/>
          </p:nvPr>
        </p:nvSpPr>
        <p:spPr>
          <a:xfrm>
            <a:off x="667787" y="2473734"/>
            <a:ext cx="7884625" cy="838201"/>
          </a:xfrm>
        </p:spPr>
        <p:txBody>
          <a:bodyPr>
            <a:normAutofit/>
          </a:bodyPr>
          <a:lstStyle/>
          <a:p>
            <a:r>
              <a:rPr lang="en-US" sz="4000" dirty="0" smtClean="0">
                <a:solidFill>
                  <a:schemeClr val="bg1"/>
                </a:solidFill>
              </a:rPr>
              <a:t>June 17, </a:t>
            </a:r>
            <a:r>
              <a:rPr lang="en-US" sz="4000" dirty="0">
                <a:solidFill>
                  <a:schemeClr val="bg1"/>
                </a:solidFill>
              </a:rPr>
              <a:t>2021</a:t>
            </a:r>
            <a:endParaRPr lang="en-US" dirty="0"/>
          </a:p>
        </p:txBody>
      </p:sp>
      <p:sp>
        <p:nvSpPr>
          <p:cNvPr id="25603" name="Subtitle 2"/>
          <p:cNvSpPr>
            <a:spLocks noGrp="1"/>
          </p:cNvSpPr>
          <p:nvPr>
            <p:ph type="subTitle" idx="1"/>
          </p:nvPr>
        </p:nvSpPr>
        <p:spPr>
          <a:xfrm>
            <a:off x="1142999" y="5867400"/>
            <a:ext cx="6934200" cy="1124582"/>
          </a:xfrm>
        </p:spPr>
        <p:txBody>
          <a:bodyPr>
            <a:normAutofit/>
          </a:bodyPr>
          <a:lstStyle/>
          <a:p>
            <a:pPr marL="63500" eaLnBrk="1" hangingPunct="1"/>
            <a:endParaRPr lang="en-US" dirty="0"/>
          </a:p>
          <a:p>
            <a:pPr marL="63500" eaLnBrk="1" hangingPunct="1"/>
            <a:r>
              <a:rPr lang="en-US" sz="1200" dirty="0"/>
              <a:t>© Iowa School Finance Information Services, 2021</a:t>
            </a:r>
          </a:p>
        </p:txBody>
      </p:sp>
      <p:sp>
        <p:nvSpPr>
          <p:cNvPr id="5" name="Slide Number Placeholder 4"/>
          <p:cNvSpPr>
            <a:spLocks noGrp="1"/>
          </p:cNvSpPr>
          <p:nvPr>
            <p:ph type="sldNum" sz="quarter" idx="12"/>
          </p:nvPr>
        </p:nvSpPr>
        <p:spPr/>
        <p:txBody>
          <a:bodyPr/>
          <a:lstStyle/>
          <a:p>
            <a:fld id="{7E3A9E86-4CC3-4959-A751-C33E618564A4}" type="slidenum">
              <a:rPr lang="en-US" smtClean="0"/>
              <a:t>1</a:t>
            </a:fld>
            <a:endParaRPr lang="en-US" dirty="0"/>
          </a:p>
        </p:txBody>
      </p:sp>
      <p:sp>
        <p:nvSpPr>
          <p:cNvPr id="8" name="Title 1"/>
          <p:cNvSpPr txBox="1">
            <a:spLocks/>
          </p:cNvSpPr>
          <p:nvPr/>
        </p:nvSpPr>
        <p:spPr>
          <a:xfrm>
            <a:off x="648612" y="3040354"/>
            <a:ext cx="7884625" cy="31261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25408F"/>
                </a:solidFill>
              </a:rPr>
              <a:t>ISFIS </a:t>
            </a:r>
            <a:r>
              <a:rPr lang="en-US" b="1" dirty="0" smtClean="0">
                <a:solidFill>
                  <a:srgbClr val="25408F"/>
                </a:solidFill>
              </a:rPr>
              <a:t>Special Topic</a:t>
            </a:r>
            <a:endParaRPr lang="en-US" b="1" dirty="0">
              <a:solidFill>
                <a:srgbClr val="25408F"/>
              </a:solidFill>
            </a:endParaRPr>
          </a:p>
          <a:p>
            <a:r>
              <a:rPr lang="en-US" b="1" dirty="0" smtClean="0">
                <a:solidFill>
                  <a:srgbClr val="25408F"/>
                </a:solidFill>
              </a:rPr>
              <a:t>Webinar</a:t>
            </a:r>
          </a:p>
          <a:p>
            <a:r>
              <a:rPr lang="en-US" b="1" dirty="0" smtClean="0">
                <a:solidFill>
                  <a:srgbClr val="25408F"/>
                </a:solidFill>
              </a:rPr>
              <a:t>2021 Legislative Session #2</a:t>
            </a:r>
            <a:endParaRPr lang="en-US" b="1" dirty="0">
              <a:solidFill>
                <a:srgbClr val="25408F"/>
              </a:solidFill>
            </a:endParaRPr>
          </a:p>
          <a:p>
            <a:endParaRPr lang="en-US" sz="1400" b="1" dirty="0">
              <a:solidFill>
                <a:srgbClr val="25408F"/>
              </a:solidFill>
            </a:endParaRPr>
          </a:p>
          <a:p>
            <a:r>
              <a:rPr lang="en-US" sz="3600" b="1" dirty="0">
                <a:solidFill>
                  <a:srgbClr val="25408F"/>
                </a:solidFill>
              </a:rPr>
              <a:t>Larry Sigel &amp; Margaret Buckton</a:t>
            </a:r>
            <a:endParaRPr lang="en-US" dirty="0">
              <a:solidFill>
                <a:srgbClr val="25408F"/>
              </a:solidFill>
            </a:endParaRPr>
          </a:p>
        </p:txBody>
      </p:sp>
    </p:spTree>
    <p:extLst>
      <p:ext uri="{BB962C8B-B14F-4D97-AF65-F5344CB8AC3E}">
        <p14:creationId xmlns:p14="http://schemas.microsoft.com/office/powerpoint/2010/main" val="2678728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SF 269 Fiscal Impact</a:t>
            </a:r>
          </a:p>
        </p:txBody>
      </p:sp>
      <p:sp>
        <p:nvSpPr>
          <p:cNvPr id="3" name="Content Placeholder 2"/>
          <p:cNvSpPr>
            <a:spLocks noGrp="1"/>
          </p:cNvSpPr>
          <p:nvPr>
            <p:ph idx="1"/>
          </p:nvPr>
        </p:nvSpPr>
        <p:spPr/>
        <p:txBody>
          <a:bodyPr>
            <a:normAutofit fontScale="70000" lnSpcReduction="20000"/>
          </a:bodyPr>
          <a:lstStyle/>
          <a:p>
            <a:r>
              <a:rPr lang="en-US" dirty="0"/>
              <a:t>Sets a 2.40% State percent of growth rate to be applied to the State cost per pupil (SCPP) for FY 2022 for an SSA of $169 per pupil.  </a:t>
            </a:r>
            <a:endParaRPr lang="en-US" b="1" dirty="0"/>
          </a:p>
          <a:p>
            <a:r>
              <a:rPr lang="en-US" dirty="0"/>
              <a:t>Sets a 2.40% State percent of growth rate to be applied to each of the State categorical cost per pupil amounts for FY 2022. </a:t>
            </a:r>
          </a:p>
          <a:p>
            <a:r>
              <a:rPr lang="en-US" dirty="0"/>
              <a:t>An additional increase of $10 to the FY 2022 regular program SCPP separate from the SSA. </a:t>
            </a:r>
          </a:p>
          <a:p>
            <a:r>
              <a:rPr lang="en-US" b="1" dirty="0"/>
              <a:t>SCPP is $7,227 for 2021-22 </a:t>
            </a:r>
            <a:r>
              <a:rPr lang="en-US" dirty="0"/>
              <a:t>(Addition of $179 to $7,048)</a:t>
            </a:r>
          </a:p>
          <a:p>
            <a:r>
              <a:rPr lang="en-US" dirty="0"/>
              <a:t>Additional property tax replacement funding based on the per pupil increase that results from the FY 2022 SSA increase. Freezes the additional levy portion of the FY 2022 SCPP at $750 per pupil, regardless of the per pupil increase for FY 2022. </a:t>
            </a:r>
          </a:p>
          <a:p>
            <a:r>
              <a:rPr lang="en-US" dirty="0"/>
              <a:t>Amends the FY 2022 General Fund appropriation to the Transportation Equity Program to equal the amount necessary to make all transportation equity aid payments.</a:t>
            </a:r>
          </a:p>
        </p:txBody>
      </p:sp>
      <p:sp>
        <p:nvSpPr>
          <p:cNvPr id="4" name="Slide Number Placeholder 3"/>
          <p:cNvSpPr>
            <a:spLocks noGrp="1"/>
          </p:cNvSpPr>
          <p:nvPr>
            <p:ph type="sldNum" sz="quarter" idx="12"/>
          </p:nvPr>
        </p:nvSpPr>
        <p:spPr/>
        <p:txBody>
          <a:bodyPr/>
          <a:lstStyle/>
          <a:p>
            <a:fld id="{7E3A9E86-4CC3-4959-A751-C33E618564A4}" type="slidenum">
              <a:rPr lang="en-US" smtClean="0"/>
              <a:t>10</a:t>
            </a:fld>
            <a:endParaRPr lang="en-US" dirty="0"/>
          </a:p>
        </p:txBody>
      </p:sp>
    </p:spTree>
    <p:extLst>
      <p:ext uri="{BB962C8B-B14F-4D97-AF65-F5344CB8AC3E}">
        <p14:creationId xmlns:p14="http://schemas.microsoft.com/office/powerpoint/2010/main" val="376154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37475" y="127840"/>
            <a:ext cx="9002566" cy="4063159"/>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11</a:t>
            </a:fld>
            <a:endParaRPr lang="en-US" dirty="0"/>
          </a:p>
        </p:txBody>
      </p:sp>
    </p:spTree>
    <p:extLst>
      <p:ext uri="{BB962C8B-B14F-4D97-AF65-F5344CB8AC3E}">
        <p14:creationId xmlns:p14="http://schemas.microsoft.com/office/powerpoint/2010/main" val="243400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76200" y="152400"/>
            <a:ext cx="9368953" cy="5257800"/>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12</a:t>
            </a:fld>
            <a:endParaRPr lang="en-US" dirty="0"/>
          </a:p>
        </p:txBody>
      </p:sp>
    </p:spTree>
    <p:extLst>
      <p:ext uri="{BB962C8B-B14F-4D97-AF65-F5344CB8AC3E}">
        <p14:creationId xmlns:p14="http://schemas.microsoft.com/office/powerpoint/2010/main" val="364932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152399" y="76200"/>
            <a:ext cx="8864763" cy="3733800"/>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13</a:t>
            </a:fld>
            <a:endParaRPr lang="en-US" dirty="0"/>
          </a:p>
        </p:txBody>
      </p:sp>
      <p:sp>
        <p:nvSpPr>
          <p:cNvPr id="3" name="TextBox 2"/>
          <p:cNvSpPr txBox="1"/>
          <p:nvPr/>
        </p:nvSpPr>
        <p:spPr>
          <a:xfrm>
            <a:off x="990600" y="4572000"/>
            <a:ext cx="6858000" cy="1200329"/>
          </a:xfrm>
          <a:prstGeom prst="rect">
            <a:avLst/>
          </a:prstGeom>
          <a:noFill/>
        </p:spPr>
        <p:txBody>
          <a:bodyPr wrap="square" rtlCol="0">
            <a:spAutoFit/>
          </a:bodyPr>
          <a:lstStyle/>
          <a:p>
            <a:r>
              <a:rPr lang="en-US" dirty="0" smtClean="0"/>
              <a:t>$750 per pupil in fixed levy will drop when Tax Omnibus Bill is implemented in FY 2023.  It raises the Foundation Threshold from 87.5% to 88.4% in FY 2023.  That will compress the Fixed Additional Levy by bringing up the bottom. </a:t>
            </a:r>
            <a:endParaRPr lang="en-US" dirty="0"/>
          </a:p>
        </p:txBody>
      </p:sp>
    </p:spTree>
    <p:extLst>
      <p:ext uri="{BB962C8B-B14F-4D97-AF65-F5344CB8AC3E}">
        <p14:creationId xmlns:p14="http://schemas.microsoft.com/office/powerpoint/2010/main" val="2985565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5920171" y="1937460"/>
            <a:ext cx="1258997" cy="261610"/>
          </a:xfrm>
          <a:prstGeom prst="rect">
            <a:avLst/>
          </a:prstGeom>
          <a:solidFill>
            <a:srgbClr val="FFC000"/>
          </a:solidFill>
        </p:spPr>
        <p:txBody>
          <a:bodyPr wrap="square" rtlCol="0">
            <a:spAutoFit/>
          </a:bodyPr>
          <a:lstStyle/>
          <a:p>
            <a:pPr algn="ctr"/>
            <a:r>
              <a:rPr lang="en-US" sz="1050" b="1" dirty="0"/>
              <a:t>$153</a:t>
            </a:r>
          </a:p>
        </p:txBody>
      </p:sp>
      <p:sp>
        <p:nvSpPr>
          <p:cNvPr id="39" name="TextBox 38"/>
          <p:cNvSpPr txBox="1"/>
          <p:nvPr/>
        </p:nvSpPr>
        <p:spPr>
          <a:xfrm>
            <a:off x="3900695" y="1929996"/>
            <a:ext cx="1258997" cy="261610"/>
          </a:xfrm>
          <a:prstGeom prst="rect">
            <a:avLst/>
          </a:prstGeom>
          <a:solidFill>
            <a:srgbClr val="FFC000"/>
          </a:solidFill>
        </p:spPr>
        <p:txBody>
          <a:bodyPr wrap="square" rtlCol="0">
            <a:spAutoFit/>
          </a:bodyPr>
          <a:lstStyle/>
          <a:p>
            <a:pPr algn="ctr"/>
            <a:r>
              <a:rPr lang="en-US" sz="1050" b="1" dirty="0"/>
              <a:t>$153</a:t>
            </a:r>
          </a:p>
        </p:txBody>
      </p:sp>
      <p:sp>
        <p:nvSpPr>
          <p:cNvPr id="3" name="TextBox 2"/>
          <p:cNvSpPr txBox="1"/>
          <p:nvPr/>
        </p:nvSpPr>
        <p:spPr>
          <a:xfrm>
            <a:off x="1944956" y="1956612"/>
            <a:ext cx="1247561" cy="253916"/>
          </a:xfrm>
          <a:prstGeom prst="rect">
            <a:avLst/>
          </a:prstGeom>
          <a:solidFill>
            <a:srgbClr val="FFC000"/>
          </a:solidFill>
        </p:spPr>
        <p:txBody>
          <a:bodyPr wrap="square" rtlCol="0">
            <a:spAutoFit/>
          </a:bodyPr>
          <a:lstStyle/>
          <a:p>
            <a:pPr algn="ctr"/>
            <a:r>
              <a:rPr lang="en-US" sz="1050" b="1" dirty="0"/>
              <a:t>$153</a:t>
            </a:r>
          </a:p>
        </p:txBody>
      </p:sp>
      <p:sp>
        <p:nvSpPr>
          <p:cNvPr id="2" name="Title 1"/>
          <p:cNvSpPr>
            <a:spLocks noGrp="1"/>
          </p:cNvSpPr>
          <p:nvPr>
            <p:ph type="title"/>
          </p:nvPr>
        </p:nvSpPr>
        <p:spPr>
          <a:xfrm>
            <a:off x="76200" y="90035"/>
            <a:ext cx="8872538" cy="774599"/>
          </a:xfrm>
        </p:spPr>
        <p:txBody>
          <a:bodyPr>
            <a:noAutofit/>
          </a:bodyPr>
          <a:lstStyle/>
          <a:p>
            <a:r>
              <a:rPr lang="en-US" dirty="0"/>
              <a:t>Financing the General Fund</a:t>
            </a:r>
          </a:p>
        </p:txBody>
      </p:sp>
      <p:sp>
        <p:nvSpPr>
          <p:cNvPr id="6" name="Rectangle 5"/>
          <p:cNvSpPr/>
          <p:nvPr/>
        </p:nvSpPr>
        <p:spPr>
          <a:xfrm>
            <a:off x="1947719" y="5514109"/>
            <a:ext cx="1248461" cy="526472"/>
          </a:xfrm>
          <a:prstGeom prst="rect">
            <a:avLst/>
          </a:prstGeom>
          <a:solidFill>
            <a:srgbClr val="352E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923866" y="4817669"/>
            <a:ext cx="1248461" cy="1222912"/>
          </a:xfrm>
          <a:prstGeom prst="rect">
            <a:avLst/>
          </a:prstGeom>
          <a:solidFill>
            <a:srgbClr val="352E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920171" y="2731104"/>
            <a:ext cx="1248461" cy="3251200"/>
          </a:xfrm>
          <a:prstGeom prst="rect">
            <a:avLst/>
          </a:prstGeom>
          <a:solidFill>
            <a:srgbClr val="352E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940735" y="2560081"/>
            <a:ext cx="1248461" cy="294640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915964" y="2586760"/>
            <a:ext cx="1248461" cy="22309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914302" y="2567708"/>
            <a:ext cx="1248461" cy="221673"/>
          </a:xfrm>
          <a:prstGeom prst="rect">
            <a:avLst/>
          </a:prstGeom>
          <a:solidFill>
            <a:srgbClr val="66C0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933430" y="2161308"/>
            <a:ext cx="1248461" cy="406400"/>
          </a:xfrm>
          <a:prstGeom prst="rect">
            <a:avLst/>
          </a:prstGeom>
          <a:solidFill>
            <a:srgbClr val="2540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923866" y="2161308"/>
            <a:ext cx="1241155" cy="406400"/>
          </a:xfrm>
          <a:prstGeom prst="rect">
            <a:avLst/>
          </a:prstGeom>
          <a:solidFill>
            <a:srgbClr val="2540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926706" y="2161308"/>
            <a:ext cx="1236057" cy="406400"/>
          </a:xfrm>
          <a:prstGeom prst="rect">
            <a:avLst/>
          </a:prstGeom>
          <a:solidFill>
            <a:srgbClr val="2540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938063" y="1948067"/>
            <a:ext cx="1250554" cy="4092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16" name="TextBox 15"/>
          <p:cNvSpPr txBox="1"/>
          <p:nvPr/>
        </p:nvSpPr>
        <p:spPr>
          <a:xfrm>
            <a:off x="1897642" y="1522638"/>
            <a:ext cx="1225406" cy="369332"/>
          </a:xfrm>
          <a:prstGeom prst="rect">
            <a:avLst/>
          </a:prstGeom>
          <a:noFill/>
        </p:spPr>
        <p:txBody>
          <a:bodyPr wrap="square" rtlCol="0">
            <a:spAutoFit/>
          </a:bodyPr>
          <a:lstStyle/>
          <a:p>
            <a:pPr algn="ctr"/>
            <a:r>
              <a:rPr lang="en-US" dirty="0"/>
              <a:t>$</a:t>
            </a:r>
            <a:r>
              <a:rPr lang="en-US" dirty="0" smtClean="0"/>
              <a:t>7,227</a:t>
            </a:r>
            <a:endParaRPr lang="en-US" dirty="0"/>
          </a:p>
        </p:txBody>
      </p:sp>
      <p:sp>
        <p:nvSpPr>
          <p:cNvPr id="17" name="Rectangle 16"/>
          <p:cNvSpPr/>
          <p:nvPr/>
        </p:nvSpPr>
        <p:spPr>
          <a:xfrm>
            <a:off x="3918967" y="1937459"/>
            <a:ext cx="1249323" cy="41031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18" name="Rectangle 17"/>
          <p:cNvSpPr/>
          <p:nvPr/>
        </p:nvSpPr>
        <p:spPr>
          <a:xfrm>
            <a:off x="5917725" y="1948067"/>
            <a:ext cx="1248460" cy="40248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19" name="TextBox 18"/>
          <p:cNvSpPr txBox="1"/>
          <p:nvPr/>
        </p:nvSpPr>
        <p:spPr>
          <a:xfrm>
            <a:off x="3997220" y="1491823"/>
            <a:ext cx="1225406" cy="369332"/>
          </a:xfrm>
          <a:prstGeom prst="rect">
            <a:avLst/>
          </a:prstGeom>
          <a:noFill/>
        </p:spPr>
        <p:txBody>
          <a:bodyPr wrap="square" rtlCol="0">
            <a:spAutoFit/>
          </a:bodyPr>
          <a:lstStyle/>
          <a:p>
            <a:pPr algn="ctr"/>
            <a:r>
              <a:rPr lang="en-US" dirty="0"/>
              <a:t>$</a:t>
            </a:r>
            <a:r>
              <a:rPr lang="en-US" dirty="0" smtClean="0"/>
              <a:t>7,227</a:t>
            </a:r>
            <a:endParaRPr lang="en-US" dirty="0"/>
          </a:p>
        </p:txBody>
      </p:sp>
      <p:sp>
        <p:nvSpPr>
          <p:cNvPr id="20" name="TextBox 19"/>
          <p:cNvSpPr txBox="1"/>
          <p:nvPr/>
        </p:nvSpPr>
        <p:spPr>
          <a:xfrm>
            <a:off x="5891249" y="1495855"/>
            <a:ext cx="1225406" cy="369332"/>
          </a:xfrm>
          <a:prstGeom prst="rect">
            <a:avLst/>
          </a:prstGeom>
          <a:noFill/>
        </p:spPr>
        <p:txBody>
          <a:bodyPr wrap="square" rtlCol="0">
            <a:spAutoFit/>
          </a:bodyPr>
          <a:lstStyle/>
          <a:p>
            <a:pPr algn="ctr"/>
            <a:r>
              <a:rPr lang="en-US" dirty="0"/>
              <a:t>$</a:t>
            </a:r>
            <a:r>
              <a:rPr lang="en-US" dirty="0" smtClean="0"/>
              <a:t>7,227</a:t>
            </a:r>
            <a:endParaRPr lang="en-US" dirty="0"/>
          </a:p>
        </p:txBody>
      </p:sp>
      <p:sp>
        <p:nvSpPr>
          <p:cNvPr id="21" name="TextBox 20"/>
          <p:cNvSpPr txBox="1"/>
          <p:nvPr/>
        </p:nvSpPr>
        <p:spPr>
          <a:xfrm>
            <a:off x="206769" y="5592679"/>
            <a:ext cx="1940148" cy="369332"/>
          </a:xfrm>
          <a:prstGeom prst="rect">
            <a:avLst/>
          </a:prstGeom>
          <a:noFill/>
        </p:spPr>
        <p:txBody>
          <a:bodyPr wrap="square" rtlCol="0">
            <a:spAutoFit/>
          </a:bodyPr>
          <a:lstStyle/>
          <a:p>
            <a:r>
              <a:rPr lang="en-US" dirty="0"/>
              <a:t>Uniform Levy</a:t>
            </a:r>
            <a:r>
              <a:rPr lang="en-US" dirty="0">
                <a:sym typeface="Wingdings" panose="05000000000000000000" pitchFamily="2" charset="2"/>
              </a:rPr>
              <a:t></a:t>
            </a:r>
            <a:endParaRPr lang="en-US" dirty="0"/>
          </a:p>
        </p:txBody>
      </p:sp>
      <p:sp>
        <p:nvSpPr>
          <p:cNvPr id="22" name="TextBox 21"/>
          <p:cNvSpPr txBox="1"/>
          <p:nvPr/>
        </p:nvSpPr>
        <p:spPr>
          <a:xfrm>
            <a:off x="-76811" y="2155359"/>
            <a:ext cx="2038856" cy="369332"/>
          </a:xfrm>
          <a:prstGeom prst="rect">
            <a:avLst/>
          </a:prstGeom>
          <a:noFill/>
        </p:spPr>
        <p:txBody>
          <a:bodyPr wrap="square" rtlCol="0">
            <a:spAutoFit/>
          </a:bodyPr>
          <a:lstStyle/>
          <a:p>
            <a:pPr algn="r"/>
            <a:r>
              <a:rPr lang="en-US" dirty="0"/>
              <a:t>Additional Levy</a:t>
            </a:r>
            <a:r>
              <a:rPr lang="en-US" dirty="0">
                <a:sym typeface="Wingdings" panose="05000000000000000000" pitchFamily="2" charset="2"/>
              </a:rPr>
              <a:t></a:t>
            </a:r>
            <a:endParaRPr lang="en-US" dirty="0"/>
          </a:p>
        </p:txBody>
      </p:sp>
      <p:sp>
        <p:nvSpPr>
          <p:cNvPr id="23" name="TextBox 22"/>
          <p:cNvSpPr txBox="1"/>
          <p:nvPr/>
        </p:nvSpPr>
        <p:spPr>
          <a:xfrm>
            <a:off x="666716" y="3882228"/>
            <a:ext cx="1474685" cy="369332"/>
          </a:xfrm>
          <a:prstGeom prst="rect">
            <a:avLst/>
          </a:prstGeom>
          <a:noFill/>
        </p:spPr>
        <p:txBody>
          <a:bodyPr wrap="square" rtlCol="0">
            <a:spAutoFit/>
          </a:bodyPr>
          <a:lstStyle/>
          <a:p>
            <a:r>
              <a:rPr lang="en-US" dirty="0"/>
              <a:t>State Aid</a:t>
            </a:r>
            <a:r>
              <a:rPr lang="en-US" dirty="0">
                <a:sym typeface="Wingdings" panose="05000000000000000000" pitchFamily="2" charset="2"/>
              </a:rPr>
              <a:t></a:t>
            </a:r>
            <a:endParaRPr lang="en-US" dirty="0"/>
          </a:p>
        </p:txBody>
      </p:sp>
      <p:sp>
        <p:nvSpPr>
          <p:cNvPr id="24" name="TextBox 23"/>
          <p:cNvSpPr txBox="1"/>
          <p:nvPr/>
        </p:nvSpPr>
        <p:spPr>
          <a:xfrm>
            <a:off x="1773238" y="772786"/>
            <a:ext cx="1568843" cy="646331"/>
          </a:xfrm>
          <a:prstGeom prst="rect">
            <a:avLst/>
          </a:prstGeom>
          <a:noFill/>
        </p:spPr>
        <p:txBody>
          <a:bodyPr wrap="square" rtlCol="0">
            <a:spAutoFit/>
          </a:bodyPr>
          <a:lstStyle/>
          <a:p>
            <a:pPr algn="ctr"/>
            <a:r>
              <a:rPr lang="en-US" dirty="0"/>
              <a:t>Property Poorest</a:t>
            </a:r>
          </a:p>
        </p:txBody>
      </p:sp>
      <p:sp>
        <p:nvSpPr>
          <p:cNvPr id="25" name="TextBox 24"/>
          <p:cNvSpPr txBox="1"/>
          <p:nvPr/>
        </p:nvSpPr>
        <p:spPr>
          <a:xfrm>
            <a:off x="3669556" y="750983"/>
            <a:ext cx="1710572" cy="646331"/>
          </a:xfrm>
          <a:prstGeom prst="rect">
            <a:avLst/>
          </a:prstGeom>
          <a:noFill/>
        </p:spPr>
        <p:txBody>
          <a:bodyPr wrap="square" rtlCol="0">
            <a:spAutoFit/>
          </a:bodyPr>
          <a:lstStyle/>
          <a:p>
            <a:pPr algn="ctr"/>
            <a:r>
              <a:rPr lang="en-US" dirty="0"/>
              <a:t>Average Valuation</a:t>
            </a:r>
          </a:p>
        </p:txBody>
      </p:sp>
      <p:sp>
        <p:nvSpPr>
          <p:cNvPr id="26" name="TextBox 25"/>
          <p:cNvSpPr txBox="1"/>
          <p:nvPr/>
        </p:nvSpPr>
        <p:spPr>
          <a:xfrm>
            <a:off x="5648666" y="735287"/>
            <a:ext cx="1710572" cy="646331"/>
          </a:xfrm>
          <a:prstGeom prst="rect">
            <a:avLst/>
          </a:prstGeom>
          <a:noFill/>
        </p:spPr>
        <p:txBody>
          <a:bodyPr wrap="square" rtlCol="0">
            <a:spAutoFit/>
          </a:bodyPr>
          <a:lstStyle/>
          <a:p>
            <a:pPr algn="ctr"/>
            <a:r>
              <a:rPr lang="en-US" dirty="0"/>
              <a:t>Property Richest</a:t>
            </a:r>
          </a:p>
        </p:txBody>
      </p:sp>
      <p:sp>
        <p:nvSpPr>
          <p:cNvPr id="27" name="TextBox 26"/>
          <p:cNvSpPr txBox="1"/>
          <p:nvPr/>
        </p:nvSpPr>
        <p:spPr>
          <a:xfrm>
            <a:off x="-62555" y="2389813"/>
            <a:ext cx="2038856" cy="369332"/>
          </a:xfrm>
          <a:prstGeom prst="rect">
            <a:avLst/>
          </a:prstGeom>
          <a:noFill/>
        </p:spPr>
        <p:txBody>
          <a:bodyPr wrap="square" rtlCol="0">
            <a:spAutoFit/>
          </a:bodyPr>
          <a:lstStyle/>
          <a:p>
            <a:pPr algn="r"/>
            <a:r>
              <a:rPr lang="en-US" dirty="0">
                <a:sym typeface="Wingdings" panose="05000000000000000000" pitchFamily="2" charset="2"/>
              </a:rPr>
              <a:t>88.4%</a:t>
            </a:r>
            <a:r>
              <a:rPr lang="en-US" dirty="0">
                <a:solidFill>
                  <a:srgbClr val="FF0000"/>
                </a:solidFill>
                <a:sym typeface="Wingdings" panose="05000000000000000000" pitchFamily="2" charset="2"/>
              </a:rPr>
              <a:t></a:t>
            </a:r>
            <a:endParaRPr lang="en-US" dirty="0">
              <a:solidFill>
                <a:srgbClr val="FF0000"/>
              </a:solidFill>
            </a:endParaRPr>
          </a:p>
        </p:txBody>
      </p:sp>
      <p:sp>
        <p:nvSpPr>
          <p:cNvPr id="28" name="TextBox 27"/>
          <p:cNvSpPr txBox="1"/>
          <p:nvPr/>
        </p:nvSpPr>
        <p:spPr>
          <a:xfrm>
            <a:off x="1927263" y="5638984"/>
            <a:ext cx="1225406" cy="369332"/>
          </a:xfrm>
          <a:prstGeom prst="rect">
            <a:avLst/>
          </a:prstGeom>
          <a:noFill/>
        </p:spPr>
        <p:txBody>
          <a:bodyPr wrap="square" rtlCol="0">
            <a:spAutoFit/>
          </a:bodyPr>
          <a:lstStyle/>
          <a:p>
            <a:pPr algn="ctr"/>
            <a:r>
              <a:rPr lang="en-US" dirty="0">
                <a:solidFill>
                  <a:schemeClr val="bg1"/>
                </a:solidFill>
              </a:rPr>
              <a:t>$880</a:t>
            </a:r>
          </a:p>
        </p:txBody>
      </p:sp>
      <p:sp>
        <p:nvSpPr>
          <p:cNvPr id="29" name="TextBox 28"/>
          <p:cNvSpPr txBox="1"/>
          <p:nvPr/>
        </p:nvSpPr>
        <p:spPr>
          <a:xfrm>
            <a:off x="3923866" y="5167867"/>
            <a:ext cx="1225406" cy="369332"/>
          </a:xfrm>
          <a:prstGeom prst="rect">
            <a:avLst/>
          </a:prstGeom>
          <a:noFill/>
        </p:spPr>
        <p:txBody>
          <a:bodyPr wrap="square" rtlCol="0">
            <a:spAutoFit/>
          </a:bodyPr>
          <a:lstStyle/>
          <a:p>
            <a:pPr algn="ctr"/>
            <a:r>
              <a:rPr lang="en-US" dirty="0">
                <a:solidFill>
                  <a:schemeClr val="bg1"/>
                </a:solidFill>
              </a:rPr>
              <a:t>$1,948</a:t>
            </a:r>
          </a:p>
        </p:txBody>
      </p:sp>
      <p:sp>
        <p:nvSpPr>
          <p:cNvPr id="30" name="TextBox 29"/>
          <p:cNvSpPr txBox="1"/>
          <p:nvPr/>
        </p:nvSpPr>
        <p:spPr>
          <a:xfrm>
            <a:off x="5948884" y="4066894"/>
            <a:ext cx="1225406" cy="369332"/>
          </a:xfrm>
          <a:prstGeom prst="rect">
            <a:avLst/>
          </a:prstGeom>
          <a:noFill/>
        </p:spPr>
        <p:txBody>
          <a:bodyPr wrap="square" rtlCol="0">
            <a:spAutoFit/>
          </a:bodyPr>
          <a:lstStyle/>
          <a:p>
            <a:pPr algn="ctr"/>
            <a:r>
              <a:rPr lang="en-US" dirty="0">
                <a:solidFill>
                  <a:schemeClr val="bg1"/>
                </a:solidFill>
              </a:rPr>
              <a:t>$6,347</a:t>
            </a:r>
          </a:p>
        </p:txBody>
      </p:sp>
      <p:sp>
        <p:nvSpPr>
          <p:cNvPr id="31" name="TextBox 30"/>
          <p:cNvSpPr txBox="1"/>
          <p:nvPr/>
        </p:nvSpPr>
        <p:spPr>
          <a:xfrm>
            <a:off x="1976455" y="3898361"/>
            <a:ext cx="1225406" cy="369332"/>
          </a:xfrm>
          <a:prstGeom prst="rect">
            <a:avLst/>
          </a:prstGeom>
          <a:noFill/>
        </p:spPr>
        <p:txBody>
          <a:bodyPr wrap="square" rtlCol="0">
            <a:spAutoFit/>
          </a:bodyPr>
          <a:lstStyle/>
          <a:p>
            <a:pPr algn="ctr"/>
            <a:r>
              <a:rPr lang="en-US" dirty="0"/>
              <a:t>$</a:t>
            </a:r>
            <a:r>
              <a:rPr lang="en-US" dirty="0" smtClean="0"/>
              <a:t>5,519</a:t>
            </a:r>
            <a:endParaRPr lang="en-US" dirty="0"/>
          </a:p>
        </p:txBody>
      </p:sp>
      <p:sp>
        <p:nvSpPr>
          <p:cNvPr id="32" name="TextBox 31"/>
          <p:cNvSpPr txBox="1"/>
          <p:nvPr/>
        </p:nvSpPr>
        <p:spPr>
          <a:xfrm>
            <a:off x="5925537" y="2570086"/>
            <a:ext cx="1225406" cy="246221"/>
          </a:xfrm>
          <a:prstGeom prst="rect">
            <a:avLst/>
          </a:prstGeom>
          <a:solidFill>
            <a:srgbClr val="FFC000"/>
          </a:solidFill>
        </p:spPr>
        <p:txBody>
          <a:bodyPr wrap="square" rtlCol="0">
            <a:spAutoFit/>
          </a:bodyPr>
          <a:lstStyle/>
          <a:p>
            <a:pPr algn="ctr"/>
            <a:r>
              <a:rPr lang="en-US" sz="1000" dirty="0"/>
              <a:t>$</a:t>
            </a:r>
            <a:r>
              <a:rPr lang="en-US" sz="1000" dirty="0" smtClean="0"/>
              <a:t>452</a:t>
            </a:r>
            <a:endParaRPr lang="en-US" sz="1000" dirty="0"/>
          </a:p>
        </p:txBody>
      </p:sp>
      <p:sp>
        <p:nvSpPr>
          <p:cNvPr id="33" name="TextBox 32"/>
          <p:cNvSpPr txBox="1"/>
          <p:nvPr/>
        </p:nvSpPr>
        <p:spPr>
          <a:xfrm>
            <a:off x="3912139" y="3608165"/>
            <a:ext cx="1225406" cy="369332"/>
          </a:xfrm>
          <a:prstGeom prst="rect">
            <a:avLst/>
          </a:prstGeom>
          <a:noFill/>
        </p:spPr>
        <p:txBody>
          <a:bodyPr wrap="square" rtlCol="0">
            <a:spAutoFit/>
          </a:bodyPr>
          <a:lstStyle/>
          <a:p>
            <a:pPr algn="ctr"/>
            <a:r>
              <a:rPr lang="en-US" dirty="0"/>
              <a:t>$</a:t>
            </a:r>
            <a:r>
              <a:rPr lang="en-US" dirty="0" smtClean="0"/>
              <a:t>4,451</a:t>
            </a:r>
            <a:endParaRPr lang="en-US" dirty="0"/>
          </a:p>
        </p:txBody>
      </p:sp>
      <p:sp>
        <p:nvSpPr>
          <p:cNvPr id="34" name="TextBox 33"/>
          <p:cNvSpPr txBox="1"/>
          <p:nvPr/>
        </p:nvSpPr>
        <p:spPr>
          <a:xfrm>
            <a:off x="1948839" y="2180360"/>
            <a:ext cx="1225406" cy="369332"/>
          </a:xfrm>
          <a:prstGeom prst="rect">
            <a:avLst/>
          </a:prstGeom>
          <a:noFill/>
        </p:spPr>
        <p:txBody>
          <a:bodyPr wrap="square" rtlCol="0">
            <a:spAutoFit/>
          </a:bodyPr>
          <a:lstStyle/>
          <a:p>
            <a:pPr algn="ctr"/>
            <a:r>
              <a:rPr lang="en-US" dirty="0">
                <a:solidFill>
                  <a:schemeClr val="bg1"/>
                </a:solidFill>
              </a:rPr>
              <a:t>$685</a:t>
            </a:r>
          </a:p>
        </p:txBody>
      </p:sp>
      <p:sp>
        <p:nvSpPr>
          <p:cNvPr id="35" name="TextBox 34"/>
          <p:cNvSpPr txBox="1"/>
          <p:nvPr/>
        </p:nvSpPr>
        <p:spPr>
          <a:xfrm>
            <a:off x="3939616" y="2180360"/>
            <a:ext cx="1225406" cy="369332"/>
          </a:xfrm>
          <a:prstGeom prst="rect">
            <a:avLst/>
          </a:prstGeom>
          <a:noFill/>
        </p:spPr>
        <p:txBody>
          <a:bodyPr wrap="square" rtlCol="0">
            <a:spAutoFit/>
          </a:bodyPr>
          <a:lstStyle/>
          <a:p>
            <a:pPr algn="ctr"/>
            <a:r>
              <a:rPr lang="en-US" dirty="0">
                <a:solidFill>
                  <a:schemeClr val="bg1"/>
                </a:solidFill>
              </a:rPr>
              <a:t>$685</a:t>
            </a:r>
          </a:p>
        </p:txBody>
      </p:sp>
      <p:sp>
        <p:nvSpPr>
          <p:cNvPr id="36" name="TextBox 35"/>
          <p:cNvSpPr txBox="1"/>
          <p:nvPr/>
        </p:nvSpPr>
        <p:spPr>
          <a:xfrm>
            <a:off x="5933506" y="2188762"/>
            <a:ext cx="1225406" cy="365760"/>
          </a:xfrm>
          <a:prstGeom prst="rect">
            <a:avLst/>
          </a:prstGeom>
          <a:noFill/>
        </p:spPr>
        <p:txBody>
          <a:bodyPr wrap="square" rtlCol="0">
            <a:spAutoFit/>
          </a:bodyPr>
          <a:lstStyle/>
          <a:p>
            <a:pPr algn="ctr"/>
            <a:r>
              <a:rPr lang="en-US" dirty="0">
                <a:solidFill>
                  <a:schemeClr val="bg1"/>
                </a:solidFill>
              </a:rPr>
              <a:t>$685</a:t>
            </a:r>
          </a:p>
        </p:txBody>
      </p:sp>
      <p:sp>
        <p:nvSpPr>
          <p:cNvPr id="40" name="TextBox 39"/>
          <p:cNvSpPr txBox="1"/>
          <p:nvPr/>
        </p:nvSpPr>
        <p:spPr>
          <a:xfrm>
            <a:off x="-53757" y="1876135"/>
            <a:ext cx="2038856" cy="369332"/>
          </a:xfrm>
          <a:prstGeom prst="rect">
            <a:avLst/>
          </a:prstGeom>
          <a:noFill/>
        </p:spPr>
        <p:txBody>
          <a:bodyPr wrap="square" rtlCol="0">
            <a:spAutoFit/>
          </a:bodyPr>
          <a:lstStyle/>
          <a:p>
            <a:pPr algn="r"/>
            <a:r>
              <a:rPr lang="en-US" sz="1200" dirty="0"/>
              <a:t>Prop Tax Replacement</a:t>
            </a:r>
            <a:r>
              <a:rPr lang="en-US" dirty="0">
                <a:sym typeface="Wingdings" panose="05000000000000000000" pitchFamily="2" charset="2"/>
              </a:rPr>
              <a:t></a:t>
            </a:r>
            <a:endParaRPr lang="en-US" dirty="0"/>
          </a:p>
        </p:txBody>
      </p:sp>
      <p:sp>
        <p:nvSpPr>
          <p:cNvPr id="5" name="TextBox 4">
            <a:extLst>
              <a:ext uri="{FF2B5EF4-FFF2-40B4-BE49-F238E27FC236}">
                <a16:creationId xmlns:a16="http://schemas.microsoft.com/office/drawing/2014/main" id="{2D84B27B-58D7-41EB-BC80-F55E072BE022}"/>
              </a:ext>
            </a:extLst>
          </p:cNvPr>
          <p:cNvSpPr txBox="1"/>
          <p:nvPr/>
        </p:nvSpPr>
        <p:spPr>
          <a:xfrm>
            <a:off x="1896925" y="2316561"/>
            <a:ext cx="7242661" cy="461665"/>
          </a:xfrm>
          <a:prstGeom prst="rect">
            <a:avLst/>
          </a:prstGeom>
          <a:noFill/>
        </p:spPr>
        <p:txBody>
          <a:bodyPr wrap="square" rtlCol="0">
            <a:spAutoFit/>
          </a:bodyPr>
          <a:lstStyle/>
          <a:p>
            <a:r>
              <a:rPr lang="en-US" sz="2400" strike="sngStrike" dirty="0" smtClean="0">
                <a:solidFill>
                  <a:srgbClr val="FF0000"/>
                </a:solidFill>
              </a:rPr>
              <a:t>--------------------------------------------------------</a:t>
            </a:r>
            <a:endParaRPr lang="en-US" sz="2400" strike="sngStrike" dirty="0">
              <a:solidFill>
                <a:srgbClr val="FF0000"/>
              </a:solidFill>
            </a:endParaRPr>
          </a:p>
        </p:txBody>
      </p:sp>
      <p:sp>
        <p:nvSpPr>
          <p:cNvPr id="44" name="Callout: Line 43">
            <a:extLst>
              <a:ext uri="{FF2B5EF4-FFF2-40B4-BE49-F238E27FC236}">
                <a16:creationId xmlns:a16="http://schemas.microsoft.com/office/drawing/2014/main" id="{DC8B883D-252E-4C4E-A6B2-955F27C60924}"/>
              </a:ext>
            </a:extLst>
          </p:cNvPr>
          <p:cNvSpPr/>
          <p:nvPr/>
        </p:nvSpPr>
        <p:spPr>
          <a:xfrm>
            <a:off x="181257" y="1452493"/>
            <a:ext cx="929640" cy="306415"/>
          </a:xfrm>
          <a:prstGeom prst="borderCallout1">
            <a:avLst>
              <a:gd name="adj1" fmla="val 69730"/>
              <a:gd name="adj2" fmla="val 184699"/>
              <a:gd name="adj3" fmla="val 15514"/>
              <a:gd name="adj4" fmla="val 95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Per Pupil</a:t>
            </a:r>
          </a:p>
        </p:txBody>
      </p:sp>
      <p:sp>
        <p:nvSpPr>
          <p:cNvPr id="4" name="TextBox 3">
            <a:extLst>
              <a:ext uri="{FF2B5EF4-FFF2-40B4-BE49-F238E27FC236}">
                <a16:creationId xmlns:a16="http://schemas.microsoft.com/office/drawing/2014/main" id="{69339834-F8BC-439B-86F3-A1EAAC86AF6F}"/>
              </a:ext>
            </a:extLst>
          </p:cNvPr>
          <p:cNvSpPr txBox="1"/>
          <p:nvPr/>
        </p:nvSpPr>
        <p:spPr>
          <a:xfrm>
            <a:off x="7273184" y="3802316"/>
            <a:ext cx="1870816" cy="707886"/>
          </a:xfrm>
          <a:prstGeom prst="rect">
            <a:avLst/>
          </a:prstGeom>
          <a:solidFill>
            <a:schemeClr val="bg1"/>
          </a:solidFill>
          <a:ln>
            <a:solidFill>
              <a:schemeClr val="accent1">
                <a:shade val="50000"/>
              </a:schemeClr>
            </a:solidFill>
          </a:ln>
        </p:spPr>
        <p:txBody>
          <a:bodyPr wrap="square" rtlCol="0">
            <a:spAutoFit/>
          </a:bodyPr>
          <a:lstStyle/>
          <a:p>
            <a:pPr algn="ctr"/>
            <a:r>
              <a:rPr lang="en-US" sz="2000" b="1" dirty="0">
                <a:solidFill>
                  <a:srgbClr val="FFCC00"/>
                </a:solidFill>
              </a:rPr>
              <a:t>State Aid</a:t>
            </a:r>
          </a:p>
          <a:p>
            <a:pPr algn="ctr"/>
            <a:r>
              <a:rPr lang="en-US" sz="2000" dirty="0">
                <a:solidFill>
                  <a:srgbClr val="352EBA"/>
                </a:solidFill>
              </a:rPr>
              <a:t>Property Taxes</a:t>
            </a:r>
          </a:p>
        </p:txBody>
      </p:sp>
      <p:sp>
        <p:nvSpPr>
          <p:cNvPr id="41" name="TextBox 40">
            <a:extLst>
              <a:ext uri="{FF2B5EF4-FFF2-40B4-BE49-F238E27FC236}">
                <a16:creationId xmlns:a16="http://schemas.microsoft.com/office/drawing/2014/main" id="{C2145011-A5AA-403A-A568-729DA917BDB2}"/>
              </a:ext>
            </a:extLst>
          </p:cNvPr>
          <p:cNvSpPr txBox="1"/>
          <p:nvPr/>
        </p:nvSpPr>
        <p:spPr>
          <a:xfrm>
            <a:off x="7268770" y="912485"/>
            <a:ext cx="1870816" cy="1477328"/>
          </a:xfrm>
          <a:prstGeom prst="rect">
            <a:avLst/>
          </a:prstGeom>
          <a:solidFill>
            <a:schemeClr val="bg1"/>
          </a:solidFill>
          <a:ln>
            <a:solidFill>
              <a:schemeClr val="accent1">
                <a:shade val="50000"/>
              </a:schemeClr>
            </a:solidFill>
          </a:ln>
        </p:spPr>
        <p:txBody>
          <a:bodyPr wrap="square" rtlCol="0">
            <a:spAutoFit/>
          </a:bodyPr>
          <a:lstStyle/>
          <a:p>
            <a:pPr algn="ctr"/>
            <a:r>
              <a:rPr lang="en-US" b="1" dirty="0">
                <a:solidFill>
                  <a:srgbClr val="FFCC00"/>
                </a:solidFill>
              </a:rPr>
              <a:t>Increase in Foundation Pct</a:t>
            </a:r>
            <a:r>
              <a:rPr lang="en-US" b="1" u="sng" dirty="0">
                <a:solidFill>
                  <a:srgbClr val="FFCC00"/>
                </a:solidFill>
              </a:rPr>
              <a:t> </a:t>
            </a:r>
            <a:r>
              <a:rPr lang="en-US" b="1" dirty="0">
                <a:solidFill>
                  <a:srgbClr val="FFCC00"/>
                </a:solidFill>
              </a:rPr>
              <a:t>from 87.5% to 88.4% is effected for FY 2023</a:t>
            </a:r>
            <a:endParaRPr lang="en-US" dirty="0">
              <a:solidFill>
                <a:srgbClr val="352EBA"/>
              </a:solidFill>
            </a:endParaRPr>
          </a:p>
        </p:txBody>
      </p:sp>
    </p:spTree>
    <p:extLst>
      <p:ext uri="{BB962C8B-B14F-4D97-AF65-F5344CB8AC3E}">
        <p14:creationId xmlns:p14="http://schemas.microsoft.com/office/powerpoint/2010/main" val="7829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anim calcmode="lin" valueType="num">
                                      <p:cBhvr>
                                        <p:cTn id="26" dur="2000" fill="hold"/>
                                        <p:tgtEl>
                                          <p:spTgt spid="17"/>
                                        </p:tgtEl>
                                        <p:attrNameLst>
                                          <p:attrName>ppt_x</p:attrName>
                                        </p:attrNameLst>
                                      </p:cBhvr>
                                      <p:tavLst>
                                        <p:tav tm="0">
                                          <p:val>
                                            <p:strVal val="#ppt_x"/>
                                          </p:val>
                                        </p:tav>
                                        <p:tav tm="100000">
                                          <p:val>
                                            <p:strVal val="#ppt_x"/>
                                          </p:val>
                                        </p:tav>
                                      </p:tavLst>
                                    </p:anim>
                                    <p:anim calcmode="lin" valueType="num">
                                      <p:cBhvr>
                                        <p:cTn id="27" dur="2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7"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47"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8000"/>
                            </p:stCondLst>
                            <p:childTnLst>
                              <p:par>
                                <p:cTn id="41" presetID="47"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9000"/>
                            </p:stCondLst>
                            <p:childTnLst>
                              <p:par>
                                <p:cTn id="47" presetID="4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anim calcmode="lin" valueType="num">
                                      <p:cBhvr>
                                        <p:cTn id="50" dur="2000" fill="hold"/>
                                        <p:tgtEl>
                                          <p:spTgt spid="18"/>
                                        </p:tgtEl>
                                        <p:attrNameLst>
                                          <p:attrName>ppt_x</p:attrName>
                                        </p:attrNameLst>
                                      </p:cBhvr>
                                      <p:tavLst>
                                        <p:tav tm="0">
                                          <p:val>
                                            <p:strVal val="#ppt_x"/>
                                          </p:val>
                                        </p:tav>
                                        <p:tav tm="100000">
                                          <p:val>
                                            <p:strVal val="#ppt_x"/>
                                          </p:val>
                                        </p:tav>
                                      </p:tavLst>
                                    </p:anim>
                                    <p:anim calcmode="lin" valueType="num">
                                      <p:cBhvr>
                                        <p:cTn id="51" dur="200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11000"/>
                            </p:stCondLst>
                            <p:childTnLst>
                              <p:par>
                                <p:cTn id="53" presetID="47"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12000"/>
                            </p:stCondLst>
                            <p:childTnLst>
                              <p:par>
                                <p:cTn id="59" presetID="47"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13000"/>
                            </p:stCondLst>
                            <p:childTnLst>
                              <p:par>
                                <p:cTn id="65" presetID="42"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2000"/>
                                        <p:tgtEl>
                                          <p:spTgt spid="6"/>
                                        </p:tgtEl>
                                      </p:cBhvr>
                                    </p:animEffect>
                                    <p:anim calcmode="lin" valueType="num">
                                      <p:cBhvr>
                                        <p:cTn id="68" dur="2000" fill="hold"/>
                                        <p:tgtEl>
                                          <p:spTgt spid="6"/>
                                        </p:tgtEl>
                                        <p:attrNameLst>
                                          <p:attrName>ppt_x</p:attrName>
                                        </p:attrNameLst>
                                      </p:cBhvr>
                                      <p:tavLst>
                                        <p:tav tm="0">
                                          <p:val>
                                            <p:strVal val="#ppt_x"/>
                                          </p:val>
                                        </p:tav>
                                        <p:tav tm="100000">
                                          <p:val>
                                            <p:strVal val="#ppt_x"/>
                                          </p:val>
                                        </p:tav>
                                      </p:tavLst>
                                    </p:anim>
                                    <p:anim calcmode="lin" valueType="num">
                                      <p:cBhvr>
                                        <p:cTn id="69" dur="2000" fill="hold"/>
                                        <p:tgtEl>
                                          <p:spTgt spid="6"/>
                                        </p:tgtEl>
                                        <p:attrNameLst>
                                          <p:attrName>ppt_y</p:attrName>
                                        </p:attrNameLst>
                                      </p:cBhvr>
                                      <p:tavLst>
                                        <p:tav tm="0">
                                          <p:val>
                                            <p:strVal val="#ppt_y+.1"/>
                                          </p:val>
                                        </p:tav>
                                        <p:tav tm="100000">
                                          <p:val>
                                            <p:strVal val="#ppt_y"/>
                                          </p:val>
                                        </p:tav>
                                      </p:tavLst>
                                    </p:anim>
                                  </p:childTnLst>
                                </p:cTn>
                              </p:par>
                            </p:childTnLst>
                          </p:cTn>
                        </p:par>
                        <p:par>
                          <p:cTn id="70" fill="hold">
                            <p:stCondLst>
                              <p:cond delay="15000"/>
                            </p:stCondLst>
                            <p:childTnLst>
                              <p:par>
                                <p:cTn id="71" presetID="47"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16000"/>
                            </p:stCondLst>
                            <p:childTnLst>
                              <p:par>
                                <p:cTn id="77" presetID="42" presetClass="entr" presetSubtype="0"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2000"/>
                                        <p:tgtEl>
                                          <p:spTgt spid="7"/>
                                        </p:tgtEl>
                                      </p:cBhvr>
                                    </p:animEffect>
                                    <p:anim calcmode="lin" valueType="num">
                                      <p:cBhvr>
                                        <p:cTn id="80" dur="2000" fill="hold"/>
                                        <p:tgtEl>
                                          <p:spTgt spid="7"/>
                                        </p:tgtEl>
                                        <p:attrNameLst>
                                          <p:attrName>ppt_x</p:attrName>
                                        </p:attrNameLst>
                                      </p:cBhvr>
                                      <p:tavLst>
                                        <p:tav tm="0">
                                          <p:val>
                                            <p:strVal val="#ppt_x"/>
                                          </p:val>
                                        </p:tav>
                                        <p:tav tm="100000">
                                          <p:val>
                                            <p:strVal val="#ppt_x"/>
                                          </p:val>
                                        </p:tav>
                                      </p:tavLst>
                                    </p:anim>
                                    <p:anim calcmode="lin" valueType="num">
                                      <p:cBhvr>
                                        <p:cTn id="81" dur="2000" fill="hold"/>
                                        <p:tgtEl>
                                          <p:spTgt spid="7"/>
                                        </p:tgtEl>
                                        <p:attrNameLst>
                                          <p:attrName>ppt_y</p:attrName>
                                        </p:attrNameLst>
                                      </p:cBhvr>
                                      <p:tavLst>
                                        <p:tav tm="0">
                                          <p:val>
                                            <p:strVal val="#ppt_y+.1"/>
                                          </p:val>
                                        </p:tav>
                                        <p:tav tm="100000">
                                          <p:val>
                                            <p:strVal val="#ppt_y"/>
                                          </p:val>
                                        </p:tav>
                                      </p:tavLst>
                                    </p:anim>
                                  </p:childTnLst>
                                </p:cTn>
                              </p:par>
                            </p:childTnLst>
                          </p:cTn>
                        </p:par>
                        <p:par>
                          <p:cTn id="82" fill="hold">
                            <p:stCondLst>
                              <p:cond delay="1800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9000"/>
                            </p:stCondLst>
                            <p:childTnLst>
                              <p:par>
                                <p:cTn id="89" presetID="42" presetClass="entr" presetSubtype="0"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2000"/>
                                        <p:tgtEl>
                                          <p:spTgt spid="8"/>
                                        </p:tgtEl>
                                      </p:cBhvr>
                                    </p:animEffect>
                                    <p:anim calcmode="lin" valueType="num">
                                      <p:cBhvr>
                                        <p:cTn id="92" dur="2000" fill="hold"/>
                                        <p:tgtEl>
                                          <p:spTgt spid="8"/>
                                        </p:tgtEl>
                                        <p:attrNameLst>
                                          <p:attrName>ppt_x</p:attrName>
                                        </p:attrNameLst>
                                      </p:cBhvr>
                                      <p:tavLst>
                                        <p:tav tm="0">
                                          <p:val>
                                            <p:strVal val="#ppt_x"/>
                                          </p:val>
                                        </p:tav>
                                        <p:tav tm="100000">
                                          <p:val>
                                            <p:strVal val="#ppt_x"/>
                                          </p:val>
                                        </p:tav>
                                      </p:tavLst>
                                    </p:anim>
                                    <p:anim calcmode="lin" valueType="num">
                                      <p:cBhvr>
                                        <p:cTn id="93" dur="2000" fill="hold"/>
                                        <p:tgtEl>
                                          <p:spTgt spid="8"/>
                                        </p:tgtEl>
                                        <p:attrNameLst>
                                          <p:attrName>ppt_y</p:attrName>
                                        </p:attrNameLst>
                                      </p:cBhvr>
                                      <p:tavLst>
                                        <p:tav tm="0">
                                          <p:val>
                                            <p:strVal val="#ppt_y+.1"/>
                                          </p:val>
                                        </p:tav>
                                        <p:tav tm="100000">
                                          <p:val>
                                            <p:strVal val="#ppt_y"/>
                                          </p:val>
                                        </p:tav>
                                      </p:tavLst>
                                    </p:anim>
                                  </p:childTnLst>
                                </p:cTn>
                              </p:par>
                            </p:childTnLst>
                          </p:cTn>
                        </p:par>
                        <p:par>
                          <p:cTn id="94" fill="hold">
                            <p:stCondLst>
                              <p:cond delay="21000"/>
                            </p:stCondLst>
                            <p:childTnLst>
                              <p:par>
                                <p:cTn id="95" presetID="47"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1000"/>
                                        <p:tgtEl>
                                          <p:spTgt spid="30"/>
                                        </p:tgtEl>
                                      </p:cBhvr>
                                    </p:animEffect>
                                    <p:anim calcmode="lin" valueType="num">
                                      <p:cBhvr>
                                        <p:cTn id="98" dur="1000" fill="hold"/>
                                        <p:tgtEl>
                                          <p:spTgt spid="30"/>
                                        </p:tgtEl>
                                        <p:attrNameLst>
                                          <p:attrName>ppt_x</p:attrName>
                                        </p:attrNameLst>
                                      </p:cBhvr>
                                      <p:tavLst>
                                        <p:tav tm="0">
                                          <p:val>
                                            <p:strVal val="#ppt_x"/>
                                          </p:val>
                                        </p:tav>
                                        <p:tav tm="100000">
                                          <p:val>
                                            <p:strVal val="#ppt_x"/>
                                          </p:val>
                                        </p:tav>
                                      </p:tavLst>
                                    </p:anim>
                                    <p:anim calcmode="lin" valueType="num">
                                      <p:cBhvr>
                                        <p:cTn id="99" dur="1000" fill="hold"/>
                                        <p:tgtEl>
                                          <p:spTgt spid="30"/>
                                        </p:tgtEl>
                                        <p:attrNameLst>
                                          <p:attrName>ppt_y</p:attrName>
                                        </p:attrNameLst>
                                      </p:cBhvr>
                                      <p:tavLst>
                                        <p:tav tm="0">
                                          <p:val>
                                            <p:strVal val="#ppt_y-.1"/>
                                          </p:val>
                                        </p:tav>
                                        <p:tav tm="100000">
                                          <p:val>
                                            <p:strVal val="#ppt_y"/>
                                          </p:val>
                                        </p:tav>
                                      </p:tavLst>
                                    </p:anim>
                                  </p:childTnLst>
                                </p:cTn>
                              </p:par>
                            </p:childTnLst>
                          </p:cTn>
                        </p:par>
                        <p:par>
                          <p:cTn id="100" fill="hold">
                            <p:stCondLst>
                              <p:cond delay="22000"/>
                            </p:stCondLst>
                            <p:childTnLst>
                              <p:par>
                                <p:cTn id="101" presetID="47"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par>
                          <p:cTn id="106" fill="hold">
                            <p:stCondLst>
                              <p:cond delay="23000"/>
                            </p:stCondLst>
                            <p:childTnLst>
                              <p:par>
                                <p:cTn id="107" presetID="4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1000" fill="hold"/>
                                        <p:tgtEl>
                                          <p:spTgt spid="27"/>
                                        </p:tgtEl>
                                        <p:attrNameLst>
                                          <p:attrName>ppt_y</p:attrName>
                                        </p:attrNameLst>
                                      </p:cBhvr>
                                      <p:tavLst>
                                        <p:tav tm="0">
                                          <p:val>
                                            <p:strVal val="#ppt_y-.1"/>
                                          </p:val>
                                        </p:tav>
                                        <p:tav tm="100000">
                                          <p:val>
                                            <p:strVal val="#ppt_y"/>
                                          </p:val>
                                        </p:tav>
                                      </p:tavLst>
                                    </p:anim>
                                  </p:childTnLst>
                                </p:cTn>
                              </p:par>
                            </p:childTnLst>
                          </p:cTn>
                        </p:par>
                        <p:par>
                          <p:cTn id="112" fill="hold">
                            <p:stCondLst>
                              <p:cond delay="24000"/>
                            </p:stCondLst>
                            <p:childTnLst>
                              <p:par>
                                <p:cTn id="113" presetID="47" presetClass="entr" presetSubtype="0" fill="hold" grpId="0" nodeType="after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fade">
                                      <p:cBhvr>
                                        <p:cTn id="115" dur="2000"/>
                                        <p:tgtEl>
                                          <p:spTgt spid="9"/>
                                        </p:tgtEl>
                                      </p:cBhvr>
                                    </p:animEffect>
                                    <p:anim calcmode="lin" valueType="num">
                                      <p:cBhvr>
                                        <p:cTn id="116" dur="2000" fill="hold"/>
                                        <p:tgtEl>
                                          <p:spTgt spid="9"/>
                                        </p:tgtEl>
                                        <p:attrNameLst>
                                          <p:attrName>ppt_x</p:attrName>
                                        </p:attrNameLst>
                                      </p:cBhvr>
                                      <p:tavLst>
                                        <p:tav tm="0">
                                          <p:val>
                                            <p:strVal val="#ppt_x"/>
                                          </p:val>
                                        </p:tav>
                                        <p:tav tm="100000">
                                          <p:val>
                                            <p:strVal val="#ppt_x"/>
                                          </p:val>
                                        </p:tav>
                                      </p:tavLst>
                                    </p:anim>
                                    <p:anim calcmode="lin" valueType="num">
                                      <p:cBhvr>
                                        <p:cTn id="117" dur="2000" fill="hold"/>
                                        <p:tgtEl>
                                          <p:spTgt spid="9"/>
                                        </p:tgtEl>
                                        <p:attrNameLst>
                                          <p:attrName>ppt_y</p:attrName>
                                        </p:attrNameLst>
                                      </p:cBhvr>
                                      <p:tavLst>
                                        <p:tav tm="0">
                                          <p:val>
                                            <p:strVal val="#ppt_y-.1"/>
                                          </p:val>
                                        </p:tav>
                                        <p:tav tm="100000">
                                          <p:val>
                                            <p:strVal val="#ppt_y"/>
                                          </p:val>
                                        </p:tav>
                                      </p:tavLst>
                                    </p:anim>
                                  </p:childTnLst>
                                </p:cTn>
                              </p:par>
                            </p:childTnLst>
                          </p:cTn>
                        </p:par>
                        <p:par>
                          <p:cTn id="118" fill="hold">
                            <p:stCondLst>
                              <p:cond delay="26000"/>
                            </p:stCondLst>
                            <p:childTnLst>
                              <p:par>
                                <p:cTn id="119" presetID="47"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1000"/>
                                        <p:tgtEl>
                                          <p:spTgt spid="31"/>
                                        </p:tgtEl>
                                      </p:cBhvr>
                                    </p:animEffect>
                                    <p:anim calcmode="lin" valueType="num">
                                      <p:cBhvr>
                                        <p:cTn id="122" dur="1000" fill="hold"/>
                                        <p:tgtEl>
                                          <p:spTgt spid="31"/>
                                        </p:tgtEl>
                                        <p:attrNameLst>
                                          <p:attrName>ppt_x</p:attrName>
                                        </p:attrNameLst>
                                      </p:cBhvr>
                                      <p:tavLst>
                                        <p:tav tm="0">
                                          <p:val>
                                            <p:strVal val="#ppt_x"/>
                                          </p:val>
                                        </p:tav>
                                        <p:tav tm="100000">
                                          <p:val>
                                            <p:strVal val="#ppt_x"/>
                                          </p:val>
                                        </p:tav>
                                      </p:tavLst>
                                    </p:anim>
                                    <p:anim calcmode="lin" valueType="num">
                                      <p:cBhvr>
                                        <p:cTn id="123" dur="1000" fill="hold"/>
                                        <p:tgtEl>
                                          <p:spTgt spid="31"/>
                                        </p:tgtEl>
                                        <p:attrNameLst>
                                          <p:attrName>ppt_y</p:attrName>
                                        </p:attrNameLst>
                                      </p:cBhvr>
                                      <p:tavLst>
                                        <p:tav tm="0">
                                          <p:val>
                                            <p:strVal val="#ppt_y-.1"/>
                                          </p:val>
                                        </p:tav>
                                        <p:tav tm="100000">
                                          <p:val>
                                            <p:strVal val="#ppt_y"/>
                                          </p:val>
                                        </p:tav>
                                      </p:tavLst>
                                    </p:anim>
                                  </p:childTnLst>
                                </p:cTn>
                              </p:par>
                            </p:childTnLst>
                          </p:cTn>
                        </p:par>
                        <p:par>
                          <p:cTn id="124" fill="hold">
                            <p:stCondLst>
                              <p:cond delay="27000"/>
                            </p:stCondLst>
                            <p:childTnLst>
                              <p:par>
                                <p:cTn id="125" presetID="47" presetClass="entr" presetSubtype="0" fill="hold" grpId="0"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fade">
                                      <p:cBhvr>
                                        <p:cTn id="127" dur="2000"/>
                                        <p:tgtEl>
                                          <p:spTgt spid="10"/>
                                        </p:tgtEl>
                                      </p:cBhvr>
                                    </p:animEffect>
                                    <p:anim calcmode="lin" valueType="num">
                                      <p:cBhvr>
                                        <p:cTn id="128" dur="2000" fill="hold"/>
                                        <p:tgtEl>
                                          <p:spTgt spid="10"/>
                                        </p:tgtEl>
                                        <p:attrNameLst>
                                          <p:attrName>ppt_x</p:attrName>
                                        </p:attrNameLst>
                                      </p:cBhvr>
                                      <p:tavLst>
                                        <p:tav tm="0">
                                          <p:val>
                                            <p:strVal val="#ppt_x"/>
                                          </p:val>
                                        </p:tav>
                                        <p:tav tm="100000">
                                          <p:val>
                                            <p:strVal val="#ppt_x"/>
                                          </p:val>
                                        </p:tav>
                                      </p:tavLst>
                                    </p:anim>
                                    <p:anim calcmode="lin" valueType="num">
                                      <p:cBhvr>
                                        <p:cTn id="129" dur="2000" fill="hold"/>
                                        <p:tgtEl>
                                          <p:spTgt spid="10"/>
                                        </p:tgtEl>
                                        <p:attrNameLst>
                                          <p:attrName>ppt_y</p:attrName>
                                        </p:attrNameLst>
                                      </p:cBhvr>
                                      <p:tavLst>
                                        <p:tav tm="0">
                                          <p:val>
                                            <p:strVal val="#ppt_y-.1"/>
                                          </p:val>
                                        </p:tav>
                                        <p:tav tm="100000">
                                          <p:val>
                                            <p:strVal val="#ppt_y"/>
                                          </p:val>
                                        </p:tav>
                                      </p:tavLst>
                                    </p:anim>
                                  </p:childTnLst>
                                </p:cTn>
                              </p:par>
                            </p:childTnLst>
                          </p:cTn>
                        </p:par>
                        <p:par>
                          <p:cTn id="130" fill="hold">
                            <p:stCondLst>
                              <p:cond delay="29000"/>
                            </p:stCondLst>
                            <p:childTnLst>
                              <p:par>
                                <p:cTn id="131" presetID="47"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fade">
                                      <p:cBhvr>
                                        <p:cTn id="133" dur="1000"/>
                                        <p:tgtEl>
                                          <p:spTgt spid="33"/>
                                        </p:tgtEl>
                                      </p:cBhvr>
                                    </p:animEffect>
                                    <p:anim calcmode="lin" valueType="num">
                                      <p:cBhvr>
                                        <p:cTn id="134" dur="1000" fill="hold"/>
                                        <p:tgtEl>
                                          <p:spTgt spid="33"/>
                                        </p:tgtEl>
                                        <p:attrNameLst>
                                          <p:attrName>ppt_x</p:attrName>
                                        </p:attrNameLst>
                                      </p:cBhvr>
                                      <p:tavLst>
                                        <p:tav tm="0">
                                          <p:val>
                                            <p:strVal val="#ppt_x"/>
                                          </p:val>
                                        </p:tav>
                                        <p:tav tm="100000">
                                          <p:val>
                                            <p:strVal val="#ppt_x"/>
                                          </p:val>
                                        </p:tav>
                                      </p:tavLst>
                                    </p:anim>
                                    <p:anim calcmode="lin" valueType="num">
                                      <p:cBhvr>
                                        <p:cTn id="135" dur="1000" fill="hold"/>
                                        <p:tgtEl>
                                          <p:spTgt spid="33"/>
                                        </p:tgtEl>
                                        <p:attrNameLst>
                                          <p:attrName>ppt_y</p:attrName>
                                        </p:attrNameLst>
                                      </p:cBhvr>
                                      <p:tavLst>
                                        <p:tav tm="0">
                                          <p:val>
                                            <p:strVal val="#ppt_y-.1"/>
                                          </p:val>
                                        </p:tav>
                                        <p:tav tm="100000">
                                          <p:val>
                                            <p:strVal val="#ppt_y"/>
                                          </p:val>
                                        </p:tav>
                                      </p:tavLst>
                                    </p:anim>
                                  </p:childTnLst>
                                </p:cTn>
                              </p:par>
                            </p:childTnLst>
                          </p:cTn>
                        </p:par>
                        <p:par>
                          <p:cTn id="136" fill="hold">
                            <p:stCondLst>
                              <p:cond delay="30000"/>
                            </p:stCondLst>
                            <p:childTnLst>
                              <p:par>
                                <p:cTn id="137" presetID="47" presetClass="entr" presetSubtype="0" fill="hold" grpId="0" nodeType="afterEffect">
                                  <p:stCondLst>
                                    <p:cond delay="0"/>
                                  </p:stCondLst>
                                  <p:childTnLst>
                                    <p:set>
                                      <p:cBhvr>
                                        <p:cTn id="138" dur="1" fill="hold">
                                          <p:stCondLst>
                                            <p:cond delay="0"/>
                                          </p:stCondLst>
                                        </p:cTn>
                                        <p:tgtEl>
                                          <p:spTgt spid="11"/>
                                        </p:tgtEl>
                                        <p:attrNameLst>
                                          <p:attrName>style.visibility</p:attrName>
                                        </p:attrNameLst>
                                      </p:cBhvr>
                                      <p:to>
                                        <p:strVal val="visible"/>
                                      </p:to>
                                    </p:set>
                                    <p:animEffect transition="in" filter="fade">
                                      <p:cBhvr>
                                        <p:cTn id="139" dur="2000"/>
                                        <p:tgtEl>
                                          <p:spTgt spid="11"/>
                                        </p:tgtEl>
                                      </p:cBhvr>
                                    </p:animEffect>
                                    <p:anim calcmode="lin" valueType="num">
                                      <p:cBhvr>
                                        <p:cTn id="140" dur="2000" fill="hold"/>
                                        <p:tgtEl>
                                          <p:spTgt spid="11"/>
                                        </p:tgtEl>
                                        <p:attrNameLst>
                                          <p:attrName>ppt_x</p:attrName>
                                        </p:attrNameLst>
                                      </p:cBhvr>
                                      <p:tavLst>
                                        <p:tav tm="0">
                                          <p:val>
                                            <p:strVal val="#ppt_x"/>
                                          </p:val>
                                        </p:tav>
                                        <p:tav tm="100000">
                                          <p:val>
                                            <p:strVal val="#ppt_x"/>
                                          </p:val>
                                        </p:tav>
                                      </p:tavLst>
                                    </p:anim>
                                    <p:anim calcmode="lin" valueType="num">
                                      <p:cBhvr>
                                        <p:cTn id="141" dur="2000" fill="hold"/>
                                        <p:tgtEl>
                                          <p:spTgt spid="11"/>
                                        </p:tgtEl>
                                        <p:attrNameLst>
                                          <p:attrName>ppt_y</p:attrName>
                                        </p:attrNameLst>
                                      </p:cBhvr>
                                      <p:tavLst>
                                        <p:tav tm="0">
                                          <p:val>
                                            <p:strVal val="#ppt_y-.1"/>
                                          </p:val>
                                        </p:tav>
                                        <p:tav tm="100000">
                                          <p:val>
                                            <p:strVal val="#ppt_y"/>
                                          </p:val>
                                        </p:tav>
                                      </p:tavLst>
                                    </p:anim>
                                  </p:childTnLst>
                                </p:cTn>
                              </p:par>
                            </p:childTnLst>
                          </p:cTn>
                        </p:par>
                        <p:par>
                          <p:cTn id="142" fill="hold">
                            <p:stCondLst>
                              <p:cond delay="32000"/>
                            </p:stCondLst>
                            <p:childTnLst>
                              <p:par>
                                <p:cTn id="143" presetID="47" presetClass="entr" presetSubtype="0" fill="hold" grpId="0" nodeType="after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fade">
                                      <p:cBhvr>
                                        <p:cTn id="145" dur="1000"/>
                                        <p:tgtEl>
                                          <p:spTgt spid="32"/>
                                        </p:tgtEl>
                                      </p:cBhvr>
                                    </p:animEffect>
                                    <p:anim calcmode="lin" valueType="num">
                                      <p:cBhvr>
                                        <p:cTn id="146" dur="1000" fill="hold"/>
                                        <p:tgtEl>
                                          <p:spTgt spid="32"/>
                                        </p:tgtEl>
                                        <p:attrNameLst>
                                          <p:attrName>ppt_x</p:attrName>
                                        </p:attrNameLst>
                                      </p:cBhvr>
                                      <p:tavLst>
                                        <p:tav tm="0">
                                          <p:val>
                                            <p:strVal val="#ppt_x"/>
                                          </p:val>
                                        </p:tav>
                                        <p:tav tm="100000">
                                          <p:val>
                                            <p:strVal val="#ppt_x"/>
                                          </p:val>
                                        </p:tav>
                                      </p:tavLst>
                                    </p:anim>
                                    <p:anim calcmode="lin" valueType="num">
                                      <p:cBhvr>
                                        <p:cTn id="147" dur="1000" fill="hold"/>
                                        <p:tgtEl>
                                          <p:spTgt spid="32"/>
                                        </p:tgtEl>
                                        <p:attrNameLst>
                                          <p:attrName>ppt_y</p:attrName>
                                        </p:attrNameLst>
                                      </p:cBhvr>
                                      <p:tavLst>
                                        <p:tav tm="0">
                                          <p:val>
                                            <p:strVal val="#ppt_y-.1"/>
                                          </p:val>
                                        </p:tav>
                                        <p:tav tm="100000">
                                          <p:val>
                                            <p:strVal val="#ppt_y"/>
                                          </p:val>
                                        </p:tav>
                                      </p:tavLst>
                                    </p:anim>
                                  </p:childTnLst>
                                </p:cTn>
                              </p:par>
                            </p:childTnLst>
                          </p:cTn>
                        </p:par>
                        <p:par>
                          <p:cTn id="148" fill="hold">
                            <p:stCondLst>
                              <p:cond delay="33000"/>
                            </p:stCondLst>
                            <p:childTnLst>
                              <p:par>
                                <p:cTn id="149" presetID="47" presetClass="entr" presetSubtype="0" fill="hold" grpId="0" nodeType="afterEffect">
                                  <p:stCondLst>
                                    <p:cond delay="0"/>
                                  </p:stCondLst>
                                  <p:childTnLst>
                                    <p:set>
                                      <p:cBhvr>
                                        <p:cTn id="150" dur="1" fill="hold">
                                          <p:stCondLst>
                                            <p:cond delay="0"/>
                                          </p:stCondLst>
                                        </p:cTn>
                                        <p:tgtEl>
                                          <p:spTgt spid="22"/>
                                        </p:tgtEl>
                                        <p:attrNameLst>
                                          <p:attrName>style.visibility</p:attrName>
                                        </p:attrNameLst>
                                      </p:cBhvr>
                                      <p:to>
                                        <p:strVal val="visible"/>
                                      </p:to>
                                    </p:set>
                                    <p:animEffect transition="in" filter="fade">
                                      <p:cBhvr>
                                        <p:cTn id="151" dur="1000"/>
                                        <p:tgtEl>
                                          <p:spTgt spid="22"/>
                                        </p:tgtEl>
                                      </p:cBhvr>
                                    </p:animEffect>
                                    <p:anim calcmode="lin" valueType="num">
                                      <p:cBhvr>
                                        <p:cTn id="152" dur="1000" fill="hold"/>
                                        <p:tgtEl>
                                          <p:spTgt spid="22"/>
                                        </p:tgtEl>
                                        <p:attrNameLst>
                                          <p:attrName>ppt_x</p:attrName>
                                        </p:attrNameLst>
                                      </p:cBhvr>
                                      <p:tavLst>
                                        <p:tav tm="0">
                                          <p:val>
                                            <p:strVal val="#ppt_x"/>
                                          </p:val>
                                        </p:tav>
                                        <p:tav tm="100000">
                                          <p:val>
                                            <p:strVal val="#ppt_x"/>
                                          </p:val>
                                        </p:tav>
                                      </p:tavLst>
                                    </p:anim>
                                    <p:anim calcmode="lin" valueType="num">
                                      <p:cBhvr>
                                        <p:cTn id="153" dur="1000" fill="hold"/>
                                        <p:tgtEl>
                                          <p:spTgt spid="22"/>
                                        </p:tgtEl>
                                        <p:attrNameLst>
                                          <p:attrName>ppt_y</p:attrName>
                                        </p:attrNameLst>
                                      </p:cBhvr>
                                      <p:tavLst>
                                        <p:tav tm="0">
                                          <p:val>
                                            <p:strVal val="#ppt_y-.1"/>
                                          </p:val>
                                        </p:tav>
                                        <p:tav tm="100000">
                                          <p:val>
                                            <p:strVal val="#ppt_y"/>
                                          </p:val>
                                        </p:tav>
                                      </p:tavLst>
                                    </p:anim>
                                  </p:childTnLst>
                                </p:cTn>
                              </p:par>
                            </p:childTnLst>
                          </p:cTn>
                        </p:par>
                        <p:par>
                          <p:cTn id="154" fill="hold">
                            <p:stCondLst>
                              <p:cond delay="34000"/>
                            </p:stCondLst>
                            <p:childTnLst>
                              <p:par>
                                <p:cTn id="155" presetID="47" presetClass="entr" presetSubtype="0" fill="hold" grpId="0" nodeType="afterEffect">
                                  <p:stCondLst>
                                    <p:cond delay="0"/>
                                  </p:stCondLst>
                                  <p:childTnLst>
                                    <p:set>
                                      <p:cBhvr>
                                        <p:cTn id="156" dur="1" fill="hold">
                                          <p:stCondLst>
                                            <p:cond delay="0"/>
                                          </p:stCondLst>
                                        </p:cTn>
                                        <p:tgtEl>
                                          <p:spTgt spid="12"/>
                                        </p:tgtEl>
                                        <p:attrNameLst>
                                          <p:attrName>style.visibility</p:attrName>
                                        </p:attrNameLst>
                                      </p:cBhvr>
                                      <p:to>
                                        <p:strVal val="visible"/>
                                      </p:to>
                                    </p:set>
                                    <p:animEffect transition="in" filter="fade">
                                      <p:cBhvr>
                                        <p:cTn id="157" dur="2000"/>
                                        <p:tgtEl>
                                          <p:spTgt spid="12"/>
                                        </p:tgtEl>
                                      </p:cBhvr>
                                    </p:animEffect>
                                    <p:anim calcmode="lin" valueType="num">
                                      <p:cBhvr>
                                        <p:cTn id="158" dur="2000" fill="hold"/>
                                        <p:tgtEl>
                                          <p:spTgt spid="12"/>
                                        </p:tgtEl>
                                        <p:attrNameLst>
                                          <p:attrName>ppt_x</p:attrName>
                                        </p:attrNameLst>
                                      </p:cBhvr>
                                      <p:tavLst>
                                        <p:tav tm="0">
                                          <p:val>
                                            <p:strVal val="#ppt_x"/>
                                          </p:val>
                                        </p:tav>
                                        <p:tav tm="100000">
                                          <p:val>
                                            <p:strVal val="#ppt_x"/>
                                          </p:val>
                                        </p:tav>
                                      </p:tavLst>
                                    </p:anim>
                                    <p:anim calcmode="lin" valueType="num">
                                      <p:cBhvr>
                                        <p:cTn id="159" dur="2000" fill="hold"/>
                                        <p:tgtEl>
                                          <p:spTgt spid="12"/>
                                        </p:tgtEl>
                                        <p:attrNameLst>
                                          <p:attrName>ppt_y</p:attrName>
                                        </p:attrNameLst>
                                      </p:cBhvr>
                                      <p:tavLst>
                                        <p:tav tm="0">
                                          <p:val>
                                            <p:strVal val="#ppt_y-.1"/>
                                          </p:val>
                                        </p:tav>
                                        <p:tav tm="100000">
                                          <p:val>
                                            <p:strVal val="#ppt_y"/>
                                          </p:val>
                                        </p:tav>
                                      </p:tavLst>
                                    </p:anim>
                                  </p:childTnLst>
                                </p:cTn>
                              </p:par>
                            </p:childTnLst>
                          </p:cTn>
                        </p:par>
                        <p:par>
                          <p:cTn id="160" fill="hold">
                            <p:stCondLst>
                              <p:cond delay="36000"/>
                            </p:stCondLst>
                            <p:childTnLst>
                              <p:par>
                                <p:cTn id="161" presetID="47" presetClass="entr" presetSubtype="0" fill="hold" grpId="0" nodeType="after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1000"/>
                                        <p:tgtEl>
                                          <p:spTgt spid="34"/>
                                        </p:tgtEl>
                                      </p:cBhvr>
                                    </p:animEffect>
                                    <p:anim calcmode="lin" valueType="num">
                                      <p:cBhvr>
                                        <p:cTn id="164" dur="1000" fill="hold"/>
                                        <p:tgtEl>
                                          <p:spTgt spid="34"/>
                                        </p:tgtEl>
                                        <p:attrNameLst>
                                          <p:attrName>ppt_x</p:attrName>
                                        </p:attrNameLst>
                                      </p:cBhvr>
                                      <p:tavLst>
                                        <p:tav tm="0">
                                          <p:val>
                                            <p:strVal val="#ppt_x"/>
                                          </p:val>
                                        </p:tav>
                                        <p:tav tm="100000">
                                          <p:val>
                                            <p:strVal val="#ppt_x"/>
                                          </p:val>
                                        </p:tav>
                                      </p:tavLst>
                                    </p:anim>
                                    <p:anim calcmode="lin" valueType="num">
                                      <p:cBhvr>
                                        <p:cTn id="165" dur="1000" fill="hold"/>
                                        <p:tgtEl>
                                          <p:spTgt spid="34"/>
                                        </p:tgtEl>
                                        <p:attrNameLst>
                                          <p:attrName>ppt_y</p:attrName>
                                        </p:attrNameLst>
                                      </p:cBhvr>
                                      <p:tavLst>
                                        <p:tav tm="0">
                                          <p:val>
                                            <p:strVal val="#ppt_y-.1"/>
                                          </p:val>
                                        </p:tav>
                                        <p:tav tm="100000">
                                          <p:val>
                                            <p:strVal val="#ppt_y"/>
                                          </p:val>
                                        </p:tav>
                                      </p:tavLst>
                                    </p:anim>
                                  </p:childTnLst>
                                </p:cTn>
                              </p:par>
                            </p:childTnLst>
                          </p:cTn>
                        </p:par>
                        <p:par>
                          <p:cTn id="166" fill="hold">
                            <p:stCondLst>
                              <p:cond delay="37000"/>
                            </p:stCondLst>
                            <p:childTnLst>
                              <p:par>
                                <p:cTn id="167" presetID="47" presetClass="entr" presetSubtype="0" fill="hold" grpId="0" nodeType="afterEffect">
                                  <p:stCondLst>
                                    <p:cond delay="0"/>
                                  </p:stCondLst>
                                  <p:childTnLst>
                                    <p:set>
                                      <p:cBhvr>
                                        <p:cTn id="168" dur="1" fill="hold">
                                          <p:stCondLst>
                                            <p:cond delay="0"/>
                                          </p:stCondLst>
                                        </p:cTn>
                                        <p:tgtEl>
                                          <p:spTgt spid="13"/>
                                        </p:tgtEl>
                                        <p:attrNameLst>
                                          <p:attrName>style.visibility</p:attrName>
                                        </p:attrNameLst>
                                      </p:cBhvr>
                                      <p:to>
                                        <p:strVal val="visible"/>
                                      </p:to>
                                    </p:set>
                                    <p:animEffect transition="in" filter="fade">
                                      <p:cBhvr>
                                        <p:cTn id="169" dur="2000"/>
                                        <p:tgtEl>
                                          <p:spTgt spid="13"/>
                                        </p:tgtEl>
                                      </p:cBhvr>
                                    </p:animEffect>
                                    <p:anim calcmode="lin" valueType="num">
                                      <p:cBhvr>
                                        <p:cTn id="170" dur="2000" fill="hold"/>
                                        <p:tgtEl>
                                          <p:spTgt spid="13"/>
                                        </p:tgtEl>
                                        <p:attrNameLst>
                                          <p:attrName>ppt_x</p:attrName>
                                        </p:attrNameLst>
                                      </p:cBhvr>
                                      <p:tavLst>
                                        <p:tav tm="0">
                                          <p:val>
                                            <p:strVal val="#ppt_x"/>
                                          </p:val>
                                        </p:tav>
                                        <p:tav tm="100000">
                                          <p:val>
                                            <p:strVal val="#ppt_x"/>
                                          </p:val>
                                        </p:tav>
                                      </p:tavLst>
                                    </p:anim>
                                    <p:anim calcmode="lin" valueType="num">
                                      <p:cBhvr>
                                        <p:cTn id="171" dur="2000" fill="hold"/>
                                        <p:tgtEl>
                                          <p:spTgt spid="13"/>
                                        </p:tgtEl>
                                        <p:attrNameLst>
                                          <p:attrName>ppt_y</p:attrName>
                                        </p:attrNameLst>
                                      </p:cBhvr>
                                      <p:tavLst>
                                        <p:tav tm="0">
                                          <p:val>
                                            <p:strVal val="#ppt_y-.1"/>
                                          </p:val>
                                        </p:tav>
                                        <p:tav tm="100000">
                                          <p:val>
                                            <p:strVal val="#ppt_y"/>
                                          </p:val>
                                        </p:tav>
                                      </p:tavLst>
                                    </p:anim>
                                  </p:childTnLst>
                                </p:cTn>
                              </p:par>
                            </p:childTnLst>
                          </p:cTn>
                        </p:par>
                        <p:par>
                          <p:cTn id="172" fill="hold">
                            <p:stCondLst>
                              <p:cond delay="39000"/>
                            </p:stCondLst>
                            <p:childTnLst>
                              <p:par>
                                <p:cTn id="173" presetID="47" presetClass="entr" presetSubtype="0"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fade">
                                      <p:cBhvr>
                                        <p:cTn id="175" dur="1000"/>
                                        <p:tgtEl>
                                          <p:spTgt spid="35"/>
                                        </p:tgtEl>
                                      </p:cBhvr>
                                    </p:animEffect>
                                    <p:anim calcmode="lin" valueType="num">
                                      <p:cBhvr>
                                        <p:cTn id="176" dur="1000" fill="hold"/>
                                        <p:tgtEl>
                                          <p:spTgt spid="35"/>
                                        </p:tgtEl>
                                        <p:attrNameLst>
                                          <p:attrName>ppt_x</p:attrName>
                                        </p:attrNameLst>
                                      </p:cBhvr>
                                      <p:tavLst>
                                        <p:tav tm="0">
                                          <p:val>
                                            <p:strVal val="#ppt_x"/>
                                          </p:val>
                                        </p:tav>
                                        <p:tav tm="100000">
                                          <p:val>
                                            <p:strVal val="#ppt_x"/>
                                          </p:val>
                                        </p:tav>
                                      </p:tavLst>
                                    </p:anim>
                                    <p:anim calcmode="lin" valueType="num">
                                      <p:cBhvr>
                                        <p:cTn id="177" dur="1000" fill="hold"/>
                                        <p:tgtEl>
                                          <p:spTgt spid="35"/>
                                        </p:tgtEl>
                                        <p:attrNameLst>
                                          <p:attrName>ppt_y</p:attrName>
                                        </p:attrNameLst>
                                      </p:cBhvr>
                                      <p:tavLst>
                                        <p:tav tm="0">
                                          <p:val>
                                            <p:strVal val="#ppt_y-.1"/>
                                          </p:val>
                                        </p:tav>
                                        <p:tav tm="100000">
                                          <p:val>
                                            <p:strVal val="#ppt_y"/>
                                          </p:val>
                                        </p:tav>
                                      </p:tavLst>
                                    </p:anim>
                                  </p:childTnLst>
                                </p:cTn>
                              </p:par>
                            </p:childTnLst>
                          </p:cTn>
                        </p:par>
                        <p:par>
                          <p:cTn id="178" fill="hold">
                            <p:stCondLst>
                              <p:cond delay="40000"/>
                            </p:stCondLst>
                            <p:childTnLst>
                              <p:par>
                                <p:cTn id="179" presetID="47" presetClass="entr" presetSubtype="0" fill="hold" grpId="0" nodeType="afterEffect">
                                  <p:stCondLst>
                                    <p:cond delay="0"/>
                                  </p:stCondLst>
                                  <p:childTnLst>
                                    <p:set>
                                      <p:cBhvr>
                                        <p:cTn id="180" dur="1" fill="hold">
                                          <p:stCondLst>
                                            <p:cond delay="0"/>
                                          </p:stCondLst>
                                        </p:cTn>
                                        <p:tgtEl>
                                          <p:spTgt spid="14"/>
                                        </p:tgtEl>
                                        <p:attrNameLst>
                                          <p:attrName>style.visibility</p:attrName>
                                        </p:attrNameLst>
                                      </p:cBhvr>
                                      <p:to>
                                        <p:strVal val="visible"/>
                                      </p:to>
                                    </p:set>
                                    <p:animEffect transition="in" filter="fade">
                                      <p:cBhvr>
                                        <p:cTn id="181" dur="2000"/>
                                        <p:tgtEl>
                                          <p:spTgt spid="14"/>
                                        </p:tgtEl>
                                      </p:cBhvr>
                                    </p:animEffect>
                                    <p:anim calcmode="lin" valueType="num">
                                      <p:cBhvr>
                                        <p:cTn id="182" dur="2000" fill="hold"/>
                                        <p:tgtEl>
                                          <p:spTgt spid="14"/>
                                        </p:tgtEl>
                                        <p:attrNameLst>
                                          <p:attrName>ppt_x</p:attrName>
                                        </p:attrNameLst>
                                      </p:cBhvr>
                                      <p:tavLst>
                                        <p:tav tm="0">
                                          <p:val>
                                            <p:strVal val="#ppt_x"/>
                                          </p:val>
                                        </p:tav>
                                        <p:tav tm="100000">
                                          <p:val>
                                            <p:strVal val="#ppt_x"/>
                                          </p:val>
                                        </p:tav>
                                      </p:tavLst>
                                    </p:anim>
                                    <p:anim calcmode="lin" valueType="num">
                                      <p:cBhvr>
                                        <p:cTn id="183" dur="2000" fill="hold"/>
                                        <p:tgtEl>
                                          <p:spTgt spid="14"/>
                                        </p:tgtEl>
                                        <p:attrNameLst>
                                          <p:attrName>ppt_y</p:attrName>
                                        </p:attrNameLst>
                                      </p:cBhvr>
                                      <p:tavLst>
                                        <p:tav tm="0">
                                          <p:val>
                                            <p:strVal val="#ppt_y-.1"/>
                                          </p:val>
                                        </p:tav>
                                        <p:tav tm="100000">
                                          <p:val>
                                            <p:strVal val="#ppt_y"/>
                                          </p:val>
                                        </p:tav>
                                      </p:tavLst>
                                    </p:anim>
                                  </p:childTnLst>
                                </p:cTn>
                              </p:par>
                            </p:childTnLst>
                          </p:cTn>
                        </p:par>
                        <p:par>
                          <p:cTn id="184" fill="hold">
                            <p:stCondLst>
                              <p:cond delay="42000"/>
                            </p:stCondLst>
                            <p:childTnLst>
                              <p:par>
                                <p:cTn id="185" presetID="47" presetClass="entr" presetSubtype="0" fill="hold" grpId="0" nodeType="afterEffect">
                                  <p:stCondLst>
                                    <p:cond delay="0"/>
                                  </p:stCondLst>
                                  <p:childTnLst>
                                    <p:set>
                                      <p:cBhvr>
                                        <p:cTn id="186" dur="1" fill="hold">
                                          <p:stCondLst>
                                            <p:cond delay="0"/>
                                          </p:stCondLst>
                                        </p:cTn>
                                        <p:tgtEl>
                                          <p:spTgt spid="36"/>
                                        </p:tgtEl>
                                        <p:attrNameLst>
                                          <p:attrName>style.visibility</p:attrName>
                                        </p:attrNameLst>
                                      </p:cBhvr>
                                      <p:to>
                                        <p:strVal val="visible"/>
                                      </p:to>
                                    </p:set>
                                    <p:animEffect transition="in" filter="fade">
                                      <p:cBhvr>
                                        <p:cTn id="187" dur="1000"/>
                                        <p:tgtEl>
                                          <p:spTgt spid="36"/>
                                        </p:tgtEl>
                                      </p:cBhvr>
                                    </p:animEffect>
                                    <p:anim calcmode="lin" valueType="num">
                                      <p:cBhvr>
                                        <p:cTn id="188" dur="1000" fill="hold"/>
                                        <p:tgtEl>
                                          <p:spTgt spid="36"/>
                                        </p:tgtEl>
                                        <p:attrNameLst>
                                          <p:attrName>ppt_x</p:attrName>
                                        </p:attrNameLst>
                                      </p:cBhvr>
                                      <p:tavLst>
                                        <p:tav tm="0">
                                          <p:val>
                                            <p:strVal val="#ppt_x"/>
                                          </p:val>
                                        </p:tav>
                                        <p:tav tm="100000">
                                          <p:val>
                                            <p:strVal val="#ppt_x"/>
                                          </p:val>
                                        </p:tav>
                                      </p:tavLst>
                                    </p:anim>
                                    <p:anim calcmode="lin" valueType="num">
                                      <p:cBhvr>
                                        <p:cTn id="189" dur="1000" fill="hold"/>
                                        <p:tgtEl>
                                          <p:spTgt spid="36"/>
                                        </p:tgtEl>
                                        <p:attrNameLst>
                                          <p:attrName>ppt_y</p:attrName>
                                        </p:attrNameLst>
                                      </p:cBhvr>
                                      <p:tavLst>
                                        <p:tav tm="0">
                                          <p:val>
                                            <p:strVal val="#ppt_y-.1"/>
                                          </p:val>
                                        </p:tav>
                                        <p:tav tm="100000">
                                          <p:val>
                                            <p:strVal val="#ppt_y"/>
                                          </p:val>
                                        </p:tav>
                                      </p:tavLst>
                                    </p:anim>
                                  </p:childTnLst>
                                </p:cTn>
                              </p:par>
                            </p:childTnLst>
                          </p:cTn>
                        </p:par>
                        <p:par>
                          <p:cTn id="190" fill="hold">
                            <p:stCondLst>
                              <p:cond delay="43000"/>
                            </p:stCondLst>
                            <p:childTnLst>
                              <p:par>
                                <p:cTn id="191" presetID="47" presetClass="entr" presetSubtype="0" fill="hold" grpId="0" nodeType="afterEffect">
                                  <p:stCondLst>
                                    <p:cond delay="0"/>
                                  </p:stCondLst>
                                  <p:childTnLst>
                                    <p:set>
                                      <p:cBhvr>
                                        <p:cTn id="192" dur="1" fill="hold">
                                          <p:stCondLst>
                                            <p:cond delay="0"/>
                                          </p:stCondLst>
                                        </p:cTn>
                                        <p:tgtEl>
                                          <p:spTgt spid="40"/>
                                        </p:tgtEl>
                                        <p:attrNameLst>
                                          <p:attrName>style.visibility</p:attrName>
                                        </p:attrNameLst>
                                      </p:cBhvr>
                                      <p:to>
                                        <p:strVal val="visible"/>
                                      </p:to>
                                    </p:set>
                                    <p:animEffect transition="in" filter="fade">
                                      <p:cBhvr>
                                        <p:cTn id="193" dur="1000"/>
                                        <p:tgtEl>
                                          <p:spTgt spid="40"/>
                                        </p:tgtEl>
                                      </p:cBhvr>
                                    </p:animEffect>
                                    <p:anim calcmode="lin" valueType="num">
                                      <p:cBhvr>
                                        <p:cTn id="194" dur="1000" fill="hold"/>
                                        <p:tgtEl>
                                          <p:spTgt spid="40"/>
                                        </p:tgtEl>
                                        <p:attrNameLst>
                                          <p:attrName>ppt_x</p:attrName>
                                        </p:attrNameLst>
                                      </p:cBhvr>
                                      <p:tavLst>
                                        <p:tav tm="0">
                                          <p:val>
                                            <p:strVal val="#ppt_x"/>
                                          </p:val>
                                        </p:tav>
                                        <p:tav tm="100000">
                                          <p:val>
                                            <p:strVal val="#ppt_x"/>
                                          </p:val>
                                        </p:tav>
                                      </p:tavLst>
                                    </p:anim>
                                    <p:anim calcmode="lin" valueType="num">
                                      <p:cBhvr>
                                        <p:cTn id="195" dur="1000" fill="hold"/>
                                        <p:tgtEl>
                                          <p:spTgt spid="40"/>
                                        </p:tgtEl>
                                        <p:attrNameLst>
                                          <p:attrName>ppt_y</p:attrName>
                                        </p:attrNameLst>
                                      </p:cBhvr>
                                      <p:tavLst>
                                        <p:tav tm="0">
                                          <p:val>
                                            <p:strVal val="#ppt_y-.1"/>
                                          </p:val>
                                        </p:tav>
                                        <p:tav tm="100000">
                                          <p:val>
                                            <p:strVal val="#ppt_y"/>
                                          </p:val>
                                        </p:tav>
                                      </p:tavLst>
                                    </p:anim>
                                  </p:childTnLst>
                                </p:cTn>
                              </p:par>
                            </p:childTnLst>
                          </p:cTn>
                        </p:par>
                        <p:par>
                          <p:cTn id="196" fill="hold">
                            <p:stCondLst>
                              <p:cond delay="44000"/>
                            </p:stCondLst>
                            <p:childTnLst>
                              <p:par>
                                <p:cTn id="197" presetID="42" presetClass="entr" presetSubtype="0" fill="hold" grpId="0" nodeType="afterEffect">
                                  <p:stCondLst>
                                    <p:cond delay="0"/>
                                  </p:stCondLst>
                                  <p:childTnLst>
                                    <p:set>
                                      <p:cBhvr>
                                        <p:cTn id="198" dur="1" fill="hold">
                                          <p:stCondLst>
                                            <p:cond delay="0"/>
                                          </p:stCondLst>
                                        </p:cTn>
                                        <p:tgtEl>
                                          <p:spTgt spid="3"/>
                                        </p:tgtEl>
                                        <p:attrNameLst>
                                          <p:attrName>style.visibility</p:attrName>
                                        </p:attrNameLst>
                                      </p:cBhvr>
                                      <p:to>
                                        <p:strVal val="visible"/>
                                      </p:to>
                                    </p:set>
                                    <p:animEffect transition="in" filter="fade">
                                      <p:cBhvr>
                                        <p:cTn id="199" dur="1000"/>
                                        <p:tgtEl>
                                          <p:spTgt spid="3"/>
                                        </p:tgtEl>
                                      </p:cBhvr>
                                    </p:animEffect>
                                    <p:anim calcmode="lin" valueType="num">
                                      <p:cBhvr>
                                        <p:cTn id="200" dur="1000" fill="hold"/>
                                        <p:tgtEl>
                                          <p:spTgt spid="3"/>
                                        </p:tgtEl>
                                        <p:attrNameLst>
                                          <p:attrName>ppt_x</p:attrName>
                                        </p:attrNameLst>
                                      </p:cBhvr>
                                      <p:tavLst>
                                        <p:tav tm="0">
                                          <p:val>
                                            <p:strVal val="#ppt_x"/>
                                          </p:val>
                                        </p:tav>
                                        <p:tav tm="100000">
                                          <p:val>
                                            <p:strVal val="#ppt_x"/>
                                          </p:val>
                                        </p:tav>
                                      </p:tavLst>
                                    </p:anim>
                                    <p:anim calcmode="lin" valueType="num">
                                      <p:cBhvr>
                                        <p:cTn id="201" dur="1000" fill="hold"/>
                                        <p:tgtEl>
                                          <p:spTgt spid="3"/>
                                        </p:tgtEl>
                                        <p:attrNameLst>
                                          <p:attrName>ppt_y</p:attrName>
                                        </p:attrNameLst>
                                      </p:cBhvr>
                                      <p:tavLst>
                                        <p:tav tm="0">
                                          <p:val>
                                            <p:strVal val="#ppt_y+.1"/>
                                          </p:val>
                                        </p:tav>
                                        <p:tav tm="100000">
                                          <p:val>
                                            <p:strVal val="#ppt_y"/>
                                          </p:val>
                                        </p:tav>
                                      </p:tavLst>
                                    </p:anim>
                                  </p:childTnLst>
                                </p:cTn>
                              </p:par>
                            </p:childTnLst>
                          </p:cTn>
                        </p:par>
                        <p:par>
                          <p:cTn id="202" fill="hold">
                            <p:stCondLst>
                              <p:cond delay="45000"/>
                            </p:stCondLst>
                            <p:childTnLst>
                              <p:par>
                                <p:cTn id="203" presetID="42" presetClass="entr" presetSubtype="0" fill="hold" grpId="0" nodeType="afterEffect">
                                  <p:stCondLst>
                                    <p:cond delay="0"/>
                                  </p:stCondLst>
                                  <p:childTnLst>
                                    <p:set>
                                      <p:cBhvr>
                                        <p:cTn id="204" dur="1" fill="hold">
                                          <p:stCondLst>
                                            <p:cond delay="0"/>
                                          </p:stCondLst>
                                        </p:cTn>
                                        <p:tgtEl>
                                          <p:spTgt spid="39"/>
                                        </p:tgtEl>
                                        <p:attrNameLst>
                                          <p:attrName>style.visibility</p:attrName>
                                        </p:attrNameLst>
                                      </p:cBhvr>
                                      <p:to>
                                        <p:strVal val="visible"/>
                                      </p:to>
                                    </p:set>
                                    <p:animEffect transition="in" filter="fade">
                                      <p:cBhvr>
                                        <p:cTn id="205" dur="1000"/>
                                        <p:tgtEl>
                                          <p:spTgt spid="39"/>
                                        </p:tgtEl>
                                      </p:cBhvr>
                                    </p:animEffect>
                                    <p:anim calcmode="lin" valueType="num">
                                      <p:cBhvr>
                                        <p:cTn id="206" dur="1000" fill="hold"/>
                                        <p:tgtEl>
                                          <p:spTgt spid="39"/>
                                        </p:tgtEl>
                                        <p:attrNameLst>
                                          <p:attrName>ppt_x</p:attrName>
                                        </p:attrNameLst>
                                      </p:cBhvr>
                                      <p:tavLst>
                                        <p:tav tm="0">
                                          <p:val>
                                            <p:strVal val="#ppt_x"/>
                                          </p:val>
                                        </p:tav>
                                        <p:tav tm="100000">
                                          <p:val>
                                            <p:strVal val="#ppt_x"/>
                                          </p:val>
                                        </p:tav>
                                      </p:tavLst>
                                    </p:anim>
                                    <p:anim calcmode="lin" valueType="num">
                                      <p:cBhvr>
                                        <p:cTn id="207" dur="1000" fill="hold"/>
                                        <p:tgtEl>
                                          <p:spTgt spid="39"/>
                                        </p:tgtEl>
                                        <p:attrNameLst>
                                          <p:attrName>ppt_y</p:attrName>
                                        </p:attrNameLst>
                                      </p:cBhvr>
                                      <p:tavLst>
                                        <p:tav tm="0">
                                          <p:val>
                                            <p:strVal val="#ppt_y+.1"/>
                                          </p:val>
                                        </p:tav>
                                        <p:tav tm="100000">
                                          <p:val>
                                            <p:strVal val="#ppt_y"/>
                                          </p:val>
                                        </p:tav>
                                      </p:tavLst>
                                    </p:anim>
                                  </p:childTnLst>
                                </p:cTn>
                              </p:par>
                            </p:childTnLst>
                          </p:cTn>
                        </p:par>
                        <p:par>
                          <p:cTn id="208" fill="hold">
                            <p:stCondLst>
                              <p:cond delay="46000"/>
                            </p:stCondLst>
                            <p:childTnLst>
                              <p:par>
                                <p:cTn id="209" presetID="42" presetClass="entr" presetSubtype="0" fill="hold" grpId="0" nodeType="afterEffect">
                                  <p:stCondLst>
                                    <p:cond delay="0"/>
                                  </p:stCondLst>
                                  <p:childTnLst>
                                    <p:set>
                                      <p:cBhvr>
                                        <p:cTn id="210" dur="1" fill="hold">
                                          <p:stCondLst>
                                            <p:cond delay="0"/>
                                          </p:stCondLst>
                                        </p:cTn>
                                        <p:tgtEl>
                                          <p:spTgt spid="38"/>
                                        </p:tgtEl>
                                        <p:attrNameLst>
                                          <p:attrName>style.visibility</p:attrName>
                                        </p:attrNameLst>
                                      </p:cBhvr>
                                      <p:to>
                                        <p:strVal val="visible"/>
                                      </p:to>
                                    </p:set>
                                    <p:animEffect transition="in" filter="fade">
                                      <p:cBhvr>
                                        <p:cTn id="211" dur="1000"/>
                                        <p:tgtEl>
                                          <p:spTgt spid="38"/>
                                        </p:tgtEl>
                                      </p:cBhvr>
                                    </p:animEffect>
                                    <p:anim calcmode="lin" valueType="num">
                                      <p:cBhvr>
                                        <p:cTn id="212" dur="1000" fill="hold"/>
                                        <p:tgtEl>
                                          <p:spTgt spid="38"/>
                                        </p:tgtEl>
                                        <p:attrNameLst>
                                          <p:attrName>ppt_x</p:attrName>
                                        </p:attrNameLst>
                                      </p:cBhvr>
                                      <p:tavLst>
                                        <p:tav tm="0">
                                          <p:val>
                                            <p:strVal val="#ppt_x"/>
                                          </p:val>
                                        </p:tav>
                                        <p:tav tm="100000">
                                          <p:val>
                                            <p:strVal val="#ppt_x"/>
                                          </p:val>
                                        </p:tav>
                                      </p:tavLst>
                                    </p:anim>
                                    <p:anim calcmode="lin" valueType="num">
                                      <p:cBhvr>
                                        <p:cTn id="21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animBg="1"/>
      <p:bldP spid="33" grpId="0"/>
      <p:bldP spid="34" grpId="0"/>
      <p:bldP spid="35" grpId="0"/>
      <p:bldP spid="36"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state money?</a:t>
            </a:r>
          </a:p>
        </p:txBody>
      </p:sp>
      <p:sp>
        <p:nvSpPr>
          <p:cNvPr id="3" name="Content Placeholder 2"/>
          <p:cNvSpPr>
            <a:spLocks noGrp="1"/>
          </p:cNvSpPr>
          <p:nvPr>
            <p:ph idx="1"/>
          </p:nvPr>
        </p:nvSpPr>
        <p:spPr>
          <a:xfrm>
            <a:off x="457200" y="1600200"/>
            <a:ext cx="6705600" cy="4525963"/>
          </a:xfrm>
        </p:spPr>
        <p:txBody>
          <a:bodyPr>
            <a:normAutofit fontScale="62500" lnSpcReduction="20000"/>
          </a:bodyPr>
          <a:lstStyle/>
          <a:p>
            <a:r>
              <a:rPr lang="en-US" dirty="0"/>
              <a:t>The total State aid from the General Fund (reflecting the total school aid funding level for school districts and AEAs generated through the school aid formula) is estimated to be $3.418 billion, an increase of $36.5 million (1.08%) compared to FY 2021. </a:t>
            </a:r>
            <a:r>
              <a:rPr lang="en-US" dirty="0" smtClean="0"/>
              <a:t>(</a:t>
            </a:r>
            <a:r>
              <a:rPr lang="en-US" i="1" dirty="0" smtClean="0"/>
              <a:t>AEAs were </a:t>
            </a:r>
            <a:r>
              <a:rPr lang="en-US" i="1" dirty="0"/>
              <a:t>cut the usual $15 </a:t>
            </a:r>
            <a:r>
              <a:rPr lang="en-US" i="1" dirty="0" smtClean="0"/>
              <a:t>million in the Standings bill, which lowers the </a:t>
            </a:r>
            <a:r>
              <a:rPr lang="en-US" i="1" dirty="0"/>
              <a:t>state aid impact </a:t>
            </a:r>
            <a:r>
              <a:rPr lang="en-US" i="1" dirty="0" smtClean="0"/>
              <a:t>to  </a:t>
            </a:r>
            <a:r>
              <a:rPr lang="en-US" i="1" dirty="0"/>
              <a:t>net $21.5 million</a:t>
            </a:r>
            <a:r>
              <a:rPr lang="en-US" dirty="0"/>
              <a:t>)</a:t>
            </a:r>
          </a:p>
          <a:p>
            <a:r>
              <a:rPr lang="en-US" dirty="0" smtClean="0"/>
              <a:t>The </a:t>
            </a:r>
            <a:r>
              <a:rPr lang="en-US" dirty="0"/>
              <a:t>additional increase in the FY 2022 SCPP of $10 for a total of $5.8 million, which is included in the total State aid estimate. </a:t>
            </a:r>
          </a:p>
          <a:p>
            <a:r>
              <a:rPr lang="en-US" dirty="0"/>
              <a:t>The FY 2022 General Fund appropriation of $27.5 million to the Transportation Equity </a:t>
            </a:r>
            <a:r>
              <a:rPr lang="en-US" dirty="0" smtClean="0"/>
              <a:t>Fund is </a:t>
            </a:r>
            <a:r>
              <a:rPr lang="en-US" dirty="0"/>
              <a:t>not included in the total State aid </a:t>
            </a:r>
            <a:r>
              <a:rPr lang="en-US" dirty="0" smtClean="0"/>
              <a:t>estimate, but adds another $700K+ to the bottom line. </a:t>
            </a:r>
          </a:p>
          <a:p>
            <a:r>
              <a:rPr lang="en-US" dirty="0" smtClean="0"/>
              <a:t>HF 532 Supplemental COVID funding didn’t happen. . . Remains in the House Education Committee for discussion next Session. </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15</a:t>
            </a:fld>
            <a:endParaRPr lang="en-US" dirty="0"/>
          </a:p>
        </p:txBody>
      </p:sp>
      <p:sp>
        <p:nvSpPr>
          <p:cNvPr id="5" name="TextBox 4"/>
          <p:cNvSpPr txBox="1"/>
          <p:nvPr/>
        </p:nvSpPr>
        <p:spPr>
          <a:xfrm>
            <a:off x="7239000" y="1752600"/>
            <a:ext cx="1828800" cy="4154984"/>
          </a:xfrm>
          <a:prstGeom prst="rect">
            <a:avLst/>
          </a:prstGeom>
          <a:solidFill>
            <a:schemeClr val="accent6">
              <a:lumMod val="20000"/>
              <a:lumOff val="80000"/>
            </a:schemeClr>
          </a:solidFill>
          <a:ln>
            <a:solidFill>
              <a:srgbClr val="3220A0"/>
            </a:solidFill>
          </a:ln>
        </p:spPr>
        <p:txBody>
          <a:bodyPr wrap="square" rtlCol="0">
            <a:spAutoFit/>
          </a:bodyPr>
          <a:lstStyle/>
          <a:p>
            <a:pPr algn="ctr"/>
            <a:r>
              <a:rPr lang="en-US" sz="2400" b="1" dirty="0"/>
              <a:t>$36.5 M</a:t>
            </a:r>
          </a:p>
          <a:p>
            <a:pPr algn="ctr"/>
            <a:r>
              <a:rPr lang="en-US" sz="2400" b="1" dirty="0"/>
              <a:t> -15.0 M</a:t>
            </a:r>
          </a:p>
          <a:p>
            <a:pPr algn="ctr"/>
            <a:r>
              <a:rPr lang="en-US" sz="2400" b="1" dirty="0"/>
              <a:t>+  5.8 M</a:t>
            </a:r>
          </a:p>
          <a:p>
            <a:pPr algn="ctr"/>
            <a:r>
              <a:rPr lang="en-US" sz="2400" b="1" dirty="0"/>
              <a:t>+  </a:t>
            </a:r>
            <a:r>
              <a:rPr lang="en-US" sz="2400" b="1" dirty="0" smtClean="0"/>
              <a:t>0.8 </a:t>
            </a:r>
            <a:r>
              <a:rPr lang="en-US" sz="2400" b="1" dirty="0"/>
              <a:t>M</a:t>
            </a:r>
          </a:p>
          <a:p>
            <a:pPr algn="ctr"/>
            <a:r>
              <a:rPr lang="en-US" sz="2400" b="1" dirty="0"/>
              <a:t>_______</a:t>
            </a:r>
          </a:p>
          <a:p>
            <a:pPr algn="ctr"/>
            <a:endParaRPr lang="en-US" sz="2400" b="1" dirty="0"/>
          </a:p>
          <a:p>
            <a:pPr algn="ctr"/>
            <a:r>
              <a:rPr lang="en-US" sz="2400" b="1" dirty="0"/>
              <a:t>$</a:t>
            </a:r>
            <a:r>
              <a:rPr lang="en-US" sz="2400" b="1" dirty="0" smtClean="0"/>
              <a:t>28.1 Million total public school funding</a:t>
            </a:r>
            <a:endParaRPr lang="en-US" sz="2400" b="1" dirty="0"/>
          </a:p>
        </p:txBody>
      </p:sp>
    </p:spTree>
    <p:extLst>
      <p:ext uri="{BB962C8B-B14F-4D97-AF65-F5344CB8AC3E}">
        <p14:creationId xmlns:p14="http://schemas.microsoft.com/office/powerpoint/2010/main" val="3708207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304800" y="1233"/>
            <a:ext cx="7772400" cy="6346895"/>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16</a:t>
            </a:fld>
            <a:endParaRPr lang="en-US" dirty="0"/>
          </a:p>
        </p:txBody>
      </p:sp>
      <p:sp>
        <p:nvSpPr>
          <p:cNvPr id="6" name="Oval 5"/>
          <p:cNvSpPr/>
          <p:nvPr/>
        </p:nvSpPr>
        <p:spPr>
          <a:xfrm>
            <a:off x="4419600" y="4495800"/>
            <a:ext cx="3429000" cy="457200"/>
          </a:xfrm>
          <a:prstGeom prst="ellipse">
            <a:avLst/>
          </a:prstGeom>
          <a:solidFill>
            <a:schemeClr val="accent2">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495800" y="838200"/>
            <a:ext cx="3200400" cy="304800"/>
          </a:xfrm>
          <a:prstGeom prst="ellipse">
            <a:avLst/>
          </a:prstGeom>
          <a:solidFill>
            <a:schemeClr val="accent2">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8170117" y="7080"/>
            <a:ext cx="1066800" cy="923330"/>
          </a:xfrm>
          <a:prstGeom prst="rect">
            <a:avLst/>
          </a:prstGeom>
          <a:noFill/>
        </p:spPr>
        <p:txBody>
          <a:bodyPr wrap="square" rtlCol="0">
            <a:spAutoFit/>
          </a:bodyPr>
          <a:lstStyle/>
          <a:p>
            <a:r>
              <a:rPr lang="en-US" dirty="0">
                <a:hlinkClick r:id="rId3"/>
              </a:rPr>
              <a:t>Fiscal Note </a:t>
            </a:r>
            <a:r>
              <a:rPr lang="en-US" dirty="0"/>
              <a:t>to SF 159 </a:t>
            </a:r>
          </a:p>
        </p:txBody>
      </p:sp>
      <p:sp>
        <p:nvSpPr>
          <p:cNvPr id="8" name="Oval 7"/>
          <p:cNvSpPr/>
          <p:nvPr/>
        </p:nvSpPr>
        <p:spPr>
          <a:xfrm>
            <a:off x="4419600" y="3654282"/>
            <a:ext cx="3505200" cy="698047"/>
          </a:xfrm>
          <a:prstGeom prst="ellipse">
            <a:avLst/>
          </a:prstGeom>
          <a:solidFill>
            <a:schemeClr val="accent2">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533900" y="1160106"/>
            <a:ext cx="3200400" cy="304800"/>
          </a:xfrm>
          <a:prstGeom prst="ellipse">
            <a:avLst/>
          </a:prstGeom>
          <a:solidFill>
            <a:schemeClr val="accent2">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flipH="1">
            <a:off x="7798448" y="1168257"/>
            <a:ext cx="354952" cy="276999"/>
          </a:xfrm>
          <a:prstGeom prst="rect">
            <a:avLst/>
          </a:prstGeom>
          <a:noFill/>
        </p:spPr>
        <p:txBody>
          <a:bodyPr wrap="square" rtlCol="0">
            <a:spAutoFit/>
          </a:bodyPr>
          <a:lstStyle/>
          <a:p>
            <a:r>
              <a:rPr lang="en-US" sz="1200" dirty="0"/>
              <a:t>2</a:t>
            </a:r>
          </a:p>
        </p:txBody>
      </p:sp>
      <p:sp>
        <p:nvSpPr>
          <p:cNvPr id="11" name="TextBox 10"/>
          <p:cNvSpPr txBox="1"/>
          <p:nvPr/>
        </p:nvSpPr>
        <p:spPr>
          <a:xfrm flipH="1">
            <a:off x="7789117" y="870220"/>
            <a:ext cx="152400" cy="276999"/>
          </a:xfrm>
          <a:prstGeom prst="rect">
            <a:avLst/>
          </a:prstGeom>
          <a:noFill/>
        </p:spPr>
        <p:txBody>
          <a:bodyPr wrap="square" rtlCol="0">
            <a:spAutoFit/>
          </a:bodyPr>
          <a:lstStyle/>
          <a:p>
            <a:r>
              <a:rPr lang="en-US" sz="1200" dirty="0" smtClean="0"/>
              <a:t>1</a:t>
            </a:r>
            <a:endParaRPr lang="en-US" sz="1200" dirty="0"/>
          </a:p>
        </p:txBody>
      </p:sp>
      <p:sp>
        <p:nvSpPr>
          <p:cNvPr id="12" name="TextBox 11"/>
          <p:cNvSpPr txBox="1"/>
          <p:nvPr/>
        </p:nvSpPr>
        <p:spPr>
          <a:xfrm flipH="1">
            <a:off x="7760348" y="3620636"/>
            <a:ext cx="354952" cy="276999"/>
          </a:xfrm>
          <a:prstGeom prst="rect">
            <a:avLst/>
          </a:prstGeom>
          <a:noFill/>
        </p:spPr>
        <p:txBody>
          <a:bodyPr wrap="square" rtlCol="0">
            <a:spAutoFit/>
          </a:bodyPr>
          <a:lstStyle/>
          <a:p>
            <a:r>
              <a:rPr lang="en-US" sz="1200" dirty="0" smtClean="0"/>
              <a:t>3</a:t>
            </a:r>
            <a:endParaRPr lang="en-US" sz="1200" dirty="0"/>
          </a:p>
        </p:txBody>
      </p:sp>
      <p:sp>
        <p:nvSpPr>
          <p:cNvPr id="13" name="TextBox 12"/>
          <p:cNvSpPr txBox="1"/>
          <p:nvPr/>
        </p:nvSpPr>
        <p:spPr>
          <a:xfrm flipH="1">
            <a:off x="7843546" y="4585900"/>
            <a:ext cx="278752" cy="276999"/>
          </a:xfrm>
          <a:prstGeom prst="rect">
            <a:avLst/>
          </a:prstGeom>
          <a:noFill/>
        </p:spPr>
        <p:txBody>
          <a:bodyPr wrap="square" rtlCol="0">
            <a:spAutoFit/>
          </a:bodyPr>
          <a:lstStyle/>
          <a:p>
            <a:r>
              <a:rPr lang="en-US" sz="1200" dirty="0" smtClean="0"/>
              <a:t>4</a:t>
            </a:r>
            <a:endParaRPr lang="en-US" sz="1200" dirty="0"/>
          </a:p>
        </p:txBody>
      </p:sp>
      <p:sp>
        <p:nvSpPr>
          <p:cNvPr id="14" name="TextBox 13"/>
          <p:cNvSpPr txBox="1"/>
          <p:nvPr/>
        </p:nvSpPr>
        <p:spPr>
          <a:xfrm>
            <a:off x="8034434" y="992977"/>
            <a:ext cx="1109566" cy="5001369"/>
          </a:xfrm>
          <a:prstGeom prst="rect">
            <a:avLst/>
          </a:prstGeom>
          <a:noFill/>
        </p:spPr>
        <p:txBody>
          <a:bodyPr wrap="square" rtlCol="0">
            <a:spAutoFit/>
          </a:bodyPr>
          <a:lstStyle/>
          <a:p>
            <a:pPr>
              <a:spcAft>
                <a:spcPts val="600"/>
              </a:spcAft>
            </a:pPr>
            <a:r>
              <a:rPr lang="en-US" sz="1400" dirty="0" smtClean="0"/>
              <a:t>1. The largest increase in state aid is PTRP  </a:t>
            </a:r>
          </a:p>
          <a:p>
            <a:pPr>
              <a:spcAft>
                <a:spcPts val="600"/>
              </a:spcAft>
            </a:pPr>
            <a:r>
              <a:rPr lang="en-US" sz="1400" dirty="0" smtClean="0"/>
              <a:t>2. PK down $7.4 million </a:t>
            </a:r>
          </a:p>
          <a:p>
            <a:pPr>
              <a:spcAft>
                <a:spcPts val="600"/>
              </a:spcAft>
            </a:pPr>
            <a:endParaRPr lang="en-US" sz="1400" dirty="0"/>
          </a:p>
          <a:p>
            <a:pPr>
              <a:spcAft>
                <a:spcPts val="600"/>
              </a:spcAft>
            </a:pPr>
            <a:r>
              <a:rPr lang="en-US" sz="1400" dirty="0" smtClean="0"/>
              <a:t>   </a:t>
            </a:r>
          </a:p>
          <a:p>
            <a:pPr>
              <a:spcAft>
                <a:spcPts val="600"/>
              </a:spcAft>
            </a:pPr>
            <a:r>
              <a:rPr lang="en-US" sz="1400" dirty="0" smtClean="0"/>
              <a:t>3. BEDS Pandemic = loss of 6,000 students..  Leaves 137 districts on BG. </a:t>
            </a:r>
          </a:p>
          <a:p>
            <a:pPr>
              <a:spcAft>
                <a:spcPts val="600"/>
              </a:spcAft>
            </a:pPr>
            <a:r>
              <a:rPr lang="en-US" sz="1400" dirty="0" smtClean="0"/>
              <a:t>4. FN shows AEA’s $15M, but that’s cut later in SF 615. </a:t>
            </a:r>
            <a:endParaRPr lang="en-US" sz="1400" dirty="0"/>
          </a:p>
        </p:txBody>
      </p:sp>
    </p:spTree>
    <p:extLst>
      <p:ext uri="{BB962C8B-B14F-4D97-AF65-F5344CB8AC3E}">
        <p14:creationId xmlns:p14="http://schemas.microsoft.com/office/powerpoint/2010/main" val="1091125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Year Impact?</a:t>
            </a:r>
            <a:endParaRPr lang="en-US" dirty="0"/>
          </a:p>
        </p:txBody>
      </p:sp>
      <p:sp>
        <p:nvSpPr>
          <p:cNvPr id="3" name="Content Placeholder 2"/>
          <p:cNvSpPr>
            <a:spLocks noGrp="1"/>
          </p:cNvSpPr>
          <p:nvPr>
            <p:ph idx="1"/>
          </p:nvPr>
        </p:nvSpPr>
        <p:spPr/>
        <p:txBody>
          <a:bodyPr>
            <a:normAutofit fontScale="92500"/>
          </a:bodyPr>
          <a:lstStyle/>
          <a:p>
            <a:r>
              <a:rPr lang="en-US" dirty="0" smtClean="0"/>
              <a:t>Enrollment likely to rebound.  Will cost the state more if all 6,000 students return. </a:t>
            </a:r>
          </a:p>
          <a:p>
            <a:r>
              <a:rPr lang="en-US" dirty="0" smtClean="0"/>
              <a:t>Tax Omnibus raises foundation threshold.  Estimated cost over $60 million.  That bill also reduces state general fund revenue. </a:t>
            </a:r>
          </a:p>
          <a:p>
            <a:r>
              <a:rPr lang="en-US" dirty="0" smtClean="0"/>
              <a:t>There is still significant federal pandemic funds. </a:t>
            </a:r>
          </a:p>
          <a:p>
            <a:r>
              <a:rPr lang="en-US" dirty="0" smtClean="0"/>
              <a:t>Extraordinary advocacy will be required to nudge the 2022 Session to increase the SSA beyond their current trend. </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17</a:t>
            </a:fld>
            <a:endParaRPr lang="en-US" dirty="0"/>
          </a:p>
        </p:txBody>
      </p:sp>
    </p:spTree>
    <p:extLst>
      <p:ext uri="{BB962C8B-B14F-4D97-AF65-F5344CB8AC3E}">
        <p14:creationId xmlns:p14="http://schemas.microsoft.com/office/powerpoint/2010/main" val="76301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endParaRPr lang="en-US" dirty="0"/>
          </a:p>
        </p:txBody>
      </p:sp>
      <p:sp>
        <p:nvSpPr>
          <p:cNvPr id="3" name="Content Placeholder 2"/>
          <p:cNvSpPr>
            <a:spLocks noGrp="1"/>
          </p:cNvSpPr>
          <p:nvPr>
            <p:ph idx="1"/>
          </p:nvPr>
        </p:nvSpPr>
        <p:spPr>
          <a:xfrm>
            <a:off x="571500" y="3094792"/>
            <a:ext cx="8229600" cy="3077408"/>
          </a:xfrm>
        </p:spPr>
        <p:txBody>
          <a:bodyPr>
            <a:normAutofit/>
          </a:bodyPr>
          <a:lstStyle/>
          <a:p>
            <a:pPr marL="0" indent="0" algn="ctr">
              <a:buNone/>
            </a:pPr>
            <a:r>
              <a:rPr lang="en-US" sz="5900" b="1" dirty="0" smtClean="0">
                <a:solidFill>
                  <a:srgbClr val="25408F"/>
                </a:solidFill>
              </a:rPr>
              <a:t>HF 868 Education Appropriations</a:t>
            </a: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18</a:t>
            </a:fld>
            <a:endParaRPr lang="en-US" dirty="0"/>
          </a:p>
        </p:txBody>
      </p:sp>
      <p:pic>
        <p:nvPicPr>
          <p:cNvPr id="5" name="Picture 4"/>
          <p:cNvPicPr>
            <a:picLocks noChangeAspect="1"/>
          </p:cNvPicPr>
          <p:nvPr/>
        </p:nvPicPr>
        <p:blipFill>
          <a:blip r:embed="rId2"/>
          <a:stretch>
            <a:fillRect/>
          </a:stretch>
        </p:blipFill>
        <p:spPr>
          <a:xfrm>
            <a:off x="-17929" y="29276"/>
            <a:ext cx="9144000" cy="2855763"/>
          </a:xfrm>
          <a:prstGeom prst="rect">
            <a:avLst/>
          </a:prstGeom>
        </p:spPr>
      </p:pic>
      <p:sp>
        <p:nvSpPr>
          <p:cNvPr id="6" name="Subtitle 2"/>
          <p:cNvSpPr txBox="1">
            <a:spLocks/>
          </p:cNvSpPr>
          <p:nvPr/>
        </p:nvSpPr>
        <p:spPr>
          <a:xfrm>
            <a:off x="990600" y="4495800"/>
            <a:ext cx="73914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a:p>
            <a:pPr marL="0" indent="0" algn="ctr">
              <a:buNone/>
            </a:pPr>
            <a:endParaRPr lang="en-US" sz="2000" dirty="0"/>
          </a:p>
        </p:txBody>
      </p:sp>
    </p:spTree>
    <p:extLst>
      <p:ext uri="{BB962C8B-B14F-4D97-AF65-F5344CB8AC3E}">
        <p14:creationId xmlns:p14="http://schemas.microsoft.com/office/powerpoint/2010/main" val="1217414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 868 </a:t>
            </a:r>
            <a:r>
              <a:rPr lang="en-US" dirty="0" smtClean="0">
                <a:hlinkClick r:id="rId2"/>
              </a:rPr>
              <a:t>NOBA</a:t>
            </a:r>
            <a:endParaRPr lang="en-US" dirty="0"/>
          </a:p>
        </p:txBody>
      </p:sp>
      <p:sp>
        <p:nvSpPr>
          <p:cNvPr id="3" name="Content Placeholder 2"/>
          <p:cNvSpPr>
            <a:spLocks noGrp="1"/>
          </p:cNvSpPr>
          <p:nvPr>
            <p:ph idx="1"/>
          </p:nvPr>
        </p:nvSpPr>
        <p:spPr/>
        <p:txBody>
          <a:bodyPr>
            <a:normAutofit fontScale="92500"/>
          </a:bodyPr>
          <a:lstStyle/>
          <a:p>
            <a:r>
              <a:rPr lang="en-US" b="1" dirty="0"/>
              <a:t>General Fund FY 2022</a:t>
            </a:r>
            <a:r>
              <a:rPr lang="en-US" dirty="0"/>
              <a:t>: Appropriates a total of $972.4 million from the General Fund and 11,776.7 full-time equivalent (FTE) positions for FY 2022 to the Department for the Blind, the College Student Aid Commission, the Department of Education, and the Board of Regents. </a:t>
            </a:r>
            <a:endParaRPr lang="en-US" dirty="0" smtClean="0"/>
          </a:p>
          <a:p>
            <a:r>
              <a:rPr lang="en-US" dirty="0" smtClean="0"/>
              <a:t>Increase </a:t>
            </a:r>
            <a:r>
              <a:rPr lang="en-US" dirty="0"/>
              <a:t>of $26.4 million and a decrease of 46.4 FTE positions compared to estimated FY 2021. </a:t>
            </a:r>
          </a:p>
        </p:txBody>
      </p:sp>
      <p:sp>
        <p:nvSpPr>
          <p:cNvPr id="4" name="Slide Number Placeholder 3"/>
          <p:cNvSpPr>
            <a:spLocks noGrp="1"/>
          </p:cNvSpPr>
          <p:nvPr>
            <p:ph type="sldNum" sz="quarter" idx="12"/>
          </p:nvPr>
        </p:nvSpPr>
        <p:spPr/>
        <p:txBody>
          <a:bodyPr/>
          <a:lstStyle/>
          <a:p>
            <a:fld id="{7E3A9E86-4CC3-4959-A751-C33E618564A4}" type="slidenum">
              <a:rPr lang="en-US" smtClean="0"/>
              <a:t>19</a:t>
            </a:fld>
            <a:endParaRPr lang="en-US" dirty="0"/>
          </a:p>
        </p:txBody>
      </p:sp>
    </p:spTree>
    <p:extLst>
      <p:ext uri="{BB962C8B-B14F-4D97-AF65-F5344CB8AC3E}">
        <p14:creationId xmlns:p14="http://schemas.microsoft.com/office/powerpoint/2010/main" val="397627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400800"/>
            <a:ext cx="9144000" cy="3404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6626" name="Title 1"/>
          <p:cNvSpPr>
            <a:spLocks noGrp="1"/>
          </p:cNvSpPr>
          <p:nvPr>
            <p:ph type="title"/>
          </p:nvPr>
        </p:nvSpPr>
        <p:spPr>
          <a:xfrm>
            <a:off x="228600" y="381000"/>
            <a:ext cx="8229600" cy="1066800"/>
          </a:xfrm>
        </p:spPr>
        <p:txBody>
          <a:bodyPr/>
          <a:lstStyle/>
          <a:p>
            <a:r>
              <a:rPr lang="en-US" dirty="0" smtClean="0"/>
              <a:t>Webinar </a:t>
            </a:r>
            <a:r>
              <a:rPr lang="en-US" dirty="0"/>
              <a:t>Resources</a:t>
            </a:r>
          </a:p>
        </p:txBody>
      </p:sp>
      <p:sp>
        <p:nvSpPr>
          <p:cNvPr id="26627" name="Content Placeholder 2"/>
          <p:cNvSpPr>
            <a:spLocks noGrp="1"/>
          </p:cNvSpPr>
          <p:nvPr>
            <p:ph idx="1"/>
          </p:nvPr>
        </p:nvSpPr>
        <p:spPr>
          <a:xfrm>
            <a:off x="381000" y="1676400"/>
            <a:ext cx="8229600" cy="5029200"/>
          </a:xfrm>
        </p:spPr>
        <p:txBody>
          <a:bodyPr>
            <a:normAutofit/>
          </a:bodyPr>
          <a:lstStyle/>
          <a:p>
            <a:r>
              <a:rPr lang="en-US" dirty="0"/>
              <a:t>PPT is linked on the ISFIS webinar webpage</a:t>
            </a:r>
          </a:p>
          <a:p>
            <a:r>
              <a:rPr lang="en-US" dirty="0"/>
              <a:t>Use the slides and information as you see fit</a:t>
            </a:r>
          </a:p>
          <a:p>
            <a:r>
              <a:rPr lang="en-US" dirty="0"/>
              <a:t>OK to share with others in your district</a:t>
            </a:r>
          </a:p>
          <a:p>
            <a:r>
              <a:rPr lang="en-US" dirty="0"/>
              <a:t>Let us know if others in your district need an invite to attend the webinars</a:t>
            </a:r>
          </a:p>
        </p:txBody>
      </p:sp>
      <p:sp>
        <p:nvSpPr>
          <p:cNvPr id="4" name="Slide Number Placeholder 3"/>
          <p:cNvSpPr>
            <a:spLocks noGrp="1"/>
          </p:cNvSpPr>
          <p:nvPr>
            <p:ph type="sldNum" sz="quarter" idx="12"/>
          </p:nvPr>
        </p:nvSpPr>
        <p:spPr/>
        <p:txBody>
          <a:bodyPr/>
          <a:lstStyle/>
          <a:p>
            <a:pPr>
              <a:defRPr/>
            </a:pPr>
            <a:fld id="{F29A2164-762C-4A53-B011-27737843DA8B}" type="slidenum">
              <a:rPr lang="en-US" smtClean="0"/>
              <a:pPr>
                <a:defRPr/>
              </a:pPr>
              <a:t>2</a:t>
            </a:fld>
            <a:endParaRPr lang="en-US" dirty="0"/>
          </a:p>
        </p:txBody>
      </p:sp>
    </p:spTree>
    <p:extLst>
      <p:ext uri="{BB962C8B-B14F-4D97-AF65-F5344CB8AC3E}">
        <p14:creationId xmlns:p14="http://schemas.microsoft.com/office/powerpoint/2010/main" val="1715806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Appropriations for FY 2022</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In </a:t>
            </a:r>
            <a:r>
              <a:rPr lang="en-US" dirty="0"/>
              <a:t>addition to the appropriations in this Bill, the </a:t>
            </a:r>
            <a:r>
              <a:rPr lang="en-US" dirty="0" smtClean="0"/>
              <a:t>tracking </a:t>
            </a:r>
            <a:r>
              <a:rPr lang="en-US" dirty="0"/>
              <a:t>document includes the following funding provided in SF 2360 (Classroom Environment and Therapeutic Classrooms Act) during the 2020 Session: </a:t>
            </a:r>
            <a:endParaRPr lang="en-US" dirty="0" smtClean="0"/>
          </a:p>
          <a:p>
            <a:r>
              <a:rPr lang="en-US" dirty="0" smtClean="0"/>
              <a:t>$</a:t>
            </a:r>
            <a:r>
              <a:rPr lang="en-US" dirty="0"/>
              <a:t>500,000 to </a:t>
            </a:r>
            <a:r>
              <a:rPr lang="en-US" dirty="0" smtClean="0"/>
              <a:t>DE for </a:t>
            </a:r>
            <a:r>
              <a:rPr lang="en-US" dirty="0"/>
              <a:t>developing standards and guidance on behavior in the classroom, restraint of a student, least restrictive environment, and research-based intervention strategies. </a:t>
            </a:r>
            <a:endParaRPr lang="en-US" dirty="0" smtClean="0"/>
          </a:p>
          <a:p>
            <a:r>
              <a:rPr lang="en-US" dirty="0" smtClean="0"/>
              <a:t>$</a:t>
            </a:r>
            <a:r>
              <a:rPr lang="en-US" dirty="0"/>
              <a:t>500,000 to </a:t>
            </a:r>
            <a:r>
              <a:rPr lang="en-US" dirty="0" smtClean="0"/>
              <a:t>DE for </a:t>
            </a:r>
            <a:r>
              <a:rPr lang="en-US" dirty="0"/>
              <a:t>reimbursement to school district claims for therapeutic classroom transportation.</a:t>
            </a:r>
          </a:p>
        </p:txBody>
      </p:sp>
      <p:sp>
        <p:nvSpPr>
          <p:cNvPr id="4" name="Slide Number Placeholder 3"/>
          <p:cNvSpPr>
            <a:spLocks noGrp="1"/>
          </p:cNvSpPr>
          <p:nvPr>
            <p:ph type="sldNum" sz="quarter" idx="12"/>
          </p:nvPr>
        </p:nvSpPr>
        <p:spPr/>
        <p:txBody>
          <a:bodyPr/>
          <a:lstStyle/>
          <a:p>
            <a:fld id="{7E3A9E86-4CC3-4959-A751-C33E618564A4}" type="slidenum">
              <a:rPr lang="en-US" smtClean="0"/>
              <a:t>20</a:t>
            </a:fld>
            <a:endParaRPr lang="en-US" dirty="0"/>
          </a:p>
        </p:txBody>
      </p:sp>
    </p:spTree>
    <p:extLst>
      <p:ext uri="{BB962C8B-B14F-4D97-AF65-F5344CB8AC3E}">
        <p14:creationId xmlns:p14="http://schemas.microsoft.com/office/powerpoint/2010/main" val="774567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Appropriations to DE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An increase of $13.6 million from the General Fund compared to estimated FY 2021. The increases include: </a:t>
            </a:r>
            <a:endParaRPr lang="en-US" dirty="0" smtClean="0"/>
          </a:p>
          <a:p>
            <a:r>
              <a:rPr lang="en-US" dirty="0" smtClean="0"/>
              <a:t>$</a:t>
            </a:r>
            <a:r>
              <a:rPr lang="en-US" dirty="0"/>
              <a:t>544,000 for Early Childhood Iowa (ECI) General Aid (School Ready Grant) </a:t>
            </a:r>
            <a:endParaRPr lang="en-US" dirty="0" smtClean="0"/>
          </a:p>
          <a:p>
            <a:r>
              <a:rPr lang="en-US" dirty="0" smtClean="0"/>
              <a:t>$</a:t>
            </a:r>
            <a:r>
              <a:rPr lang="en-US" dirty="0"/>
              <a:t>200,000 for Nonpublic Textbook Services </a:t>
            </a:r>
            <a:endParaRPr lang="en-US" dirty="0" smtClean="0"/>
          </a:p>
          <a:p>
            <a:r>
              <a:rPr lang="en-US" dirty="0" smtClean="0"/>
              <a:t>$</a:t>
            </a:r>
            <a:r>
              <a:rPr lang="en-US" dirty="0"/>
              <a:t>2.0 million for the Iowa Jobs for America's Graduates (iJAG) Program </a:t>
            </a:r>
            <a:endParaRPr lang="en-US" dirty="0" smtClean="0"/>
          </a:p>
          <a:p>
            <a:r>
              <a:rPr lang="en-US" dirty="0" smtClean="0"/>
              <a:t>$</a:t>
            </a:r>
            <a:r>
              <a:rPr lang="en-US" dirty="0"/>
              <a:t>250,000 for the Iowa Reading Research Center </a:t>
            </a:r>
            <a:endParaRPr lang="en-US" dirty="0" smtClean="0"/>
          </a:p>
          <a:p>
            <a:r>
              <a:rPr lang="en-US" dirty="0" smtClean="0"/>
              <a:t>$</a:t>
            </a:r>
            <a:r>
              <a:rPr lang="en-US" dirty="0"/>
              <a:t>1.1 million for Children's Mental Health Training $6.5 million for General Aid for Community Colleges </a:t>
            </a:r>
            <a:endParaRPr lang="en-US" dirty="0" smtClean="0"/>
          </a:p>
          <a:p>
            <a:r>
              <a:rPr lang="en-US" dirty="0" smtClean="0"/>
              <a:t>$</a:t>
            </a:r>
            <a:r>
              <a:rPr lang="en-US" dirty="0"/>
              <a:t>1.6 million for the Therapeutic Classroom Incentive Fund </a:t>
            </a:r>
            <a:endParaRPr lang="en-US" dirty="0" smtClean="0"/>
          </a:p>
          <a:p>
            <a:r>
              <a:rPr lang="en-US" dirty="0" smtClean="0"/>
              <a:t>$</a:t>
            </a:r>
            <a:r>
              <a:rPr lang="en-US" dirty="0"/>
              <a:t>500,000 for Classroom Environment Professional Development </a:t>
            </a:r>
            <a:endParaRPr lang="en-US" dirty="0" smtClean="0"/>
          </a:p>
          <a:p>
            <a:r>
              <a:rPr lang="en-US" dirty="0" smtClean="0"/>
              <a:t>$</a:t>
            </a:r>
            <a:r>
              <a:rPr lang="en-US" dirty="0"/>
              <a:t>500,000 for Therapeutic Classroom Transportation </a:t>
            </a:r>
            <a:endParaRPr lang="en-US" dirty="0" smtClean="0"/>
          </a:p>
          <a:p>
            <a:r>
              <a:rPr lang="en-US" dirty="0" smtClean="0"/>
              <a:t>$</a:t>
            </a:r>
            <a:r>
              <a:rPr lang="en-US" dirty="0"/>
              <a:t>300,000 for Iowa Vocational Rehabilitation Services </a:t>
            </a:r>
            <a:endParaRPr lang="en-US" dirty="0" smtClean="0"/>
          </a:p>
          <a:p>
            <a:r>
              <a:rPr lang="en-US" dirty="0" smtClean="0"/>
              <a:t>$</a:t>
            </a:r>
            <a:r>
              <a:rPr lang="en-US" dirty="0"/>
              <a:t>100,000 for Iowa PBS</a:t>
            </a:r>
          </a:p>
        </p:txBody>
      </p:sp>
      <p:sp>
        <p:nvSpPr>
          <p:cNvPr id="4" name="Slide Number Placeholder 3"/>
          <p:cNvSpPr>
            <a:spLocks noGrp="1"/>
          </p:cNvSpPr>
          <p:nvPr>
            <p:ph type="sldNum" sz="quarter" idx="12"/>
          </p:nvPr>
        </p:nvSpPr>
        <p:spPr/>
        <p:txBody>
          <a:bodyPr/>
          <a:lstStyle/>
          <a:p>
            <a:fld id="{7E3A9E86-4CC3-4959-A751-C33E618564A4}" type="slidenum">
              <a:rPr lang="en-US" smtClean="0"/>
              <a:t>21</a:t>
            </a:fld>
            <a:endParaRPr lang="en-US" dirty="0"/>
          </a:p>
        </p:txBody>
      </p:sp>
    </p:spTree>
    <p:extLst>
      <p:ext uri="{BB962C8B-B14F-4D97-AF65-F5344CB8AC3E}">
        <p14:creationId xmlns:p14="http://schemas.microsoft.com/office/powerpoint/2010/main" val="2956862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Language impacting PK-12</a:t>
            </a:r>
            <a:endParaRPr lang="en-US" dirty="0"/>
          </a:p>
        </p:txBody>
      </p:sp>
      <p:sp>
        <p:nvSpPr>
          <p:cNvPr id="3" name="Content Placeholder 2"/>
          <p:cNvSpPr>
            <a:spLocks noGrp="1"/>
          </p:cNvSpPr>
          <p:nvPr>
            <p:ph idx="1"/>
          </p:nvPr>
        </p:nvSpPr>
        <p:spPr/>
        <p:txBody>
          <a:bodyPr>
            <a:normAutofit fontScale="77500" lnSpcReduction="20000"/>
          </a:bodyPr>
          <a:lstStyle/>
          <a:p>
            <a:r>
              <a:rPr lang="en-US" dirty="0"/>
              <a:t>Requires </a:t>
            </a:r>
            <a:r>
              <a:rPr lang="en-US" dirty="0" smtClean="0"/>
              <a:t>DE to </a:t>
            </a:r>
            <a:r>
              <a:rPr lang="en-US" dirty="0"/>
              <a:t>provide reading assessments for </a:t>
            </a:r>
            <a:r>
              <a:rPr lang="en-US" dirty="0" smtClean="0"/>
              <a:t>PK-6</a:t>
            </a:r>
            <a:r>
              <a:rPr lang="en-US" baseline="30000" dirty="0" smtClean="0"/>
              <a:t>th</a:t>
            </a:r>
            <a:r>
              <a:rPr lang="en-US" dirty="0" smtClean="0"/>
              <a:t> grade to </a:t>
            </a:r>
            <a:r>
              <a:rPr lang="en-US" dirty="0"/>
              <a:t>detect students not proficient in reading. </a:t>
            </a:r>
            <a:r>
              <a:rPr lang="en-US" dirty="0" smtClean="0"/>
              <a:t>allows DE to </a:t>
            </a:r>
            <a:r>
              <a:rPr lang="en-US" dirty="0"/>
              <a:t>charge school districts for the cost of the assessment, which school districts may pay out of Early Intervention funds. </a:t>
            </a:r>
            <a:endParaRPr lang="en-US" dirty="0" smtClean="0"/>
          </a:p>
          <a:p>
            <a:r>
              <a:rPr lang="en-US" dirty="0" smtClean="0"/>
              <a:t>Specifies </a:t>
            </a:r>
            <a:r>
              <a:rPr lang="en-US" dirty="0"/>
              <a:t>the funds provided for in the Children's Mental Health School-Based Training and Support appropriation will be allocated to </a:t>
            </a:r>
            <a:r>
              <a:rPr lang="en-US" dirty="0" smtClean="0"/>
              <a:t>AEAs </a:t>
            </a:r>
            <a:r>
              <a:rPr lang="en-US" dirty="0"/>
              <a:t>for school-based children's mental health services including mental health awareness training for educators</a:t>
            </a:r>
            <a:r>
              <a:rPr lang="en-US" dirty="0" smtClean="0"/>
              <a:t>.</a:t>
            </a:r>
          </a:p>
          <a:p>
            <a:r>
              <a:rPr lang="en-US" dirty="0"/>
              <a:t>Requires </a:t>
            </a:r>
            <a:r>
              <a:rPr lang="en-US" dirty="0" smtClean="0"/>
              <a:t>UNI to </a:t>
            </a:r>
            <a:r>
              <a:rPr lang="en-US" dirty="0"/>
              <a:t>work with community colleges to develop programs for community college instructors and the development of Science, Technology, Engineering, and Mathematics (STEM) curricula.</a:t>
            </a:r>
          </a:p>
        </p:txBody>
      </p:sp>
      <p:sp>
        <p:nvSpPr>
          <p:cNvPr id="4" name="Slide Number Placeholder 3"/>
          <p:cNvSpPr>
            <a:spLocks noGrp="1"/>
          </p:cNvSpPr>
          <p:nvPr>
            <p:ph type="sldNum" sz="quarter" idx="12"/>
          </p:nvPr>
        </p:nvSpPr>
        <p:spPr/>
        <p:txBody>
          <a:bodyPr/>
          <a:lstStyle/>
          <a:p>
            <a:fld id="{7E3A9E86-4CC3-4959-A751-C33E618564A4}" type="slidenum">
              <a:rPr lang="en-US" smtClean="0"/>
              <a:t>22</a:t>
            </a:fld>
            <a:endParaRPr lang="en-US" dirty="0"/>
          </a:p>
        </p:txBody>
      </p:sp>
    </p:spTree>
    <p:extLst>
      <p:ext uri="{BB962C8B-B14F-4D97-AF65-F5344CB8AC3E}">
        <p14:creationId xmlns:p14="http://schemas.microsoft.com/office/powerpoint/2010/main" val="2204049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Language impacting PK-12</a:t>
            </a:r>
            <a:endParaRPr lang="en-US" dirty="0"/>
          </a:p>
        </p:txBody>
      </p:sp>
      <p:sp>
        <p:nvSpPr>
          <p:cNvPr id="3" name="Content Placeholder 2"/>
          <p:cNvSpPr>
            <a:spLocks noGrp="1"/>
          </p:cNvSpPr>
          <p:nvPr>
            <p:ph idx="1"/>
          </p:nvPr>
        </p:nvSpPr>
        <p:spPr/>
        <p:txBody>
          <a:bodyPr>
            <a:normAutofit fontScale="85000" lnSpcReduction="10000"/>
          </a:bodyPr>
          <a:lstStyle/>
          <a:p>
            <a:r>
              <a:rPr lang="en-US" dirty="0"/>
              <a:t>Allows any unexpended funds appropriated to the Department of Education for the Summer Joint Enrollment Program for FY 2022 from the General Fund to remain available for expenditure in FY 2023</a:t>
            </a:r>
            <a:r>
              <a:rPr lang="en-US" dirty="0" smtClean="0"/>
              <a:t>.</a:t>
            </a:r>
          </a:p>
          <a:p>
            <a:r>
              <a:rPr lang="en-US" dirty="0"/>
              <a:t>Allows any unobligated and unexpended funds appropriated to </a:t>
            </a:r>
            <a:r>
              <a:rPr lang="en-US" dirty="0" smtClean="0"/>
              <a:t>the AEAs for </a:t>
            </a:r>
            <a:r>
              <a:rPr lang="en-US" dirty="0"/>
              <a:t>creating a clearinghouse of mental health resources for use by schools and community providers to remain available and be used for mental health awareness training for educators and for providing mental health services and support for students.</a:t>
            </a:r>
          </a:p>
        </p:txBody>
      </p:sp>
      <p:sp>
        <p:nvSpPr>
          <p:cNvPr id="4" name="Slide Number Placeholder 3"/>
          <p:cNvSpPr>
            <a:spLocks noGrp="1"/>
          </p:cNvSpPr>
          <p:nvPr>
            <p:ph type="sldNum" sz="quarter" idx="12"/>
          </p:nvPr>
        </p:nvSpPr>
        <p:spPr/>
        <p:txBody>
          <a:bodyPr/>
          <a:lstStyle/>
          <a:p>
            <a:fld id="{7E3A9E86-4CC3-4959-A751-C33E618564A4}" type="slidenum">
              <a:rPr lang="en-US" smtClean="0"/>
              <a:t>23</a:t>
            </a:fld>
            <a:endParaRPr lang="en-US" dirty="0"/>
          </a:p>
        </p:txBody>
      </p:sp>
    </p:spTree>
    <p:extLst>
      <p:ext uri="{BB962C8B-B14F-4D97-AF65-F5344CB8AC3E}">
        <p14:creationId xmlns:p14="http://schemas.microsoft.com/office/powerpoint/2010/main" val="98879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p:txBody>
          <a:bodyPr>
            <a:normAutofit fontScale="70000" lnSpcReduction="20000"/>
          </a:bodyPr>
          <a:lstStyle/>
          <a:p>
            <a:r>
              <a:rPr lang="en-US" dirty="0"/>
              <a:t>Requires </a:t>
            </a:r>
            <a:r>
              <a:rPr lang="en-US" dirty="0" smtClean="0"/>
              <a:t>DE to </a:t>
            </a:r>
            <a:r>
              <a:rPr lang="en-US" dirty="0"/>
              <a:t>submit a written report by </a:t>
            </a:r>
            <a:r>
              <a:rPr lang="en-US" dirty="0" smtClean="0"/>
              <a:t>Jan. </a:t>
            </a:r>
            <a:r>
              <a:rPr lang="en-US" dirty="0"/>
              <a:t>15, 2022, to the General Assembly describing the </a:t>
            </a:r>
            <a:r>
              <a:rPr lang="en-US" dirty="0" smtClean="0"/>
              <a:t>DE’s </a:t>
            </a:r>
            <a:r>
              <a:rPr lang="en-US" dirty="0"/>
              <a:t>antibullying programming and current and projected expenditures for antibullying programming for FY 2022</a:t>
            </a:r>
            <a:r>
              <a:rPr lang="en-US" dirty="0" smtClean="0"/>
              <a:t>.</a:t>
            </a:r>
          </a:p>
          <a:p>
            <a:r>
              <a:rPr lang="en-US" dirty="0"/>
              <a:t>Requires the Iowa Reading Research Center to submit a report to the General Assembly and Legislative Services Agency (LSA) detailing the expenditures of the FY 2022 advanced dyslexia specialist endorsement appropriation</a:t>
            </a:r>
            <a:r>
              <a:rPr lang="en-US" dirty="0" smtClean="0"/>
              <a:t>.</a:t>
            </a:r>
          </a:p>
          <a:p>
            <a:r>
              <a:rPr lang="en-US" dirty="0"/>
              <a:t>Requires </a:t>
            </a:r>
            <a:r>
              <a:rPr lang="en-US" dirty="0" smtClean="0"/>
              <a:t>DE, </a:t>
            </a:r>
            <a:r>
              <a:rPr lang="en-US" dirty="0"/>
              <a:t>in collaboration with the statewide not-for-profit health care organization receiving moneys for the children's grief and loss rural pilot program, to prepare a report detailing the expenditure of moneys used for the purposes of the program and its outcomes to the General Assembly by September 30, 2022. Requires organizations receiving a distribution of the General Fund appropriation for Best Buddies Iowa to annually report student identifying data to the </a:t>
            </a:r>
            <a:r>
              <a:rPr lang="en-US" dirty="0" smtClean="0"/>
              <a:t>DE for </a:t>
            </a:r>
            <a:r>
              <a:rPr lang="en-US" dirty="0"/>
              <a:t>students participating in the Program.</a:t>
            </a:r>
          </a:p>
        </p:txBody>
      </p:sp>
      <p:sp>
        <p:nvSpPr>
          <p:cNvPr id="4" name="Slide Number Placeholder 3"/>
          <p:cNvSpPr>
            <a:spLocks noGrp="1"/>
          </p:cNvSpPr>
          <p:nvPr>
            <p:ph type="sldNum" sz="quarter" idx="12"/>
          </p:nvPr>
        </p:nvSpPr>
        <p:spPr/>
        <p:txBody>
          <a:bodyPr/>
          <a:lstStyle/>
          <a:p>
            <a:fld id="{7E3A9E86-4CC3-4959-A751-C33E618564A4}" type="slidenum">
              <a:rPr lang="en-US" smtClean="0"/>
              <a:t>24</a:t>
            </a:fld>
            <a:endParaRPr lang="en-US" dirty="0"/>
          </a:p>
        </p:txBody>
      </p:sp>
    </p:spTree>
    <p:extLst>
      <p:ext uri="{BB962C8B-B14F-4D97-AF65-F5344CB8AC3E}">
        <p14:creationId xmlns:p14="http://schemas.microsoft.com/office/powerpoint/2010/main" val="2355552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Studies/Task Forces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Establishes a Task Force on growing a diverse prekindergarten through grade 12 teacher base in Iowa. The task force will be convened by the </a:t>
            </a:r>
            <a:r>
              <a:rPr lang="en-US" dirty="0" smtClean="0"/>
              <a:t>DE, </a:t>
            </a:r>
            <a:r>
              <a:rPr lang="en-US" dirty="0"/>
              <a:t>in consultation with Iowa Jobs for America's Graduates (iJAG</a:t>
            </a:r>
            <a:r>
              <a:rPr lang="en-US" dirty="0" smtClean="0"/>
              <a:t>).Requires </a:t>
            </a:r>
            <a:r>
              <a:rPr lang="en-US" dirty="0"/>
              <a:t>the Task Force on Growing a Diverse PreK-12 Teacher Base in Iowa to submit a report regarding its findings and recommendations, including any proposed legislative or administrative rule changes, to the Governor, the General Assembly, and the State </a:t>
            </a:r>
            <a:r>
              <a:rPr lang="en-US" dirty="0" smtClean="0"/>
              <a:t>BOE by Dec. </a:t>
            </a:r>
            <a:r>
              <a:rPr lang="en-US" dirty="0"/>
              <a:t>15, 2021. </a:t>
            </a:r>
            <a:endParaRPr lang="en-US" dirty="0" smtClean="0"/>
          </a:p>
          <a:p>
            <a:r>
              <a:rPr lang="en-US" dirty="0" smtClean="0"/>
              <a:t>Requires </a:t>
            </a:r>
            <a:r>
              <a:rPr lang="en-US" dirty="0"/>
              <a:t>the Legislative Council to establish an interim study committee to examine the Board of Regents' administrative costs, staffing allocations and levels, and the graduation and student retention rates for each academic program at each Regent institution. </a:t>
            </a:r>
          </a:p>
        </p:txBody>
      </p:sp>
      <p:sp>
        <p:nvSpPr>
          <p:cNvPr id="4" name="Slide Number Placeholder 3"/>
          <p:cNvSpPr>
            <a:spLocks noGrp="1"/>
          </p:cNvSpPr>
          <p:nvPr>
            <p:ph type="sldNum" sz="quarter" idx="12"/>
          </p:nvPr>
        </p:nvSpPr>
        <p:spPr/>
        <p:txBody>
          <a:bodyPr/>
          <a:lstStyle/>
          <a:p>
            <a:fld id="{7E3A9E86-4CC3-4959-A751-C33E618564A4}" type="slidenum">
              <a:rPr lang="en-US" smtClean="0"/>
              <a:t>25</a:t>
            </a:fld>
            <a:endParaRPr lang="en-US" dirty="0"/>
          </a:p>
        </p:txBody>
      </p:sp>
    </p:spTree>
    <p:extLst>
      <p:ext uri="{BB962C8B-B14F-4D97-AF65-F5344CB8AC3E}">
        <p14:creationId xmlns:p14="http://schemas.microsoft.com/office/powerpoint/2010/main" val="1291264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Policy Language in HF 868</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See part I of this webinar series for details about Accreditation changes and public hearings. </a:t>
            </a:r>
          </a:p>
          <a:p>
            <a:r>
              <a:rPr lang="en-US" dirty="0"/>
              <a:t>Specifies that Division IV of the Bill that permits the School Budget Review Committee (SBRC) to provide a modified supplemental amount in FY 2022 for preschool programs that meet enrollment eligibility requirements based on funds made available to the SBRC takes effect upon enactment. </a:t>
            </a:r>
            <a:endParaRPr lang="en-US" dirty="0" smtClean="0"/>
          </a:p>
          <a:p>
            <a:r>
              <a:rPr lang="en-US" dirty="0" smtClean="0"/>
              <a:t>Specifies </a:t>
            </a:r>
            <a:r>
              <a:rPr lang="en-US" dirty="0"/>
              <a:t>that Division V of the Bill that allows a student of a school district or accredited nonpublic school to be counted as attending an hour of instruction during the school day when that student attended the public funeral service of a member of the Iowa State Patrol on Friday, April 16, 2021, takes effect upon </a:t>
            </a:r>
            <a:r>
              <a:rPr lang="en-US" dirty="0" smtClean="0"/>
              <a:t>enactment, retroactive </a:t>
            </a:r>
            <a:r>
              <a:rPr lang="en-US" dirty="0"/>
              <a:t>to April 16, 2021.</a:t>
            </a:r>
          </a:p>
        </p:txBody>
      </p:sp>
      <p:sp>
        <p:nvSpPr>
          <p:cNvPr id="4" name="Slide Number Placeholder 3"/>
          <p:cNvSpPr>
            <a:spLocks noGrp="1"/>
          </p:cNvSpPr>
          <p:nvPr>
            <p:ph type="sldNum" sz="quarter" idx="12"/>
          </p:nvPr>
        </p:nvSpPr>
        <p:spPr/>
        <p:txBody>
          <a:bodyPr/>
          <a:lstStyle/>
          <a:p>
            <a:fld id="{7E3A9E86-4CC3-4959-A751-C33E618564A4}" type="slidenum">
              <a:rPr lang="en-US" smtClean="0"/>
              <a:t>26</a:t>
            </a:fld>
            <a:endParaRPr lang="en-US" dirty="0"/>
          </a:p>
        </p:txBody>
      </p:sp>
    </p:spTree>
    <p:extLst>
      <p:ext uri="{BB962C8B-B14F-4D97-AF65-F5344CB8AC3E}">
        <p14:creationId xmlns:p14="http://schemas.microsoft.com/office/powerpoint/2010/main" val="1699363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Policy Language in HF 868</a:t>
            </a:r>
            <a:endParaRPr lang="en-US" dirty="0"/>
          </a:p>
        </p:txBody>
      </p:sp>
      <p:sp>
        <p:nvSpPr>
          <p:cNvPr id="3" name="Content Placeholder 2"/>
          <p:cNvSpPr>
            <a:spLocks noGrp="1"/>
          </p:cNvSpPr>
          <p:nvPr>
            <p:ph idx="1"/>
          </p:nvPr>
        </p:nvSpPr>
        <p:spPr/>
        <p:txBody>
          <a:bodyPr>
            <a:normAutofit fontScale="55000" lnSpcReduction="20000"/>
          </a:bodyPr>
          <a:lstStyle/>
          <a:p>
            <a:r>
              <a:rPr lang="en-US" dirty="0"/>
              <a:t>Requires </a:t>
            </a:r>
            <a:r>
              <a:rPr lang="en-US" dirty="0" smtClean="0"/>
              <a:t>DE to </a:t>
            </a:r>
            <a:r>
              <a:rPr lang="en-US" dirty="0"/>
              <a:t>develop and make available on </a:t>
            </a:r>
            <a:r>
              <a:rPr lang="en-US" dirty="0" smtClean="0"/>
              <a:t>their website </a:t>
            </a:r>
            <a:r>
              <a:rPr lang="en-US" dirty="0"/>
              <a:t>general guidance for parents, guardians, and community members who have concerns about school districts or school governing boards. </a:t>
            </a:r>
            <a:endParaRPr lang="en-US" dirty="0" smtClean="0"/>
          </a:p>
          <a:p>
            <a:r>
              <a:rPr lang="en-US" dirty="0"/>
              <a:t>Allows </a:t>
            </a:r>
            <a:r>
              <a:rPr lang="en-US" dirty="0" smtClean="0"/>
              <a:t>BOEE to </a:t>
            </a:r>
            <a:r>
              <a:rPr lang="en-US" dirty="0"/>
              <a:t>establish, collect, and refund fees from an administrator for administrative costs of processing complaints and conducting hearings if the administrator is the respondent in a complaint for violation of the code of professional conduct and ethics, if the final Board action results in a sanction against the administrator. </a:t>
            </a:r>
            <a:endParaRPr lang="en-US" dirty="0" smtClean="0"/>
          </a:p>
          <a:p>
            <a:r>
              <a:rPr lang="en-US" dirty="0" smtClean="0"/>
              <a:t>Requires DE to </a:t>
            </a:r>
            <a:r>
              <a:rPr lang="en-US" dirty="0"/>
              <a:t>develop and distribute to school districts standards of practice for equity coordinators employed by school districts and a training program on free speech under the First Amendment to </a:t>
            </a:r>
            <a:r>
              <a:rPr lang="en-US" dirty="0" smtClean="0"/>
              <a:t>the US  </a:t>
            </a:r>
            <a:r>
              <a:rPr lang="en-US" dirty="0"/>
              <a:t>Constitution </a:t>
            </a:r>
            <a:r>
              <a:rPr lang="en-US" dirty="0" smtClean="0"/>
              <a:t>to </a:t>
            </a:r>
            <a:r>
              <a:rPr lang="en-US" dirty="0"/>
              <a:t>be used by school districts. </a:t>
            </a:r>
            <a:endParaRPr lang="en-US" dirty="0" smtClean="0"/>
          </a:p>
          <a:p>
            <a:r>
              <a:rPr lang="en-US" dirty="0" smtClean="0"/>
              <a:t>Requires </a:t>
            </a:r>
            <a:r>
              <a:rPr lang="en-US" dirty="0"/>
              <a:t>a school board to provide training on free speech under the First Amendment to the </a:t>
            </a:r>
            <a:r>
              <a:rPr lang="en-US" dirty="0" smtClean="0"/>
              <a:t>US Constitution to </a:t>
            </a:r>
            <a:r>
              <a:rPr lang="en-US" dirty="0"/>
              <a:t>any equity coordinator employed by the school district. </a:t>
            </a:r>
            <a:endParaRPr lang="en-US" dirty="0" smtClean="0"/>
          </a:p>
          <a:p>
            <a:r>
              <a:rPr lang="en-US" dirty="0" smtClean="0"/>
              <a:t>Adds a mental health professional who holds a statement of recognition issued by the BOEE to operational sharing positions for weighting of 3 (lowers to 2 in FY 2022-23 as part of HF 847 – see webinar part 1)</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27</a:t>
            </a:fld>
            <a:endParaRPr lang="en-US" dirty="0"/>
          </a:p>
        </p:txBody>
      </p:sp>
    </p:spTree>
    <p:extLst>
      <p:ext uri="{BB962C8B-B14F-4D97-AF65-F5344CB8AC3E}">
        <p14:creationId xmlns:p14="http://schemas.microsoft.com/office/powerpoint/2010/main" val="2614933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28</a:t>
            </a:fld>
            <a:endParaRPr lang="en-US" dirty="0"/>
          </a:p>
        </p:txBody>
      </p:sp>
      <p:pic>
        <p:nvPicPr>
          <p:cNvPr id="5" name="Content Placeholder 4"/>
          <p:cNvPicPr>
            <a:picLocks noGrp="1" noChangeAspect="1"/>
          </p:cNvPicPr>
          <p:nvPr>
            <p:ph idx="1"/>
          </p:nvPr>
        </p:nvPicPr>
        <p:blipFill>
          <a:blip r:embed="rId2"/>
          <a:stretch>
            <a:fillRect/>
          </a:stretch>
        </p:blipFill>
        <p:spPr>
          <a:xfrm>
            <a:off x="0" y="-76200"/>
            <a:ext cx="9160390" cy="6778690"/>
          </a:xfrm>
          <a:prstGeom prst="rect">
            <a:avLst/>
          </a:prstGeom>
        </p:spPr>
      </p:pic>
    </p:spTree>
    <p:extLst>
      <p:ext uri="{BB962C8B-B14F-4D97-AF65-F5344CB8AC3E}">
        <p14:creationId xmlns:p14="http://schemas.microsoft.com/office/powerpoint/2010/main" val="744826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0" y="-136525"/>
            <a:ext cx="9144000" cy="6858000"/>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29</a:t>
            </a:fld>
            <a:endParaRPr lang="en-US" dirty="0"/>
          </a:p>
        </p:txBody>
      </p:sp>
    </p:spTree>
    <p:extLst>
      <p:ext uri="{BB962C8B-B14F-4D97-AF65-F5344CB8AC3E}">
        <p14:creationId xmlns:p14="http://schemas.microsoft.com/office/powerpoint/2010/main" val="145166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with ISFIS</a:t>
            </a:r>
          </a:p>
        </p:txBody>
      </p:sp>
      <p:sp>
        <p:nvSpPr>
          <p:cNvPr id="3" name="Content Placeholder 2"/>
          <p:cNvSpPr>
            <a:spLocks noGrp="1"/>
          </p:cNvSpPr>
          <p:nvPr>
            <p:ph idx="1"/>
          </p:nvPr>
        </p:nvSpPr>
        <p:spPr>
          <a:xfrm>
            <a:off x="381000" y="1371600"/>
            <a:ext cx="8229600" cy="4525963"/>
          </a:xfrm>
        </p:spPr>
        <p:txBody>
          <a:bodyPr>
            <a:normAutofit/>
          </a:bodyPr>
          <a:lstStyle/>
          <a:p>
            <a:pPr marL="0" indent="0" algn="ctr">
              <a:buNone/>
            </a:pPr>
            <a:r>
              <a:rPr lang="en-US" sz="2900" dirty="0">
                <a:latin typeface="+mj-lt"/>
              </a:rPr>
              <a:t>Are you connected with ISFIS on Social Media?</a:t>
            </a:r>
          </a:p>
          <a:p>
            <a:endParaRPr lang="en-US" sz="1100" dirty="0">
              <a:latin typeface="+mj-lt"/>
            </a:endParaRPr>
          </a:p>
          <a:p>
            <a:r>
              <a:rPr lang="en-US" sz="2000" dirty="0"/>
              <a:t>Follow us on Twitter:  </a:t>
            </a:r>
            <a:r>
              <a:rPr lang="en-US" sz="2000" u="sng" dirty="0">
                <a:hlinkClick r:id="rId2"/>
              </a:rPr>
              <a:t>@ISFISInc</a:t>
            </a:r>
            <a:endParaRPr lang="en-US" sz="2000" dirty="0"/>
          </a:p>
          <a:p>
            <a:r>
              <a:rPr lang="en-US" sz="2000" dirty="0"/>
              <a:t>Like us on Facebook:  </a:t>
            </a:r>
            <a:br>
              <a:rPr lang="en-US" sz="2000" dirty="0"/>
            </a:br>
            <a:r>
              <a:rPr lang="en-US" sz="2000" u="sng" dirty="0">
                <a:hlinkClick r:id="rId3"/>
              </a:rPr>
              <a:t>https://www.facebook.com/isfisinc/</a:t>
            </a:r>
            <a:endParaRPr lang="en-US" sz="2000" dirty="0"/>
          </a:p>
          <a:p>
            <a:r>
              <a:rPr lang="en-US" sz="2000" dirty="0"/>
              <a:t>Link to us on LinkedIn:  </a:t>
            </a:r>
            <a:br>
              <a:rPr lang="en-US" sz="2000" dirty="0"/>
            </a:br>
            <a:r>
              <a:rPr lang="en-US" sz="2000" u="sng" dirty="0">
                <a:hlinkClick r:id="rId4"/>
              </a:rPr>
              <a:t>https://www.linkedin.com/company/iowa-school-finance-information-services</a:t>
            </a:r>
            <a:endParaRPr lang="en-US" sz="2000" u="sng" dirty="0"/>
          </a:p>
          <a:p>
            <a:r>
              <a:rPr lang="en-US" sz="2400" b="1" dirty="0"/>
              <a:t>If you or anyone at your district needs access to the ISFIS subscriber content on the website, email </a:t>
            </a:r>
            <a:r>
              <a:rPr lang="en-US" sz="2400" b="1" dirty="0">
                <a:hlinkClick r:id="rId5"/>
              </a:rPr>
              <a:t>jen@iowaschoolfinance.com</a:t>
            </a:r>
            <a:r>
              <a:rPr lang="en-US" sz="2400" b="1" dirty="0"/>
              <a:t> </a:t>
            </a:r>
          </a:p>
          <a:p>
            <a:pPr marL="0" indent="0">
              <a:buNone/>
            </a:pPr>
            <a:endParaRPr lang="en-US" u="sng" dirty="0"/>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3</a:t>
            </a:fld>
            <a:endParaRPr lang="en-US" dirty="0"/>
          </a:p>
        </p:txBody>
      </p:sp>
      <p:sp>
        <p:nvSpPr>
          <p:cNvPr id="6" name="TextBox 5">
            <a:extLst>
              <a:ext uri="{FF2B5EF4-FFF2-40B4-BE49-F238E27FC236}">
                <a16:creationId xmlns:a16="http://schemas.microsoft.com/office/drawing/2014/main" id="{977C70D8-E65E-4DE7-84D9-5FF00DFBD138}"/>
              </a:ext>
            </a:extLst>
          </p:cNvPr>
          <p:cNvSpPr txBox="1"/>
          <p:nvPr/>
        </p:nvSpPr>
        <p:spPr>
          <a:xfrm>
            <a:off x="1676400" y="5600700"/>
            <a:ext cx="4648200" cy="646331"/>
          </a:xfrm>
          <a:prstGeom prst="rect">
            <a:avLst/>
          </a:prstGeom>
          <a:noFill/>
        </p:spPr>
        <p:txBody>
          <a:bodyPr wrap="square" rtlCol="0">
            <a:spAutoFit/>
          </a:bodyPr>
          <a:lstStyle/>
          <a:p>
            <a:r>
              <a:rPr lang="en-US" dirty="0"/>
              <a:t>Please check with others at your district to make sure they’re getting our emails &amp; invites!</a:t>
            </a:r>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18717" b="21282"/>
          <a:stretch/>
        </p:blipFill>
        <p:spPr>
          <a:xfrm>
            <a:off x="6629400" y="5029200"/>
            <a:ext cx="1904998" cy="1143000"/>
          </a:xfrm>
          <a:prstGeom prst="rect">
            <a:avLst/>
          </a:prstGeom>
        </p:spPr>
      </p:pic>
    </p:spTree>
    <p:extLst>
      <p:ext uri="{BB962C8B-B14F-4D97-AF65-F5344CB8AC3E}">
        <p14:creationId xmlns:p14="http://schemas.microsoft.com/office/powerpoint/2010/main" val="464466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endParaRPr lang="en-US" dirty="0"/>
          </a:p>
        </p:txBody>
      </p:sp>
      <p:sp>
        <p:nvSpPr>
          <p:cNvPr id="3" name="Content Placeholder 2"/>
          <p:cNvSpPr>
            <a:spLocks noGrp="1"/>
          </p:cNvSpPr>
          <p:nvPr>
            <p:ph idx="1"/>
          </p:nvPr>
        </p:nvSpPr>
        <p:spPr>
          <a:xfrm>
            <a:off x="571500" y="3094792"/>
            <a:ext cx="8229600" cy="3077408"/>
          </a:xfrm>
        </p:spPr>
        <p:txBody>
          <a:bodyPr>
            <a:normAutofit/>
          </a:bodyPr>
          <a:lstStyle/>
          <a:p>
            <a:pPr marL="0" indent="0" algn="ctr">
              <a:buNone/>
            </a:pPr>
            <a:r>
              <a:rPr lang="en-US" sz="5900" b="1" dirty="0" smtClean="0">
                <a:solidFill>
                  <a:srgbClr val="25408F"/>
                </a:solidFill>
              </a:rPr>
              <a:t>HF 813 Charter Schools </a:t>
            </a: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30</a:t>
            </a:fld>
            <a:endParaRPr lang="en-US" dirty="0"/>
          </a:p>
        </p:txBody>
      </p:sp>
      <p:pic>
        <p:nvPicPr>
          <p:cNvPr id="5" name="Picture 4"/>
          <p:cNvPicPr>
            <a:picLocks noChangeAspect="1"/>
          </p:cNvPicPr>
          <p:nvPr/>
        </p:nvPicPr>
        <p:blipFill>
          <a:blip r:embed="rId2"/>
          <a:stretch>
            <a:fillRect/>
          </a:stretch>
        </p:blipFill>
        <p:spPr>
          <a:xfrm>
            <a:off x="-17929" y="29276"/>
            <a:ext cx="9144000" cy="2855763"/>
          </a:xfrm>
          <a:prstGeom prst="rect">
            <a:avLst/>
          </a:prstGeom>
        </p:spPr>
      </p:pic>
      <p:sp>
        <p:nvSpPr>
          <p:cNvPr id="6" name="Subtitle 2"/>
          <p:cNvSpPr txBox="1">
            <a:spLocks/>
          </p:cNvSpPr>
          <p:nvPr/>
        </p:nvSpPr>
        <p:spPr>
          <a:xfrm>
            <a:off x="990600" y="4495800"/>
            <a:ext cx="73914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a:p>
            <a:pPr marL="0" indent="0" algn="ctr">
              <a:buNone/>
            </a:pPr>
            <a:endParaRPr lang="en-US" sz="2000" dirty="0"/>
          </a:p>
        </p:txBody>
      </p:sp>
    </p:spTree>
    <p:extLst>
      <p:ext uri="{BB962C8B-B14F-4D97-AF65-F5344CB8AC3E}">
        <p14:creationId xmlns:p14="http://schemas.microsoft.com/office/powerpoint/2010/main" val="1724056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Schools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of the policy language was covered in the Part 1 webinar</a:t>
            </a:r>
          </a:p>
          <a:p>
            <a:r>
              <a:rPr lang="en-US" dirty="0" smtClean="0"/>
              <a:t>Rules/Applications will have to be completed.  If ready for enrollment by March 1 for the 2022-23 school year, could hit the 2022-23 budget. </a:t>
            </a:r>
          </a:p>
          <a:p>
            <a:r>
              <a:rPr lang="en-US" dirty="0" smtClean="0"/>
              <a:t>Charter School Funding:  includes a standing unlimited appropriation/funding for </a:t>
            </a:r>
            <a:r>
              <a:rPr lang="en-US" dirty="0"/>
              <a:t>any student not included in the </a:t>
            </a:r>
            <a:r>
              <a:rPr lang="en-US" dirty="0" smtClean="0"/>
              <a:t>prior </a:t>
            </a:r>
            <a:r>
              <a:rPr lang="en-US" dirty="0"/>
              <a:t>year’s enrollment count including students attending nonpublic schools, </a:t>
            </a:r>
            <a:r>
              <a:rPr lang="en-US" dirty="0" smtClean="0"/>
              <a:t>home schools, </a:t>
            </a:r>
            <a:r>
              <a:rPr lang="en-US" dirty="0"/>
              <a:t>or students entering kindergarten. </a:t>
            </a:r>
          </a:p>
        </p:txBody>
      </p:sp>
      <p:sp>
        <p:nvSpPr>
          <p:cNvPr id="4" name="Slide Number Placeholder 3"/>
          <p:cNvSpPr>
            <a:spLocks noGrp="1"/>
          </p:cNvSpPr>
          <p:nvPr>
            <p:ph type="sldNum" sz="quarter" idx="12"/>
          </p:nvPr>
        </p:nvSpPr>
        <p:spPr/>
        <p:txBody>
          <a:bodyPr/>
          <a:lstStyle/>
          <a:p>
            <a:fld id="{7E3A9E86-4CC3-4959-A751-C33E618564A4}" type="slidenum">
              <a:rPr lang="en-US" smtClean="0"/>
              <a:t>31</a:t>
            </a:fld>
            <a:endParaRPr lang="en-US" dirty="0"/>
          </a:p>
        </p:txBody>
      </p:sp>
    </p:spTree>
    <p:extLst>
      <p:ext uri="{BB962C8B-B14F-4D97-AF65-F5344CB8AC3E}">
        <p14:creationId xmlns:p14="http://schemas.microsoft.com/office/powerpoint/2010/main" val="706899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Charter Schools </a:t>
            </a:r>
            <a:r>
              <a:rPr lang="en-US" dirty="0" smtClean="0">
                <a:hlinkClick r:id="rId2"/>
              </a:rPr>
              <a:t>Fiscal Note </a:t>
            </a:r>
            <a:r>
              <a:rPr lang="en-US" dirty="0" smtClean="0"/>
              <a:t>Comments</a:t>
            </a:r>
            <a:endParaRPr lang="en-US" dirty="0"/>
          </a:p>
        </p:txBody>
      </p:sp>
      <p:sp>
        <p:nvSpPr>
          <p:cNvPr id="3" name="Content Placeholder 2"/>
          <p:cNvSpPr>
            <a:spLocks noGrp="1"/>
          </p:cNvSpPr>
          <p:nvPr>
            <p:ph idx="1"/>
          </p:nvPr>
        </p:nvSpPr>
        <p:spPr/>
        <p:txBody>
          <a:bodyPr>
            <a:normAutofit fontScale="55000" lnSpcReduction="20000"/>
          </a:bodyPr>
          <a:lstStyle/>
          <a:p>
            <a:r>
              <a:rPr lang="en-US" sz="3500" dirty="0"/>
              <a:t>Federal fiscal and nonfiscal reporting requires inclusion of data for public charter schools. If a charter school is independent from a school district, determinations will be needed regarding eligibility and allocation methods used for federal funds. </a:t>
            </a:r>
            <a:endParaRPr lang="en-US" sz="3500" dirty="0" smtClean="0"/>
          </a:p>
          <a:p>
            <a:r>
              <a:rPr lang="en-US" sz="3500" dirty="0" smtClean="0"/>
              <a:t>There may be double </a:t>
            </a:r>
            <a:r>
              <a:rPr lang="en-US" sz="3500" dirty="0"/>
              <a:t>counting of students for State funding. For the initial year of funding for a charter school, State funding is based on </a:t>
            </a:r>
            <a:r>
              <a:rPr lang="en-US" sz="3500" dirty="0" smtClean="0"/>
              <a:t>estimated enrollment. </a:t>
            </a:r>
            <a:r>
              <a:rPr lang="en-US" sz="3500" dirty="0"/>
              <a:t>The potential students included in the charter school estimate may not actually attend the charter school and would in turn be funded at the school where they are actually enrolled. A reconciliation, based on actual enrollment, is to be completed during the subsequent payment to the charter school. </a:t>
            </a:r>
            <a:endParaRPr lang="en-US" sz="3500" dirty="0" smtClean="0"/>
          </a:p>
          <a:p>
            <a:r>
              <a:rPr lang="en-US" sz="3500" dirty="0" smtClean="0"/>
              <a:t>It </a:t>
            </a:r>
            <a:r>
              <a:rPr lang="en-US" sz="3500" dirty="0"/>
              <a:t>is unclear if the initial year of funding will be provided to the charter school through advance funding by </a:t>
            </a:r>
            <a:r>
              <a:rPr lang="en-US" sz="3500" dirty="0" smtClean="0"/>
              <a:t>DOM, </a:t>
            </a:r>
            <a:r>
              <a:rPr lang="en-US" sz="3500" dirty="0"/>
              <a:t>be provided through payments from the student’s district of residence </a:t>
            </a:r>
            <a:r>
              <a:rPr lang="en-US" sz="3500" dirty="0" smtClean="0"/>
              <a:t>(like open  </a:t>
            </a:r>
            <a:r>
              <a:rPr lang="en-US" sz="3500" dirty="0"/>
              <a:t>enrollment </a:t>
            </a:r>
            <a:r>
              <a:rPr lang="en-US" sz="3500" dirty="0" smtClean="0"/>
              <a:t>typically </a:t>
            </a:r>
            <a:r>
              <a:rPr lang="en-US" sz="3500" dirty="0"/>
              <a:t>paid in February and </a:t>
            </a:r>
            <a:r>
              <a:rPr lang="en-US" sz="3500" dirty="0" smtClean="0"/>
              <a:t>July), </a:t>
            </a:r>
            <a:r>
              <a:rPr lang="en-US" sz="3500" dirty="0"/>
              <a:t>or be provided through some other means. </a:t>
            </a:r>
            <a:endParaRPr lang="en-US" sz="3500" dirty="0" smtClean="0"/>
          </a:p>
          <a:p>
            <a:r>
              <a:rPr lang="en-US" sz="3500" dirty="0" smtClean="0"/>
              <a:t>It </a:t>
            </a:r>
            <a:r>
              <a:rPr lang="en-US" sz="3500" dirty="0"/>
              <a:t>is unknown the number of students who would be included in the General Fund standing unlimited appropriation for initial year enrollment in a charter school. Therefore, the appropriation cannot be estimated at this time</a:t>
            </a:r>
            <a:r>
              <a:rPr lang="en-US" dirty="0"/>
              <a:t>. </a:t>
            </a:r>
          </a:p>
        </p:txBody>
      </p:sp>
      <p:sp>
        <p:nvSpPr>
          <p:cNvPr id="4" name="Slide Number Placeholder 3"/>
          <p:cNvSpPr>
            <a:spLocks noGrp="1"/>
          </p:cNvSpPr>
          <p:nvPr>
            <p:ph type="sldNum" sz="quarter" idx="12"/>
          </p:nvPr>
        </p:nvSpPr>
        <p:spPr/>
        <p:txBody>
          <a:bodyPr/>
          <a:lstStyle/>
          <a:p>
            <a:fld id="{7E3A9E86-4CC3-4959-A751-C33E618564A4}" type="slidenum">
              <a:rPr lang="en-US" smtClean="0"/>
              <a:t>32</a:t>
            </a:fld>
            <a:endParaRPr lang="en-US" dirty="0"/>
          </a:p>
        </p:txBody>
      </p:sp>
    </p:spTree>
    <p:extLst>
      <p:ext uri="{BB962C8B-B14F-4D97-AF65-F5344CB8AC3E}">
        <p14:creationId xmlns:p14="http://schemas.microsoft.com/office/powerpoint/2010/main" val="726466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endParaRPr lang="en-US" dirty="0"/>
          </a:p>
        </p:txBody>
      </p:sp>
      <p:sp>
        <p:nvSpPr>
          <p:cNvPr id="3" name="Content Placeholder 2"/>
          <p:cNvSpPr>
            <a:spLocks noGrp="1"/>
          </p:cNvSpPr>
          <p:nvPr>
            <p:ph idx="1"/>
          </p:nvPr>
        </p:nvSpPr>
        <p:spPr>
          <a:xfrm>
            <a:off x="571500" y="3094792"/>
            <a:ext cx="8229600" cy="3077408"/>
          </a:xfrm>
        </p:spPr>
        <p:txBody>
          <a:bodyPr>
            <a:normAutofit/>
          </a:bodyPr>
          <a:lstStyle/>
          <a:p>
            <a:pPr marL="0" indent="0" algn="ctr">
              <a:buNone/>
            </a:pPr>
            <a:r>
              <a:rPr lang="en-US" sz="5900" b="1" dirty="0" smtClean="0">
                <a:solidFill>
                  <a:srgbClr val="25408F"/>
                </a:solidFill>
              </a:rPr>
              <a:t>SF 615 Standing Appropriations</a:t>
            </a:r>
          </a:p>
          <a:p>
            <a:pPr marL="0" indent="0" algn="ctr">
              <a:buNone/>
            </a:pPr>
            <a:r>
              <a:rPr lang="en-US" sz="5900" b="1" dirty="0" smtClean="0">
                <a:solidFill>
                  <a:srgbClr val="25408F"/>
                </a:solidFill>
                <a:hlinkClick r:id="rId2"/>
              </a:rPr>
              <a:t>NOBA</a:t>
            </a: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33</a:t>
            </a:fld>
            <a:endParaRPr lang="en-US" dirty="0"/>
          </a:p>
        </p:txBody>
      </p:sp>
      <p:pic>
        <p:nvPicPr>
          <p:cNvPr id="5" name="Picture 4"/>
          <p:cNvPicPr>
            <a:picLocks noChangeAspect="1"/>
          </p:cNvPicPr>
          <p:nvPr/>
        </p:nvPicPr>
        <p:blipFill>
          <a:blip r:embed="rId3"/>
          <a:stretch>
            <a:fillRect/>
          </a:stretch>
        </p:blipFill>
        <p:spPr>
          <a:xfrm>
            <a:off x="-17929" y="29276"/>
            <a:ext cx="9144000" cy="2855763"/>
          </a:xfrm>
          <a:prstGeom prst="rect">
            <a:avLst/>
          </a:prstGeom>
        </p:spPr>
      </p:pic>
      <p:sp>
        <p:nvSpPr>
          <p:cNvPr id="6" name="Subtitle 2"/>
          <p:cNvSpPr txBox="1">
            <a:spLocks/>
          </p:cNvSpPr>
          <p:nvPr/>
        </p:nvSpPr>
        <p:spPr>
          <a:xfrm>
            <a:off x="990600" y="4495800"/>
            <a:ext cx="73914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a:p>
            <a:pPr marL="0" indent="0" algn="ctr">
              <a:buNone/>
            </a:pPr>
            <a:endParaRPr lang="en-US" sz="2000" dirty="0"/>
          </a:p>
        </p:txBody>
      </p:sp>
    </p:spTree>
    <p:extLst>
      <p:ext uri="{BB962C8B-B14F-4D97-AF65-F5344CB8AC3E}">
        <p14:creationId xmlns:p14="http://schemas.microsoft.com/office/powerpoint/2010/main" val="1330394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Repeat/Usual Standings Limitations</a:t>
            </a:r>
            <a:endParaRPr lang="en-US" dirty="0"/>
          </a:p>
        </p:txBody>
      </p:sp>
      <p:sp>
        <p:nvSpPr>
          <p:cNvPr id="3" name="Content Placeholder 2"/>
          <p:cNvSpPr>
            <a:spLocks noGrp="1"/>
          </p:cNvSpPr>
          <p:nvPr>
            <p:ph idx="1"/>
          </p:nvPr>
        </p:nvSpPr>
        <p:spPr/>
        <p:txBody>
          <a:bodyPr>
            <a:normAutofit/>
          </a:bodyPr>
          <a:lstStyle/>
          <a:p>
            <a:r>
              <a:rPr lang="en-US" dirty="0"/>
              <a:t>Limits the FY 2022 General Fund appropriation to </a:t>
            </a:r>
            <a:r>
              <a:rPr lang="en-US" dirty="0" smtClean="0"/>
              <a:t>DE for </a:t>
            </a:r>
            <a:r>
              <a:rPr lang="en-US" dirty="0"/>
              <a:t>nonpublic school transportation to $9.0 million. </a:t>
            </a:r>
            <a:endParaRPr lang="en-US" dirty="0" smtClean="0"/>
          </a:p>
          <a:p>
            <a:r>
              <a:rPr lang="en-US" dirty="0"/>
              <a:t>R</a:t>
            </a:r>
            <a:r>
              <a:rPr lang="en-US" dirty="0" smtClean="0"/>
              <a:t>equires </a:t>
            </a:r>
            <a:r>
              <a:rPr lang="en-US" dirty="0"/>
              <a:t>the appropriation to be prorated if the claims exceed the appropriation. </a:t>
            </a:r>
            <a:endParaRPr lang="en-US" dirty="0" smtClean="0"/>
          </a:p>
          <a:p>
            <a:r>
              <a:rPr lang="en-US" dirty="0" smtClean="0"/>
              <a:t>Reduces </a:t>
            </a:r>
            <a:r>
              <a:rPr lang="en-US" dirty="0"/>
              <a:t>the FY 2022 State school aid funding to </a:t>
            </a:r>
            <a:r>
              <a:rPr lang="en-US" dirty="0" smtClean="0"/>
              <a:t>AEAs </a:t>
            </a:r>
            <a:r>
              <a:rPr lang="en-US" dirty="0"/>
              <a:t>by $15.0 million.</a:t>
            </a:r>
          </a:p>
        </p:txBody>
      </p:sp>
      <p:sp>
        <p:nvSpPr>
          <p:cNvPr id="4" name="Slide Number Placeholder 3"/>
          <p:cNvSpPr>
            <a:spLocks noGrp="1"/>
          </p:cNvSpPr>
          <p:nvPr>
            <p:ph type="sldNum" sz="quarter" idx="12"/>
          </p:nvPr>
        </p:nvSpPr>
        <p:spPr/>
        <p:txBody>
          <a:bodyPr/>
          <a:lstStyle/>
          <a:p>
            <a:fld id="{7E3A9E86-4CC3-4959-A751-C33E618564A4}" type="slidenum">
              <a:rPr lang="en-US" smtClean="0"/>
              <a:t>34</a:t>
            </a:fld>
            <a:endParaRPr lang="en-US" dirty="0"/>
          </a:p>
        </p:txBody>
      </p:sp>
    </p:spTree>
    <p:extLst>
      <p:ext uri="{BB962C8B-B14F-4D97-AF65-F5344CB8AC3E}">
        <p14:creationId xmlns:p14="http://schemas.microsoft.com/office/powerpoint/2010/main" val="2898387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Repeat/Usual </a:t>
            </a:r>
            <a:r>
              <a:rPr lang="en-US" dirty="0" smtClean="0"/>
              <a:t>Standings limitations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Suspends the General Fund standing appropriation of $14.8 million to DE for the Instructional Support Program for FY 2022. </a:t>
            </a:r>
          </a:p>
          <a:p>
            <a:endParaRPr lang="en-US" dirty="0" smtClean="0"/>
          </a:p>
          <a:p>
            <a:r>
              <a:rPr lang="en-US" dirty="0" smtClean="0"/>
              <a:t>DETAIL</a:t>
            </a:r>
            <a:r>
              <a:rPr lang="en-US" dirty="0"/>
              <a:t>: Although no State funding will be provided for the Instructional Support Program, school districts may use local property tax and income surtax to fund their portion of the Program. </a:t>
            </a:r>
            <a:endParaRPr lang="en-US" dirty="0" smtClean="0"/>
          </a:p>
          <a:p>
            <a:r>
              <a:rPr lang="en-US" dirty="0" smtClean="0"/>
              <a:t>In </a:t>
            </a:r>
            <a:r>
              <a:rPr lang="en-US" dirty="0"/>
              <a:t>FY 2021, 325 school districts implemented the Program and generated $246,150,998 in local taxes ($93,082,602 in income surtax and $153,068,396 in property taxes). </a:t>
            </a:r>
            <a:endParaRPr lang="en-US" dirty="0" smtClean="0"/>
          </a:p>
          <a:p>
            <a:r>
              <a:rPr lang="en-US" dirty="0" smtClean="0"/>
              <a:t>ISP </a:t>
            </a:r>
            <a:r>
              <a:rPr lang="en-US" dirty="0"/>
              <a:t>has not been funded by the State since FY 2006. </a:t>
            </a:r>
          </a:p>
        </p:txBody>
      </p:sp>
      <p:sp>
        <p:nvSpPr>
          <p:cNvPr id="4" name="Slide Number Placeholder 3"/>
          <p:cNvSpPr>
            <a:spLocks noGrp="1"/>
          </p:cNvSpPr>
          <p:nvPr>
            <p:ph type="sldNum" sz="quarter" idx="12"/>
          </p:nvPr>
        </p:nvSpPr>
        <p:spPr/>
        <p:txBody>
          <a:bodyPr/>
          <a:lstStyle/>
          <a:p>
            <a:fld id="{7E3A9E86-4CC3-4959-A751-C33E618564A4}" type="slidenum">
              <a:rPr lang="en-US" smtClean="0"/>
              <a:t>35</a:t>
            </a:fld>
            <a:endParaRPr lang="en-US" dirty="0"/>
          </a:p>
        </p:txBody>
      </p:sp>
    </p:spTree>
    <p:extLst>
      <p:ext uri="{BB962C8B-B14F-4D97-AF65-F5344CB8AC3E}">
        <p14:creationId xmlns:p14="http://schemas.microsoft.com/office/powerpoint/2010/main" val="2462193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55" y="76200"/>
            <a:ext cx="4757727" cy="4038600"/>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36</a:t>
            </a:fld>
            <a:endParaRPr lang="en-US" dirty="0"/>
          </a:p>
        </p:txBody>
      </p:sp>
      <p:pic>
        <p:nvPicPr>
          <p:cNvPr id="6" name="Picture 5"/>
          <p:cNvPicPr>
            <a:picLocks noChangeAspect="1"/>
          </p:cNvPicPr>
          <p:nvPr/>
        </p:nvPicPr>
        <p:blipFill>
          <a:blip r:embed="rId3"/>
          <a:stretch>
            <a:fillRect/>
          </a:stretch>
        </p:blipFill>
        <p:spPr>
          <a:xfrm>
            <a:off x="76200" y="4038600"/>
            <a:ext cx="4756172" cy="2887277"/>
          </a:xfrm>
          <a:prstGeom prst="rect">
            <a:avLst/>
          </a:prstGeom>
        </p:spPr>
      </p:pic>
      <p:sp>
        <p:nvSpPr>
          <p:cNvPr id="7" name="TextBox 6"/>
          <p:cNvSpPr txBox="1"/>
          <p:nvPr/>
        </p:nvSpPr>
        <p:spPr>
          <a:xfrm>
            <a:off x="5257800" y="1752600"/>
            <a:ext cx="3276600" cy="2862322"/>
          </a:xfrm>
          <a:prstGeom prst="rect">
            <a:avLst/>
          </a:prstGeom>
          <a:noFill/>
        </p:spPr>
        <p:txBody>
          <a:bodyPr wrap="square" rtlCol="0">
            <a:spAutoFit/>
          </a:bodyPr>
          <a:lstStyle/>
          <a:p>
            <a:r>
              <a:rPr lang="en-US" dirty="0" smtClean="0"/>
              <a:t>Note school aid change </a:t>
            </a:r>
          </a:p>
          <a:p>
            <a:r>
              <a:rPr lang="en-US" dirty="0" smtClean="0"/>
              <a:t>from FY 20 to FY 21 : </a:t>
            </a:r>
          </a:p>
          <a:p>
            <a:r>
              <a:rPr lang="en-US" dirty="0" smtClean="0"/>
              <a:t>   $3,285,676,012 FY 2020</a:t>
            </a:r>
          </a:p>
          <a:p>
            <a:r>
              <a:rPr lang="en-US" u="sng" dirty="0" smtClean="0"/>
              <a:t>   $3,381,273,449 FY 2021</a:t>
            </a:r>
          </a:p>
          <a:p>
            <a:r>
              <a:rPr lang="en-US" dirty="0"/>
              <a:t> </a:t>
            </a:r>
            <a:r>
              <a:rPr lang="en-US" dirty="0" smtClean="0"/>
              <a:t>    = $95.6 million increase</a:t>
            </a:r>
          </a:p>
          <a:p>
            <a:endParaRPr lang="en-US" dirty="0"/>
          </a:p>
          <a:p>
            <a:r>
              <a:rPr lang="en-US" dirty="0" smtClean="0"/>
              <a:t>Change from FY 21 to FY 22:</a:t>
            </a:r>
          </a:p>
          <a:p>
            <a:r>
              <a:rPr lang="en-US" dirty="0" smtClean="0"/>
              <a:t>   $</a:t>
            </a:r>
            <a:r>
              <a:rPr lang="en-US" dirty="0"/>
              <a:t>3,381,273,449 FY 2021</a:t>
            </a:r>
          </a:p>
          <a:p>
            <a:r>
              <a:rPr lang="en-US" dirty="0" smtClean="0"/>
              <a:t>   </a:t>
            </a:r>
            <a:r>
              <a:rPr lang="en-US" u="sng" dirty="0" smtClean="0"/>
              <a:t>$3,402,773,556</a:t>
            </a:r>
          </a:p>
          <a:p>
            <a:r>
              <a:rPr lang="en-US" dirty="0"/>
              <a:t> </a:t>
            </a:r>
            <a:r>
              <a:rPr lang="en-US" dirty="0" smtClean="0"/>
              <a:t>      = $21.5 million increase</a:t>
            </a:r>
          </a:p>
        </p:txBody>
      </p:sp>
      <p:sp>
        <p:nvSpPr>
          <p:cNvPr id="8" name="Oval 7"/>
          <p:cNvSpPr/>
          <p:nvPr/>
        </p:nvSpPr>
        <p:spPr>
          <a:xfrm>
            <a:off x="1143000" y="1371600"/>
            <a:ext cx="3810000" cy="304800"/>
          </a:xfrm>
          <a:prstGeom prst="ellipse">
            <a:avLst/>
          </a:prstGeom>
          <a:solidFill>
            <a:schemeClr val="accent2">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4341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endParaRPr lang="en-US" dirty="0"/>
          </a:p>
        </p:txBody>
      </p:sp>
      <p:sp>
        <p:nvSpPr>
          <p:cNvPr id="3" name="Content Placeholder 2"/>
          <p:cNvSpPr>
            <a:spLocks noGrp="1"/>
          </p:cNvSpPr>
          <p:nvPr>
            <p:ph idx="1"/>
          </p:nvPr>
        </p:nvSpPr>
        <p:spPr>
          <a:xfrm>
            <a:off x="571500" y="3094792"/>
            <a:ext cx="8229600" cy="3077408"/>
          </a:xfrm>
        </p:spPr>
        <p:txBody>
          <a:bodyPr>
            <a:normAutofit/>
          </a:bodyPr>
          <a:lstStyle/>
          <a:p>
            <a:pPr marL="0" indent="0" algn="ctr">
              <a:buNone/>
            </a:pPr>
            <a:r>
              <a:rPr lang="en-US" sz="5900" b="1" dirty="0" smtClean="0">
                <a:solidFill>
                  <a:srgbClr val="25408F"/>
                </a:solidFill>
              </a:rPr>
              <a:t>HF 867 Broadband Funding</a:t>
            </a:r>
          </a:p>
          <a:p>
            <a:pPr marL="0" indent="0" algn="ctr">
              <a:buNone/>
            </a:pPr>
            <a:r>
              <a:rPr lang="en-US" sz="5900" b="1" dirty="0" smtClean="0">
                <a:solidFill>
                  <a:srgbClr val="25408F"/>
                </a:solidFill>
                <a:hlinkClick r:id="rId2"/>
              </a:rPr>
              <a:t>NOBA</a:t>
            </a: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37</a:t>
            </a:fld>
            <a:endParaRPr lang="en-US" dirty="0"/>
          </a:p>
        </p:txBody>
      </p:sp>
      <p:pic>
        <p:nvPicPr>
          <p:cNvPr id="5" name="Picture 4"/>
          <p:cNvPicPr>
            <a:picLocks noChangeAspect="1"/>
          </p:cNvPicPr>
          <p:nvPr/>
        </p:nvPicPr>
        <p:blipFill>
          <a:blip r:embed="rId3"/>
          <a:stretch>
            <a:fillRect/>
          </a:stretch>
        </p:blipFill>
        <p:spPr>
          <a:xfrm>
            <a:off x="-17929" y="29276"/>
            <a:ext cx="9144000" cy="2855763"/>
          </a:xfrm>
          <a:prstGeom prst="rect">
            <a:avLst/>
          </a:prstGeom>
        </p:spPr>
      </p:pic>
      <p:sp>
        <p:nvSpPr>
          <p:cNvPr id="6" name="Subtitle 2"/>
          <p:cNvSpPr txBox="1">
            <a:spLocks/>
          </p:cNvSpPr>
          <p:nvPr/>
        </p:nvSpPr>
        <p:spPr>
          <a:xfrm>
            <a:off x="990600" y="4495800"/>
            <a:ext cx="73914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a:p>
            <a:pPr marL="0" indent="0" algn="ctr">
              <a:buNone/>
            </a:pPr>
            <a:endParaRPr lang="en-US" sz="2000" dirty="0"/>
          </a:p>
        </p:txBody>
      </p:sp>
    </p:spTree>
    <p:extLst>
      <p:ext uri="{BB962C8B-B14F-4D97-AF65-F5344CB8AC3E}">
        <p14:creationId xmlns:p14="http://schemas.microsoft.com/office/powerpoint/2010/main" val="1962908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HF 867 Administration and Regulation Appropriations bill</a:t>
            </a:r>
          </a:p>
        </p:txBody>
      </p:sp>
      <p:sp>
        <p:nvSpPr>
          <p:cNvPr id="3" name="Content Placeholder 2"/>
          <p:cNvSpPr>
            <a:spLocks noGrp="1"/>
          </p:cNvSpPr>
          <p:nvPr>
            <p:ph idx="1"/>
          </p:nvPr>
        </p:nvSpPr>
        <p:spPr/>
        <p:txBody>
          <a:bodyPr/>
          <a:lstStyle/>
          <a:p>
            <a:r>
              <a:rPr lang="en-US" dirty="0" smtClean="0"/>
              <a:t>Appropriates $100 Million to the Office </a:t>
            </a:r>
            <a:r>
              <a:rPr lang="en-US" dirty="0"/>
              <a:t>of the Chief Information Officer (</a:t>
            </a:r>
            <a:r>
              <a:rPr lang="en-US" dirty="0" smtClean="0"/>
              <a:t>OCIO) from </a:t>
            </a:r>
            <a:r>
              <a:rPr lang="en-US" dirty="0"/>
              <a:t>the General Fund to </a:t>
            </a:r>
            <a:r>
              <a:rPr lang="en-US" dirty="0" smtClean="0"/>
              <a:t>the </a:t>
            </a:r>
            <a:r>
              <a:rPr lang="en-US" dirty="0"/>
              <a:t>OCIO for broadband grants. </a:t>
            </a:r>
            <a:endParaRPr lang="en-US" dirty="0" smtClean="0"/>
          </a:p>
          <a:p>
            <a:r>
              <a:rPr lang="en-US" dirty="0" smtClean="0"/>
              <a:t>This </a:t>
            </a:r>
            <a:r>
              <a:rPr lang="en-US" dirty="0"/>
              <a:t>is an increase of $95.0 million compared to estimated net FY 2021.</a:t>
            </a:r>
          </a:p>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38</a:t>
            </a:fld>
            <a:endParaRPr lang="en-US" dirty="0"/>
          </a:p>
        </p:txBody>
      </p:sp>
    </p:spTree>
    <p:extLst>
      <p:ext uri="{BB962C8B-B14F-4D97-AF65-F5344CB8AC3E}">
        <p14:creationId xmlns:p14="http://schemas.microsoft.com/office/powerpoint/2010/main" val="4197920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SF 619 </a:t>
            </a:r>
            <a:r>
              <a:rPr lang="en-US" dirty="0" smtClean="0"/>
              <a:t>Tax Omnibus</a:t>
            </a:r>
            <a:endParaRPr lang="en-US" dirty="0"/>
          </a:p>
        </p:txBody>
      </p:sp>
      <p:sp>
        <p:nvSpPr>
          <p:cNvPr id="3" name="Content Placeholder 2"/>
          <p:cNvSpPr>
            <a:spLocks noGrp="1"/>
          </p:cNvSpPr>
          <p:nvPr>
            <p:ph idx="1"/>
          </p:nvPr>
        </p:nvSpPr>
        <p:spPr/>
        <p:txBody>
          <a:bodyPr>
            <a:normAutofit fontScale="70000" lnSpcReduction="20000"/>
          </a:bodyPr>
          <a:lstStyle/>
          <a:p>
            <a:r>
              <a:rPr lang="en-US" dirty="0"/>
              <a:t>Division I — Contingent Income Tax System Triggers:  amends the 2018 Iowa Acts by striking the two conditions necessary for the trigger to occur and specifies that the </a:t>
            </a:r>
            <a:r>
              <a:rPr lang="en-US" dirty="0" smtClean="0"/>
              <a:t>2018 Income tax cuts take </a:t>
            </a:r>
            <a:r>
              <a:rPr lang="en-US" dirty="0"/>
              <a:t>effect </a:t>
            </a:r>
            <a:r>
              <a:rPr lang="en-US" dirty="0" smtClean="0"/>
              <a:t>Jan. </a:t>
            </a:r>
            <a:r>
              <a:rPr lang="en-US" dirty="0"/>
              <a:t>1, </a:t>
            </a:r>
            <a:r>
              <a:rPr lang="en-US" dirty="0" smtClean="0"/>
              <a:t>2023 (moves up one year based on current REC projections, this change would have been effective Jan. 1, 2021 regardless).</a:t>
            </a:r>
          </a:p>
          <a:p>
            <a:r>
              <a:rPr lang="en-US" dirty="0"/>
              <a:t>Reductions by fiscal year: </a:t>
            </a:r>
            <a:endParaRPr lang="en-US" dirty="0" smtClean="0"/>
          </a:p>
          <a:p>
            <a:pPr marL="400050" lvl="1" indent="0">
              <a:buNone/>
            </a:pPr>
            <a:r>
              <a:rPr lang="en-US" dirty="0" smtClean="0"/>
              <a:t>• </a:t>
            </a:r>
            <a:r>
              <a:rPr lang="en-US" dirty="0"/>
              <a:t>FY 2023 = $154.6 million </a:t>
            </a:r>
            <a:endParaRPr lang="en-US" dirty="0" smtClean="0"/>
          </a:p>
          <a:p>
            <a:pPr marL="400050" lvl="1" indent="0">
              <a:buNone/>
            </a:pPr>
            <a:r>
              <a:rPr lang="en-US" dirty="0" smtClean="0"/>
              <a:t>• </a:t>
            </a:r>
            <a:r>
              <a:rPr lang="en-US" dirty="0"/>
              <a:t>FY 2024 = $160.2 million </a:t>
            </a:r>
            <a:endParaRPr lang="en-US" dirty="0" smtClean="0"/>
          </a:p>
          <a:p>
            <a:pPr marL="400050" lvl="1" indent="0">
              <a:buNone/>
            </a:pPr>
            <a:r>
              <a:rPr lang="en-US" dirty="0" smtClean="0"/>
              <a:t>• </a:t>
            </a:r>
            <a:r>
              <a:rPr lang="en-US" dirty="0"/>
              <a:t>FY 2025 = $30.1 million per tax </a:t>
            </a:r>
            <a:r>
              <a:rPr lang="en-US" dirty="0" smtClean="0"/>
              <a:t>year</a:t>
            </a:r>
          </a:p>
          <a:p>
            <a:pPr marL="457200" indent="-457200"/>
            <a:r>
              <a:rPr lang="en-US" dirty="0"/>
              <a:t>The reduction in State income tax liability will reduce the amount raised by </a:t>
            </a:r>
            <a:r>
              <a:rPr lang="en-US" dirty="0" smtClean="0"/>
              <a:t>income </a:t>
            </a:r>
            <a:r>
              <a:rPr lang="en-US" dirty="0"/>
              <a:t>surtax for schools by 3.0% of State income tax reduction</a:t>
            </a:r>
            <a:r>
              <a:rPr lang="en-US" dirty="0" smtClean="0"/>
              <a:t>. (note: schools must set the income surtax rate in whole numbers and often adjust the mix of property tax and income surtax to raise the needed revenue for ISL or PPEL.)</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39</a:t>
            </a:fld>
            <a:endParaRPr lang="en-US" dirty="0"/>
          </a:p>
        </p:txBody>
      </p:sp>
    </p:spTree>
    <p:extLst>
      <p:ext uri="{BB962C8B-B14F-4D97-AF65-F5344CB8AC3E}">
        <p14:creationId xmlns:p14="http://schemas.microsoft.com/office/powerpoint/2010/main" val="276443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p>
            <a:r>
              <a:rPr lang="en-US" dirty="0" smtClean="0">
                <a:solidFill>
                  <a:schemeClr val="accent3"/>
                </a:solidFill>
              </a:rPr>
              <a:t>ISFIS Renewal for 2021-22</a:t>
            </a:r>
            <a:endParaRPr lang="en-US" dirty="0">
              <a:solidFill>
                <a:schemeClr val="accent3"/>
              </a:solidFill>
            </a:endParaRPr>
          </a:p>
        </p:txBody>
      </p:sp>
      <p:sp>
        <p:nvSpPr>
          <p:cNvPr id="3" name="Content Placeholder 2"/>
          <p:cNvSpPr>
            <a:spLocks noGrp="1"/>
          </p:cNvSpPr>
          <p:nvPr>
            <p:ph idx="1"/>
          </p:nvPr>
        </p:nvSpPr>
        <p:spPr>
          <a:xfrm>
            <a:off x="609600" y="1630362"/>
            <a:ext cx="8041342" cy="4180204"/>
          </a:xfrm>
        </p:spPr>
        <p:txBody>
          <a:bodyPr>
            <a:normAutofit fontScale="85000" lnSpcReduction="20000"/>
          </a:bodyPr>
          <a:lstStyle/>
          <a:p>
            <a:r>
              <a:rPr lang="en-US" dirty="0" smtClean="0"/>
              <a:t>We thank you for your 2020-21 </a:t>
            </a:r>
            <a:br>
              <a:rPr lang="en-US" dirty="0" smtClean="0"/>
            </a:br>
            <a:r>
              <a:rPr lang="en-US" dirty="0" smtClean="0"/>
              <a:t>ISFIS Subscription and ask you to consider</a:t>
            </a:r>
            <a:br>
              <a:rPr lang="en-US" dirty="0" smtClean="0"/>
            </a:br>
            <a:r>
              <a:rPr lang="en-US" dirty="0" smtClean="0"/>
              <a:t>renewal for 2021-22.</a:t>
            </a:r>
          </a:p>
          <a:p>
            <a:r>
              <a:rPr lang="en-US" dirty="0"/>
              <a:t>Check out our new </a:t>
            </a:r>
            <a:r>
              <a:rPr lang="en-US" dirty="0" smtClean="0"/>
              <a:t>FY 2022 ISFIS </a:t>
            </a:r>
            <a:r>
              <a:rPr lang="en-US" dirty="0"/>
              <a:t>Program &amp; Services Guide </a:t>
            </a:r>
            <a:r>
              <a:rPr lang="en-US" dirty="0" smtClean="0"/>
              <a:t>(included in </a:t>
            </a:r>
            <a:r>
              <a:rPr lang="en-US" dirty="0"/>
              <a:t>the mailing to Supts &amp; </a:t>
            </a:r>
            <a:r>
              <a:rPr lang="en-US" dirty="0" smtClean="0"/>
              <a:t>SBOs, </a:t>
            </a:r>
            <a:r>
              <a:rPr lang="en-US" dirty="0"/>
              <a:t>and on our website</a:t>
            </a:r>
            <a:r>
              <a:rPr lang="en-US" dirty="0" smtClean="0"/>
              <a:t>).</a:t>
            </a:r>
            <a:endParaRPr lang="en-US" dirty="0"/>
          </a:p>
          <a:p>
            <a:r>
              <a:rPr lang="en-US" dirty="0" smtClean="0"/>
              <a:t>We offer a 5% discount for renewal subscriptions paid before July 15</a:t>
            </a:r>
            <a:r>
              <a:rPr lang="en-US" baseline="30000" dirty="0" smtClean="0"/>
              <a:t>th</a:t>
            </a:r>
            <a:r>
              <a:rPr lang="en-US" dirty="0" smtClean="0"/>
              <a:t>.</a:t>
            </a:r>
          </a:p>
          <a:p>
            <a:r>
              <a:rPr lang="en-US" dirty="0" smtClean="0"/>
              <a:t>If you are leaving your position at year-end, setup your replacement for success by renewing with ISFIS before your depart.</a:t>
            </a:r>
            <a:endParaRPr lang="en-US" dirty="0"/>
          </a:p>
        </p:txBody>
      </p:sp>
      <p:sp>
        <p:nvSpPr>
          <p:cNvPr id="7" name="Rectangle 6"/>
          <p:cNvSpPr/>
          <p:nvPr/>
        </p:nvSpPr>
        <p:spPr>
          <a:xfrm>
            <a:off x="972671" y="5810566"/>
            <a:ext cx="7315200" cy="553998"/>
          </a:xfrm>
          <a:prstGeom prst="rect">
            <a:avLst/>
          </a:prstGeom>
        </p:spPr>
        <p:txBody>
          <a:bodyPr wrap="square">
            <a:spAutoFit/>
          </a:bodyPr>
          <a:lstStyle/>
          <a:p>
            <a:pPr algn="ctr"/>
            <a:r>
              <a:rPr lang="en-US" sz="1500" dirty="0" smtClean="0">
                <a:solidFill>
                  <a:srgbClr val="000000"/>
                </a:solidFill>
                <a:latin typeface="Montserrat"/>
              </a:rPr>
              <a:t>Let us know if you have any questions about our programs or services</a:t>
            </a:r>
            <a:br>
              <a:rPr lang="en-US" sz="1500" dirty="0" smtClean="0">
                <a:solidFill>
                  <a:srgbClr val="000000"/>
                </a:solidFill>
                <a:latin typeface="Montserrat"/>
              </a:rPr>
            </a:br>
            <a:r>
              <a:rPr lang="en-US" sz="1500" dirty="0" smtClean="0">
                <a:solidFill>
                  <a:srgbClr val="000000"/>
                </a:solidFill>
                <a:latin typeface="Montserrat"/>
              </a:rPr>
              <a:t>or how ISFIS can help your district.</a:t>
            </a:r>
            <a:endParaRPr lang="en-US" sz="15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3171" y="240411"/>
            <a:ext cx="1640542" cy="2354453"/>
          </a:xfrm>
          <a:prstGeom prst="rect">
            <a:avLst/>
          </a:prstGeom>
        </p:spPr>
      </p:pic>
    </p:spTree>
    <p:extLst>
      <p:ext uri="{BB962C8B-B14F-4D97-AF65-F5344CB8AC3E}">
        <p14:creationId xmlns:p14="http://schemas.microsoft.com/office/powerpoint/2010/main" val="3454265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Division II — Early Childhood and Child and Dependent Care Tax Credits:  </a:t>
            </a:r>
            <a:r>
              <a:rPr lang="en-US" dirty="0" smtClean="0"/>
              <a:t>increases </a:t>
            </a:r>
            <a:r>
              <a:rPr lang="en-US" dirty="0"/>
              <a:t>the maximum net income amount used in determining eligibility for the Early Childhood Development (ECD) and Child and Dependent Care (CDC) Tax </a:t>
            </a:r>
            <a:r>
              <a:rPr lang="en-US" dirty="0" smtClean="0"/>
              <a:t>Credits, from </a:t>
            </a:r>
            <a:r>
              <a:rPr lang="en-US" dirty="0"/>
              <a:t>$</a:t>
            </a:r>
            <a:r>
              <a:rPr lang="en-US" dirty="0" smtClean="0"/>
              <a:t>45K to $90K,  </a:t>
            </a:r>
            <a:r>
              <a:rPr lang="en-US" dirty="0"/>
              <a:t>retroactive to </a:t>
            </a:r>
            <a:r>
              <a:rPr lang="en-US" dirty="0" smtClean="0"/>
              <a:t>Jan. </a:t>
            </a:r>
            <a:r>
              <a:rPr lang="en-US" dirty="0"/>
              <a:t>1, 2021</a:t>
            </a:r>
            <a:r>
              <a:rPr lang="en-US" dirty="0" smtClean="0"/>
              <a:t>. </a:t>
            </a:r>
          </a:p>
          <a:p>
            <a:r>
              <a:rPr lang="en-US" dirty="0" smtClean="0"/>
              <a:t>May impact demand for before and after school care??</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40</a:t>
            </a:fld>
            <a:endParaRPr lang="en-US" dirty="0"/>
          </a:p>
        </p:txBody>
      </p:sp>
      <p:sp>
        <p:nvSpPr>
          <p:cNvPr id="5" name="Title 1"/>
          <p:cNvSpPr>
            <a:spLocks noGrp="1"/>
          </p:cNvSpPr>
          <p:nvPr>
            <p:ph type="title"/>
          </p:nvPr>
        </p:nvSpPr>
        <p:spPr/>
        <p:txBody>
          <a:bodyPr/>
          <a:lstStyle/>
          <a:p>
            <a:r>
              <a:rPr lang="en-US" dirty="0" smtClean="0">
                <a:hlinkClick r:id="rId2"/>
              </a:rPr>
              <a:t>SF 619 </a:t>
            </a:r>
            <a:r>
              <a:rPr lang="en-US" dirty="0" smtClean="0"/>
              <a:t>Tax Omnibus</a:t>
            </a:r>
            <a:endParaRPr lang="en-US" dirty="0"/>
          </a:p>
        </p:txBody>
      </p:sp>
    </p:spTree>
    <p:extLst>
      <p:ext uri="{BB962C8B-B14F-4D97-AF65-F5344CB8AC3E}">
        <p14:creationId xmlns:p14="http://schemas.microsoft.com/office/powerpoint/2010/main" val="3414029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Division V — Inheritance </a:t>
            </a:r>
            <a:r>
              <a:rPr lang="en-US" dirty="0" smtClean="0"/>
              <a:t>Tax:  Phases out remaining Inheritance Tax (there is none in Iowa for lineal descendants, so this applies to others) </a:t>
            </a:r>
          </a:p>
          <a:p>
            <a:r>
              <a:rPr lang="en-US" dirty="0" smtClean="0"/>
              <a:t>DOR </a:t>
            </a:r>
            <a:r>
              <a:rPr lang="en-US" dirty="0"/>
              <a:t>estimates </a:t>
            </a:r>
            <a:r>
              <a:rPr lang="en-US" dirty="0" smtClean="0"/>
              <a:t>the 5-year </a:t>
            </a:r>
            <a:r>
              <a:rPr lang="en-US" dirty="0"/>
              <a:t>phase out </a:t>
            </a:r>
            <a:r>
              <a:rPr lang="en-US" dirty="0" smtClean="0"/>
              <a:t>will </a:t>
            </a:r>
            <a:r>
              <a:rPr lang="en-US" dirty="0"/>
              <a:t>reduce Iowa General Fund revenue by </a:t>
            </a:r>
            <a:r>
              <a:rPr lang="en-US" dirty="0" smtClean="0"/>
              <a:t>: </a:t>
            </a:r>
          </a:p>
          <a:p>
            <a:pPr marL="1257300" lvl="3" indent="0">
              <a:buNone/>
            </a:pPr>
            <a:r>
              <a:rPr lang="en-US" dirty="0" smtClean="0"/>
              <a:t>• </a:t>
            </a:r>
            <a:r>
              <a:rPr lang="en-US" dirty="0"/>
              <a:t>FY 2021 = $0.5 million </a:t>
            </a:r>
            <a:endParaRPr lang="en-US" dirty="0" smtClean="0"/>
          </a:p>
          <a:p>
            <a:pPr marL="1257300" lvl="3" indent="0">
              <a:buNone/>
            </a:pPr>
            <a:r>
              <a:rPr lang="en-US" dirty="0" smtClean="0"/>
              <a:t>• </a:t>
            </a:r>
            <a:r>
              <a:rPr lang="en-US" dirty="0"/>
              <a:t>FY 2022 = $15.1 million </a:t>
            </a:r>
            <a:endParaRPr lang="en-US" dirty="0" smtClean="0"/>
          </a:p>
          <a:p>
            <a:pPr marL="1257300" lvl="3" indent="0">
              <a:buNone/>
            </a:pPr>
            <a:r>
              <a:rPr lang="en-US" dirty="0" smtClean="0"/>
              <a:t>• </a:t>
            </a:r>
            <a:r>
              <a:rPr lang="en-US" dirty="0"/>
              <a:t>FY 2023 = $34.1 million </a:t>
            </a:r>
            <a:endParaRPr lang="en-US" dirty="0" smtClean="0"/>
          </a:p>
          <a:p>
            <a:pPr marL="1257300" lvl="3" indent="0">
              <a:buNone/>
            </a:pPr>
            <a:r>
              <a:rPr lang="en-US" dirty="0" smtClean="0"/>
              <a:t>• </a:t>
            </a:r>
            <a:r>
              <a:rPr lang="en-US" dirty="0"/>
              <a:t>FY 2024 = $54.5 million </a:t>
            </a:r>
            <a:endParaRPr lang="en-US" dirty="0" smtClean="0"/>
          </a:p>
          <a:p>
            <a:pPr marL="1257300" lvl="3" indent="0">
              <a:buNone/>
            </a:pPr>
            <a:r>
              <a:rPr lang="en-US" dirty="0" smtClean="0"/>
              <a:t>• </a:t>
            </a:r>
            <a:r>
              <a:rPr lang="en-US" dirty="0"/>
              <a:t>FY 2025 = $76.6 million </a:t>
            </a:r>
            <a:endParaRPr lang="en-US" dirty="0" smtClean="0"/>
          </a:p>
          <a:p>
            <a:pPr marL="1257300" lvl="3" indent="0">
              <a:buNone/>
            </a:pPr>
            <a:r>
              <a:rPr lang="en-US" dirty="0" smtClean="0"/>
              <a:t>• </a:t>
            </a:r>
            <a:r>
              <a:rPr lang="en-US" dirty="0"/>
              <a:t>FY 2026 = $99.7 million </a:t>
            </a:r>
            <a:endParaRPr lang="en-US" dirty="0" smtClean="0"/>
          </a:p>
          <a:p>
            <a:pPr marL="1257300" lvl="3" indent="0">
              <a:buNone/>
            </a:pPr>
            <a:r>
              <a:rPr lang="en-US" dirty="0" smtClean="0"/>
              <a:t>• </a:t>
            </a:r>
            <a:r>
              <a:rPr lang="en-US" dirty="0"/>
              <a:t>FY 2027 = $107.4 million </a:t>
            </a:r>
          </a:p>
        </p:txBody>
      </p:sp>
      <p:sp>
        <p:nvSpPr>
          <p:cNvPr id="4" name="Slide Number Placeholder 3"/>
          <p:cNvSpPr>
            <a:spLocks noGrp="1"/>
          </p:cNvSpPr>
          <p:nvPr>
            <p:ph type="sldNum" sz="quarter" idx="12"/>
          </p:nvPr>
        </p:nvSpPr>
        <p:spPr/>
        <p:txBody>
          <a:bodyPr/>
          <a:lstStyle/>
          <a:p>
            <a:fld id="{7E3A9E86-4CC3-4959-A751-C33E618564A4}" type="slidenum">
              <a:rPr lang="en-US" smtClean="0"/>
              <a:t>41</a:t>
            </a:fld>
            <a:endParaRPr lang="en-US" dirty="0"/>
          </a:p>
        </p:txBody>
      </p:sp>
      <p:sp>
        <p:nvSpPr>
          <p:cNvPr id="5" name="Title 1"/>
          <p:cNvSpPr>
            <a:spLocks noGrp="1"/>
          </p:cNvSpPr>
          <p:nvPr>
            <p:ph type="title"/>
          </p:nvPr>
        </p:nvSpPr>
        <p:spPr/>
        <p:txBody>
          <a:bodyPr/>
          <a:lstStyle/>
          <a:p>
            <a:r>
              <a:rPr lang="en-US" dirty="0" smtClean="0">
                <a:hlinkClick r:id="rId2"/>
              </a:rPr>
              <a:t>SF 619 </a:t>
            </a:r>
            <a:r>
              <a:rPr lang="en-US" dirty="0" smtClean="0"/>
              <a:t>Tax Omnibus</a:t>
            </a:r>
            <a:endParaRPr lang="en-US" dirty="0"/>
          </a:p>
        </p:txBody>
      </p:sp>
    </p:spTree>
    <p:extLst>
      <p:ext uri="{BB962C8B-B14F-4D97-AF65-F5344CB8AC3E}">
        <p14:creationId xmlns:p14="http://schemas.microsoft.com/office/powerpoint/2010/main" val="2813935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Division VIII — Telehealth </a:t>
            </a:r>
            <a:r>
              <a:rPr lang="en-US" dirty="0" smtClean="0"/>
              <a:t>Parity:  requires </a:t>
            </a:r>
            <a:r>
              <a:rPr lang="en-US" dirty="0"/>
              <a:t>Iowa health carriers to reimburse health care professionals or facilities for health care services for mental health conditions, illnesses, injuries, or diseases provided to a covered person by telehealth on the same basis and at the same rate as the health carrier would apply to the same mental health care services provided to a covered person by the health care professional or facility in person. </a:t>
            </a:r>
            <a:endParaRPr lang="en-US" dirty="0" smtClean="0"/>
          </a:p>
          <a:p>
            <a:r>
              <a:rPr lang="en-US" dirty="0" smtClean="0"/>
              <a:t>Effective </a:t>
            </a:r>
            <a:r>
              <a:rPr lang="en-US" dirty="0"/>
              <a:t>upon </a:t>
            </a:r>
            <a:r>
              <a:rPr lang="en-US" dirty="0" smtClean="0"/>
              <a:t>enactment </a:t>
            </a:r>
            <a:r>
              <a:rPr lang="en-US" dirty="0"/>
              <a:t>and </a:t>
            </a:r>
            <a:r>
              <a:rPr lang="en-US" dirty="0" smtClean="0"/>
              <a:t>retroactive </a:t>
            </a:r>
            <a:r>
              <a:rPr lang="en-US" dirty="0"/>
              <a:t>to </a:t>
            </a:r>
            <a:r>
              <a:rPr lang="en-US" dirty="0" smtClean="0"/>
              <a:t>Jan. </a:t>
            </a:r>
            <a:r>
              <a:rPr lang="en-US" dirty="0"/>
              <a:t>1, 2021</a:t>
            </a:r>
            <a:r>
              <a:rPr lang="en-US" dirty="0" smtClean="0"/>
              <a:t>.</a:t>
            </a:r>
          </a:p>
          <a:p>
            <a:r>
              <a:rPr lang="en-US" dirty="0" smtClean="0"/>
              <a:t>Fiscal Impact: the cost of those covered by Iowa’s State health </a:t>
            </a:r>
            <a:r>
              <a:rPr lang="en-US" dirty="0"/>
              <a:t>care </a:t>
            </a:r>
            <a:r>
              <a:rPr lang="en-US" dirty="0" smtClean="0"/>
              <a:t>plan is </a:t>
            </a:r>
            <a:r>
              <a:rPr lang="en-US" dirty="0"/>
              <a:t>estimated to be $2.6 million for the first year of </a:t>
            </a:r>
            <a:r>
              <a:rPr lang="en-US" dirty="0" smtClean="0"/>
              <a:t>implementation.  Cost for Medicaid covered services can’t be determined at this time. </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42</a:t>
            </a:fld>
            <a:endParaRPr lang="en-US" dirty="0"/>
          </a:p>
        </p:txBody>
      </p:sp>
      <p:sp>
        <p:nvSpPr>
          <p:cNvPr id="5" name="Title 1"/>
          <p:cNvSpPr>
            <a:spLocks noGrp="1"/>
          </p:cNvSpPr>
          <p:nvPr>
            <p:ph type="title"/>
          </p:nvPr>
        </p:nvSpPr>
        <p:spPr/>
        <p:txBody>
          <a:bodyPr/>
          <a:lstStyle/>
          <a:p>
            <a:r>
              <a:rPr lang="en-US" dirty="0" smtClean="0">
                <a:hlinkClick r:id="rId2"/>
              </a:rPr>
              <a:t>SF 619 </a:t>
            </a:r>
            <a:r>
              <a:rPr lang="en-US" dirty="0" smtClean="0"/>
              <a:t>Tax Omnibus</a:t>
            </a:r>
            <a:endParaRPr lang="en-US" dirty="0"/>
          </a:p>
        </p:txBody>
      </p:sp>
    </p:spTree>
    <p:extLst>
      <p:ext uri="{BB962C8B-B14F-4D97-AF65-F5344CB8AC3E}">
        <p14:creationId xmlns:p14="http://schemas.microsoft.com/office/powerpoint/2010/main" val="3084687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a:t>Division XIII </a:t>
            </a:r>
            <a:r>
              <a:rPr lang="en-US" b="1" dirty="0" smtClean="0"/>
              <a:t>- Workforce </a:t>
            </a:r>
            <a:r>
              <a:rPr lang="en-US" b="1" dirty="0"/>
              <a:t>Housing Tax </a:t>
            </a:r>
            <a:r>
              <a:rPr lang="en-US" b="1" dirty="0" smtClean="0"/>
              <a:t>Credits: </a:t>
            </a:r>
            <a:r>
              <a:rPr lang="en-US" dirty="0" smtClean="0"/>
              <a:t>increases </a:t>
            </a:r>
            <a:r>
              <a:rPr lang="en-US" dirty="0"/>
              <a:t>the </a:t>
            </a:r>
            <a:r>
              <a:rPr lang="en-US" dirty="0" smtClean="0"/>
              <a:t>max amount </a:t>
            </a:r>
            <a:r>
              <a:rPr lang="en-US" dirty="0"/>
              <a:t>of tax credits allowed under the Workforce Housing Tax Incentives Program and </a:t>
            </a:r>
            <a:r>
              <a:rPr lang="en-US" dirty="0" smtClean="0"/>
              <a:t>increases </a:t>
            </a:r>
            <a:r>
              <a:rPr lang="en-US" dirty="0"/>
              <a:t>the set-aside amount reserved for small cities. </a:t>
            </a:r>
            <a:endParaRPr lang="en-US" dirty="0" smtClean="0"/>
          </a:p>
          <a:p>
            <a:r>
              <a:rPr lang="en-US" dirty="0" smtClean="0"/>
              <a:t>Currently</a:t>
            </a:r>
            <a:r>
              <a:rPr lang="en-US" dirty="0"/>
              <a:t>, the Program is limited to $25.0 million per year, and the small city set-aside is $10.0 million. The Bill increases the tax credit maximum to $40.0 million for FY 2022, and $35.0 million for FY 2023 and after. The small city set-aside is increased to $12.0 million for FY 2022, and $17.5 million for FY 2023 and after. </a:t>
            </a:r>
            <a:endParaRPr lang="en-US" dirty="0" smtClean="0"/>
          </a:p>
          <a:p>
            <a:r>
              <a:rPr lang="en-US" i="1" dirty="0" smtClean="0"/>
              <a:t>Note: Work with local economic development to anticipate change in enrollment down the road related to housing availability. </a:t>
            </a:r>
            <a:endParaRPr lang="en-US" i="1" dirty="0"/>
          </a:p>
        </p:txBody>
      </p:sp>
      <p:sp>
        <p:nvSpPr>
          <p:cNvPr id="4" name="Slide Number Placeholder 3"/>
          <p:cNvSpPr>
            <a:spLocks noGrp="1"/>
          </p:cNvSpPr>
          <p:nvPr>
            <p:ph type="sldNum" sz="quarter" idx="12"/>
          </p:nvPr>
        </p:nvSpPr>
        <p:spPr/>
        <p:txBody>
          <a:bodyPr/>
          <a:lstStyle/>
          <a:p>
            <a:fld id="{7E3A9E86-4CC3-4959-A751-C33E618564A4}" type="slidenum">
              <a:rPr lang="en-US" smtClean="0"/>
              <a:t>43</a:t>
            </a:fld>
            <a:endParaRPr lang="en-US" dirty="0"/>
          </a:p>
        </p:txBody>
      </p:sp>
      <p:sp>
        <p:nvSpPr>
          <p:cNvPr id="5" name="Title 1"/>
          <p:cNvSpPr>
            <a:spLocks noGrp="1"/>
          </p:cNvSpPr>
          <p:nvPr>
            <p:ph type="title"/>
          </p:nvPr>
        </p:nvSpPr>
        <p:spPr/>
        <p:txBody>
          <a:bodyPr/>
          <a:lstStyle/>
          <a:p>
            <a:r>
              <a:rPr lang="en-US" dirty="0" smtClean="0">
                <a:hlinkClick r:id="rId2"/>
              </a:rPr>
              <a:t>SF 619 </a:t>
            </a:r>
            <a:r>
              <a:rPr lang="en-US" dirty="0" smtClean="0"/>
              <a:t>Tax Omnibus</a:t>
            </a:r>
            <a:endParaRPr lang="en-US" dirty="0"/>
          </a:p>
        </p:txBody>
      </p:sp>
    </p:spTree>
    <p:extLst>
      <p:ext uri="{BB962C8B-B14F-4D97-AF65-F5344CB8AC3E}">
        <p14:creationId xmlns:p14="http://schemas.microsoft.com/office/powerpoint/2010/main" val="2081164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t>Division XXV — Mental Health and Disability Services (MHDS) </a:t>
            </a:r>
            <a:r>
              <a:rPr lang="en-US" dirty="0" smtClean="0"/>
              <a:t>Funding:  creates </a:t>
            </a:r>
            <a:r>
              <a:rPr lang="en-US" dirty="0"/>
              <a:t>a new Mental Health and Disability Services Regional Services Fund and establishes a General Fund standing appropriation to </a:t>
            </a:r>
            <a:r>
              <a:rPr lang="en-US" dirty="0" smtClean="0"/>
              <a:t>DHS for </a:t>
            </a:r>
            <a:r>
              <a:rPr lang="en-US" dirty="0"/>
              <a:t>distribution to the MHDS Regions performance-based contracts and the following per capita amounts: </a:t>
            </a:r>
            <a:endParaRPr lang="en-US" dirty="0" smtClean="0"/>
          </a:p>
          <a:p>
            <a:pPr marL="800100" lvl="2" indent="0">
              <a:buNone/>
            </a:pPr>
            <a:r>
              <a:rPr lang="en-US" dirty="0" smtClean="0"/>
              <a:t>• </a:t>
            </a:r>
            <a:r>
              <a:rPr lang="en-US" dirty="0"/>
              <a:t>$15.86 for FY 2022</a:t>
            </a:r>
            <a:r>
              <a:rPr lang="en-US" dirty="0" smtClean="0"/>
              <a:t>.</a:t>
            </a:r>
          </a:p>
          <a:p>
            <a:pPr marL="800100" lvl="2" indent="0">
              <a:buNone/>
            </a:pPr>
            <a:r>
              <a:rPr lang="en-US" dirty="0" smtClean="0"/>
              <a:t>• </a:t>
            </a:r>
            <a:r>
              <a:rPr lang="en-US" dirty="0"/>
              <a:t>$38.00 for FY 2023. </a:t>
            </a:r>
            <a:endParaRPr lang="en-US" dirty="0" smtClean="0"/>
          </a:p>
          <a:p>
            <a:pPr marL="800100" lvl="2" indent="0">
              <a:buNone/>
            </a:pPr>
            <a:r>
              <a:rPr lang="en-US" dirty="0" smtClean="0"/>
              <a:t>• </a:t>
            </a:r>
            <a:r>
              <a:rPr lang="en-US" dirty="0"/>
              <a:t>$40.00 for FY 2024. </a:t>
            </a:r>
            <a:endParaRPr lang="en-US" dirty="0" smtClean="0"/>
          </a:p>
          <a:p>
            <a:pPr marL="800100" lvl="2" indent="0">
              <a:buNone/>
            </a:pPr>
            <a:r>
              <a:rPr lang="en-US" dirty="0" smtClean="0"/>
              <a:t>• </a:t>
            </a:r>
            <a:r>
              <a:rPr lang="en-US" dirty="0"/>
              <a:t>$42.00 for FY 2025. </a:t>
            </a:r>
            <a:endParaRPr lang="en-US" dirty="0" smtClean="0"/>
          </a:p>
          <a:p>
            <a:pPr marL="800100" lvl="2" indent="0">
              <a:buNone/>
            </a:pPr>
            <a:r>
              <a:rPr lang="en-US" dirty="0" smtClean="0"/>
              <a:t>• </a:t>
            </a:r>
            <a:r>
              <a:rPr lang="en-US" dirty="0"/>
              <a:t>Beginning in FY 2026 and beyond, the previous year’s appropriation is multiplied by a growth factor indexed to sales tax growth for the preceding fiscal year, not to exceed 1.5</a:t>
            </a:r>
            <a:r>
              <a:rPr lang="en-US" dirty="0" smtClean="0"/>
              <a:t>%</a:t>
            </a:r>
          </a:p>
          <a:p>
            <a:r>
              <a:rPr lang="en-US" dirty="0"/>
              <a:t>The current MHDS system is a regional system managed by the counties, with State oversight. Counties finance a portion of the system with a county property tax levy that is capped at a per capita dollar amount for each of the 14 MHDS Regions, totaling $116.8 million for FY 2021. The State finances the majority of the services provided through the Medicaid Program. For a complete funding history of the MHDS system back to 1995, please see the related Issue Review. </a:t>
            </a:r>
            <a:endParaRPr lang="en-US" i="1" dirty="0"/>
          </a:p>
        </p:txBody>
      </p:sp>
      <p:sp>
        <p:nvSpPr>
          <p:cNvPr id="4" name="Slide Number Placeholder 3"/>
          <p:cNvSpPr>
            <a:spLocks noGrp="1"/>
          </p:cNvSpPr>
          <p:nvPr>
            <p:ph type="sldNum" sz="quarter" idx="12"/>
          </p:nvPr>
        </p:nvSpPr>
        <p:spPr/>
        <p:txBody>
          <a:bodyPr/>
          <a:lstStyle/>
          <a:p>
            <a:fld id="{7E3A9E86-4CC3-4959-A751-C33E618564A4}" type="slidenum">
              <a:rPr lang="en-US" smtClean="0"/>
              <a:t>44</a:t>
            </a:fld>
            <a:endParaRPr lang="en-US" dirty="0"/>
          </a:p>
        </p:txBody>
      </p:sp>
      <p:sp>
        <p:nvSpPr>
          <p:cNvPr id="5" name="Title 1"/>
          <p:cNvSpPr>
            <a:spLocks noGrp="1"/>
          </p:cNvSpPr>
          <p:nvPr>
            <p:ph type="title"/>
          </p:nvPr>
        </p:nvSpPr>
        <p:spPr/>
        <p:txBody>
          <a:bodyPr/>
          <a:lstStyle/>
          <a:p>
            <a:r>
              <a:rPr lang="en-US" dirty="0" smtClean="0">
                <a:hlinkClick r:id="rId2"/>
              </a:rPr>
              <a:t>SF 619 </a:t>
            </a:r>
            <a:r>
              <a:rPr lang="en-US" dirty="0" smtClean="0"/>
              <a:t>Tax Omnibus</a:t>
            </a:r>
            <a:endParaRPr lang="en-US" dirty="0"/>
          </a:p>
        </p:txBody>
      </p:sp>
    </p:spTree>
    <p:extLst>
      <p:ext uri="{BB962C8B-B14F-4D97-AF65-F5344CB8AC3E}">
        <p14:creationId xmlns:p14="http://schemas.microsoft.com/office/powerpoint/2010/main" val="651895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XXV CMHF continued</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Eliminates </a:t>
            </a:r>
            <a:r>
              <a:rPr lang="en-US" dirty="0"/>
              <a:t>the MHDS property tax levy over a two-year period, with all county levies reduced to no more than $21.14 per capita for FY 2022 and reduced to $0 beginning in FY 2023. </a:t>
            </a:r>
            <a:endParaRPr lang="en-US" dirty="0" smtClean="0"/>
          </a:p>
          <a:p>
            <a:r>
              <a:rPr lang="en-US" dirty="0" smtClean="0"/>
              <a:t>Per </a:t>
            </a:r>
            <a:r>
              <a:rPr lang="en-US" dirty="0"/>
              <a:t>Capita State Appropriations. </a:t>
            </a:r>
            <a:r>
              <a:rPr lang="en-US" dirty="0" smtClean="0"/>
              <a:t>Creates </a:t>
            </a:r>
            <a:r>
              <a:rPr lang="en-US" dirty="0"/>
              <a:t>a new Mental Health and Disability Services Regional Services Fund and establishes a General Fund standing appropriation to </a:t>
            </a:r>
            <a:r>
              <a:rPr lang="en-US" dirty="0" smtClean="0"/>
              <a:t>DHS </a:t>
            </a:r>
            <a:r>
              <a:rPr lang="en-US" dirty="0"/>
              <a:t>for distribution to the MHDS Regions performance-based contracts and the following per capita amounts: </a:t>
            </a:r>
            <a:endParaRPr lang="en-US" dirty="0" smtClean="0"/>
          </a:p>
          <a:p>
            <a:pPr marL="800100" lvl="2" indent="0">
              <a:buNone/>
            </a:pPr>
            <a:r>
              <a:rPr lang="en-US" dirty="0" smtClean="0"/>
              <a:t>• $</a:t>
            </a:r>
            <a:r>
              <a:rPr lang="en-US" dirty="0"/>
              <a:t>15.86 for FY 2022. </a:t>
            </a:r>
            <a:endParaRPr lang="en-US" dirty="0" smtClean="0"/>
          </a:p>
          <a:p>
            <a:pPr marL="800100" lvl="2" indent="0">
              <a:buNone/>
            </a:pPr>
            <a:r>
              <a:rPr lang="en-US" dirty="0" smtClean="0"/>
              <a:t>• </a:t>
            </a:r>
            <a:r>
              <a:rPr lang="en-US" dirty="0"/>
              <a:t>$38.00 for FY 2023. </a:t>
            </a:r>
            <a:endParaRPr lang="en-US" dirty="0" smtClean="0"/>
          </a:p>
          <a:p>
            <a:pPr marL="800100" lvl="2" indent="0">
              <a:buNone/>
            </a:pPr>
            <a:r>
              <a:rPr lang="en-US" dirty="0" smtClean="0"/>
              <a:t>• </a:t>
            </a:r>
            <a:r>
              <a:rPr lang="en-US" dirty="0"/>
              <a:t>$40.00 for FY 2024. </a:t>
            </a:r>
            <a:endParaRPr lang="en-US" dirty="0" smtClean="0"/>
          </a:p>
          <a:p>
            <a:pPr marL="800100" lvl="2" indent="0">
              <a:buNone/>
            </a:pPr>
            <a:r>
              <a:rPr lang="en-US" dirty="0" smtClean="0"/>
              <a:t>• </a:t>
            </a:r>
            <a:r>
              <a:rPr lang="en-US" dirty="0"/>
              <a:t>$42.00 for FY 2025. </a:t>
            </a:r>
            <a:endParaRPr lang="en-US" dirty="0" smtClean="0"/>
          </a:p>
          <a:p>
            <a:pPr marL="0" indent="0">
              <a:buNone/>
            </a:pPr>
            <a:r>
              <a:rPr lang="en-US" dirty="0" smtClean="0"/>
              <a:t>• </a:t>
            </a:r>
            <a:r>
              <a:rPr lang="en-US" dirty="0"/>
              <a:t>Beginning in FY 2026 and beyond, the previous year’s appropriation is multiplied by a growth factor indexed to sales tax growth for the preceding fiscal year, not to exceed 1.5%. </a:t>
            </a:r>
          </a:p>
          <a:p>
            <a:pPr marL="0" indent="0">
              <a:buNone/>
            </a:pPr>
            <a:r>
              <a:rPr lang="en-US" dirty="0"/>
              <a:t>• </a:t>
            </a:r>
            <a:r>
              <a:rPr lang="en-US" dirty="0" smtClean="0"/>
              <a:t> Limits ending balances and creates a MHDS </a:t>
            </a:r>
            <a:r>
              <a:rPr lang="en-US" dirty="0"/>
              <a:t>Regional Incentive </a:t>
            </a:r>
            <a:r>
              <a:rPr lang="en-US" dirty="0" smtClean="0"/>
              <a:t>Fund </a:t>
            </a:r>
            <a:r>
              <a:rPr lang="en-US" dirty="0"/>
              <a:t>to provide additional funding to the MHDS Regions and specifies the criteria in which an MHDS Region may apply for funding. </a:t>
            </a:r>
            <a:r>
              <a:rPr lang="en-US" dirty="0" smtClean="0"/>
              <a:t>Appropriates </a:t>
            </a:r>
            <a:r>
              <a:rPr lang="en-US" dirty="0"/>
              <a:t>$3.0 million to the MHDS Regional Incentive Fund for FY </a:t>
            </a:r>
            <a:r>
              <a:rPr lang="en-US" dirty="0" smtClean="0"/>
              <a:t>2022 which grows over time. </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45</a:t>
            </a:fld>
            <a:endParaRPr lang="en-US" dirty="0"/>
          </a:p>
        </p:txBody>
      </p:sp>
    </p:spTree>
    <p:extLst>
      <p:ext uri="{BB962C8B-B14F-4D97-AF65-F5344CB8AC3E}">
        <p14:creationId xmlns:p14="http://schemas.microsoft.com/office/powerpoint/2010/main" val="2156084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Division XXVI — Property Tax Replacement Payments</a:t>
            </a:r>
          </a:p>
        </p:txBody>
      </p:sp>
      <p:sp>
        <p:nvSpPr>
          <p:cNvPr id="3" name="Content Placeholder 2"/>
          <p:cNvSpPr>
            <a:spLocks noGrp="1"/>
          </p:cNvSpPr>
          <p:nvPr>
            <p:ph idx="1"/>
          </p:nvPr>
        </p:nvSpPr>
        <p:spPr/>
        <p:txBody>
          <a:bodyPr>
            <a:normAutofit fontScale="70000" lnSpcReduction="20000"/>
          </a:bodyPr>
          <a:lstStyle/>
          <a:p>
            <a:r>
              <a:rPr lang="en-US" dirty="0" smtClean="0"/>
              <a:t>Background:  2013 Session established </a:t>
            </a:r>
            <a:r>
              <a:rPr lang="en-US" dirty="0"/>
              <a:t>a set commercial and industrial taxable value rollback of </a:t>
            </a:r>
            <a:r>
              <a:rPr lang="en-US" dirty="0" smtClean="0"/>
              <a:t>90% and established </a:t>
            </a:r>
            <a:r>
              <a:rPr lang="en-US" dirty="0"/>
              <a:t>a standing appropriation designed to reimburse local governments for the property tax revenue loss </a:t>
            </a:r>
            <a:r>
              <a:rPr lang="en-US" dirty="0" smtClean="0"/>
              <a:t>resulting from </a:t>
            </a:r>
            <a:r>
              <a:rPr lang="en-US" dirty="0"/>
              <a:t>the taxable value reduction</a:t>
            </a:r>
            <a:r>
              <a:rPr lang="en-US" dirty="0" smtClean="0"/>
              <a:t>.</a:t>
            </a:r>
          </a:p>
          <a:p>
            <a:r>
              <a:rPr lang="en-US" dirty="0"/>
              <a:t>Since FY 2017, the annual backfill appropriation has been limited to $152.1 </a:t>
            </a:r>
            <a:r>
              <a:rPr lang="en-US" dirty="0" smtClean="0"/>
              <a:t>million.</a:t>
            </a:r>
          </a:p>
          <a:p>
            <a:r>
              <a:rPr lang="en-US" dirty="0" smtClean="0"/>
              <a:t>Beginning with </a:t>
            </a:r>
            <a:r>
              <a:rPr lang="en-US" dirty="0"/>
              <a:t>the FY 2023 payment</a:t>
            </a:r>
            <a:r>
              <a:rPr lang="en-US" dirty="0" smtClean="0"/>
              <a:t>, the bills phases out </a:t>
            </a:r>
            <a:r>
              <a:rPr lang="en-US" dirty="0"/>
              <a:t>the General Fund standing appropriation for </a:t>
            </a:r>
            <a:r>
              <a:rPr lang="en-US" dirty="0" smtClean="0"/>
              <a:t>C&amp;I property </a:t>
            </a:r>
            <a:r>
              <a:rPr lang="en-US" dirty="0"/>
              <a:t>tax replacement for cities and counties </a:t>
            </a:r>
            <a:r>
              <a:rPr lang="en-US" dirty="0" smtClean="0"/>
              <a:t>in </a:t>
            </a:r>
            <a:r>
              <a:rPr lang="en-US" dirty="0"/>
              <a:t>four or seven years, depending on how the tax base of the city or county grew relative to the rest of the State since FY </a:t>
            </a:r>
            <a:r>
              <a:rPr lang="en-US" dirty="0" smtClean="0"/>
              <a:t>2014</a:t>
            </a:r>
          </a:p>
          <a:p>
            <a:r>
              <a:rPr lang="en-US" dirty="0"/>
              <a:t>School district backfill payments will be eliminated after FY 2022. Taxing authorities that are not schools, cities, or counties will have their backfill payment phased out over seven years.</a:t>
            </a:r>
          </a:p>
        </p:txBody>
      </p:sp>
      <p:sp>
        <p:nvSpPr>
          <p:cNvPr id="4" name="Slide Number Placeholder 3"/>
          <p:cNvSpPr>
            <a:spLocks noGrp="1"/>
          </p:cNvSpPr>
          <p:nvPr>
            <p:ph type="sldNum" sz="quarter" idx="12"/>
          </p:nvPr>
        </p:nvSpPr>
        <p:spPr/>
        <p:txBody>
          <a:bodyPr/>
          <a:lstStyle/>
          <a:p>
            <a:fld id="{7E3A9E86-4CC3-4959-A751-C33E618564A4}" type="slidenum">
              <a:rPr lang="en-US" smtClean="0"/>
              <a:t>46</a:t>
            </a:fld>
            <a:endParaRPr lang="en-US" dirty="0"/>
          </a:p>
        </p:txBody>
      </p:sp>
    </p:spTree>
    <p:extLst>
      <p:ext uri="{BB962C8B-B14F-4D97-AF65-F5344CB8AC3E}">
        <p14:creationId xmlns:p14="http://schemas.microsoft.com/office/powerpoint/2010/main" val="2260063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47</a:t>
            </a:fld>
            <a:endParaRPr lang="en-US" dirty="0"/>
          </a:p>
        </p:txBody>
      </p:sp>
      <p:pic>
        <p:nvPicPr>
          <p:cNvPr id="5" name="Picture 4"/>
          <p:cNvPicPr>
            <a:picLocks noChangeAspect="1"/>
          </p:cNvPicPr>
          <p:nvPr/>
        </p:nvPicPr>
        <p:blipFill>
          <a:blip r:embed="rId2"/>
          <a:stretch>
            <a:fillRect/>
          </a:stretch>
        </p:blipFill>
        <p:spPr>
          <a:xfrm>
            <a:off x="152400" y="152400"/>
            <a:ext cx="8953762" cy="5562600"/>
          </a:xfrm>
          <a:prstGeom prst="rect">
            <a:avLst/>
          </a:prstGeom>
        </p:spPr>
      </p:pic>
      <p:sp>
        <p:nvSpPr>
          <p:cNvPr id="6" name="Oval 5"/>
          <p:cNvSpPr/>
          <p:nvPr/>
        </p:nvSpPr>
        <p:spPr>
          <a:xfrm>
            <a:off x="381000" y="1219200"/>
            <a:ext cx="3810000" cy="1066800"/>
          </a:xfrm>
          <a:prstGeom prst="ellipse">
            <a:avLst/>
          </a:prstGeom>
          <a:solidFill>
            <a:schemeClr val="accent2">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9137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C&amp;I Replacement Impact</a:t>
            </a:r>
            <a:endParaRPr lang="en-US" dirty="0"/>
          </a:p>
        </p:txBody>
      </p:sp>
      <p:sp>
        <p:nvSpPr>
          <p:cNvPr id="3" name="Content Placeholder 2"/>
          <p:cNvSpPr>
            <a:spLocks noGrp="1"/>
          </p:cNvSpPr>
          <p:nvPr>
            <p:ph idx="1"/>
          </p:nvPr>
        </p:nvSpPr>
        <p:spPr/>
        <p:txBody>
          <a:bodyPr>
            <a:normAutofit/>
          </a:bodyPr>
          <a:lstStyle/>
          <a:p>
            <a:pPr marL="0" indent="0">
              <a:buNone/>
            </a:pPr>
            <a:r>
              <a:rPr lang="en-US" dirty="0"/>
              <a:t>The revenue reduction for individual school district levies, totaling $59.7 million per year starting FY 2023, is estimated to be: </a:t>
            </a:r>
          </a:p>
          <a:p>
            <a:pPr marL="1257300" lvl="3" indent="0">
              <a:buNone/>
            </a:pPr>
            <a:r>
              <a:rPr lang="en-US" dirty="0" smtClean="0"/>
              <a:t>General </a:t>
            </a:r>
            <a:r>
              <a:rPr lang="en-US" dirty="0"/>
              <a:t>fund levy = $-41.8 million </a:t>
            </a:r>
            <a:endParaRPr lang="en-US" dirty="0" smtClean="0"/>
          </a:p>
          <a:p>
            <a:pPr marL="1257300" lvl="3" indent="0">
              <a:buNone/>
            </a:pPr>
            <a:r>
              <a:rPr lang="en-US" dirty="0" smtClean="0"/>
              <a:t>Instructional </a:t>
            </a:r>
            <a:r>
              <a:rPr lang="en-US" dirty="0"/>
              <a:t>support levy = $-3.6 million </a:t>
            </a:r>
            <a:endParaRPr lang="en-US" dirty="0" smtClean="0"/>
          </a:p>
          <a:p>
            <a:pPr marL="1257300" lvl="3" indent="0">
              <a:buNone/>
            </a:pPr>
            <a:r>
              <a:rPr lang="en-US" dirty="0" smtClean="0"/>
              <a:t>Management </a:t>
            </a:r>
            <a:r>
              <a:rPr lang="en-US" dirty="0"/>
              <a:t>levy = $-4.0 million </a:t>
            </a:r>
            <a:endParaRPr lang="en-US" dirty="0" smtClean="0"/>
          </a:p>
          <a:p>
            <a:pPr marL="1257300" lvl="3" indent="0">
              <a:buNone/>
            </a:pPr>
            <a:r>
              <a:rPr lang="en-US" dirty="0" smtClean="0"/>
              <a:t>Amana </a:t>
            </a:r>
            <a:r>
              <a:rPr lang="en-US" dirty="0"/>
              <a:t>library levy = $-0.0 million </a:t>
            </a:r>
            <a:endParaRPr lang="en-US" dirty="0" smtClean="0"/>
          </a:p>
          <a:p>
            <a:pPr marL="1257300" lvl="3" indent="0">
              <a:buNone/>
            </a:pPr>
            <a:r>
              <a:rPr lang="en-US" dirty="0" smtClean="0"/>
              <a:t>Voted PPEL </a:t>
            </a:r>
            <a:r>
              <a:rPr lang="en-US" dirty="0"/>
              <a:t>= $-3.8 million </a:t>
            </a:r>
            <a:endParaRPr lang="en-US" dirty="0" smtClean="0"/>
          </a:p>
          <a:p>
            <a:pPr marL="1257300" lvl="3" indent="0">
              <a:buNone/>
            </a:pPr>
            <a:r>
              <a:rPr lang="en-US" dirty="0" smtClean="0"/>
              <a:t>Regular </a:t>
            </a:r>
            <a:r>
              <a:rPr lang="en-US" dirty="0"/>
              <a:t>PPEL = $-1.3 million </a:t>
            </a:r>
            <a:endParaRPr lang="en-US" dirty="0" smtClean="0"/>
          </a:p>
          <a:p>
            <a:pPr marL="1257300" lvl="3" indent="0">
              <a:buNone/>
            </a:pPr>
            <a:r>
              <a:rPr lang="en-US" dirty="0" smtClean="0"/>
              <a:t>Public </a:t>
            </a:r>
            <a:r>
              <a:rPr lang="en-US" dirty="0"/>
              <a:t>Education and Recreation Levy (PERL) = $-0.1 million </a:t>
            </a:r>
            <a:endParaRPr lang="en-US" dirty="0" smtClean="0"/>
          </a:p>
          <a:p>
            <a:pPr marL="1257300" lvl="3" indent="0">
              <a:buNone/>
            </a:pPr>
            <a:r>
              <a:rPr lang="en-US" dirty="0" smtClean="0"/>
              <a:t>Debt </a:t>
            </a:r>
            <a:r>
              <a:rPr lang="en-US" dirty="0"/>
              <a:t>service levy = $-5.0 million</a:t>
            </a:r>
          </a:p>
        </p:txBody>
      </p:sp>
      <p:sp>
        <p:nvSpPr>
          <p:cNvPr id="4" name="Slide Number Placeholder 3"/>
          <p:cNvSpPr>
            <a:spLocks noGrp="1"/>
          </p:cNvSpPr>
          <p:nvPr>
            <p:ph type="sldNum" sz="quarter" idx="12"/>
          </p:nvPr>
        </p:nvSpPr>
        <p:spPr/>
        <p:txBody>
          <a:bodyPr/>
          <a:lstStyle/>
          <a:p>
            <a:fld id="{7E3A9E86-4CC3-4959-A751-C33E618564A4}" type="slidenum">
              <a:rPr lang="en-US" smtClean="0"/>
              <a:t>48</a:t>
            </a:fld>
            <a:endParaRPr lang="en-US" dirty="0"/>
          </a:p>
        </p:txBody>
      </p:sp>
    </p:spTree>
    <p:extLst>
      <p:ext uri="{BB962C8B-B14F-4D97-AF65-F5344CB8AC3E}">
        <p14:creationId xmlns:p14="http://schemas.microsoft.com/office/powerpoint/2010/main" val="3262808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Division XXVII — School Foundation Percentage </a:t>
            </a:r>
          </a:p>
        </p:txBody>
      </p:sp>
      <p:sp>
        <p:nvSpPr>
          <p:cNvPr id="3" name="Content Placeholder 2"/>
          <p:cNvSpPr>
            <a:spLocks noGrp="1"/>
          </p:cNvSpPr>
          <p:nvPr>
            <p:ph idx="1"/>
          </p:nvPr>
        </p:nvSpPr>
        <p:spPr>
          <a:xfrm>
            <a:off x="457200" y="2209800"/>
            <a:ext cx="8229600" cy="3916363"/>
          </a:xfrm>
        </p:spPr>
        <p:txBody>
          <a:bodyPr/>
          <a:lstStyle/>
          <a:p>
            <a:pPr marL="0" indent="0">
              <a:buNone/>
            </a:pPr>
            <a:r>
              <a:rPr lang="en-US" dirty="0"/>
              <a:t>Beginning in FY 2023, the school foundation aid level increases from 87.5% to 88.4% to offset the revenue from the elimination of the </a:t>
            </a:r>
            <a:r>
              <a:rPr lang="en-US" dirty="0" smtClean="0"/>
              <a:t>C&amp;I property </a:t>
            </a:r>
            <a:r>
              <a:rPr lang="en-US" dirty="0"/>
              <a:t>tax replacement backfill payments. </a:t>
            </a:r>
            <a:endParaRPr lang="en-US" dirty="0" smtClean="0"/>
          </a:p>
        </p:txBody>
      </p:sp>
      <p:sp>
        <p:nvSpPr>
          <p:cNvPr id="4" name="Slide Number Placeholder 3"/>
          <p:cNvSpPr>
            <a:spLocks noGrp="1"/>
          </p:cNvSpPr>
          <p:nvPr>
            <p:ph type="sldNum" sz="quarter" idx="12"/>
          </p:nvPr>
        </p:nvSpPr>
        <p:spPr/>
        <p:txBody>
          <a:bodyPr/>
          <a:lstStyle/>
          <a:p>
            <a:fld id="{7E3A9E86-4CC3-4959-A751-C33E618564A4}" type="slidenum">
              <a:rPr lang="en-US" smtClean="0"/>
              <a:t>49</a:t>
            </a:fld>
            <a:endParaRPr lang="en-US" dirty="0"/>
          </a:p>
        </p:txBody>
      </p:sp>
    </p:spTree>
    <p:extLst>
      <p:ext uri="{BB962C8B-B14F-4D97-AF65-F5344CB8AC3E}">
        <p14:creationId xmlns:p14="http://schemas.microsoft.com/office/powerpoint/2010/main" val="305465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7886700" cy="609600"/>
          </a:xfrm>
          <a:noFill/>
        </p:spPr>
        <p:txBody>
          <a:bodyPr>
            <a:normAutofit fontScale="90000"/>
          </a:bodyPr>
          <a:lstStyle/>
          <a:p>
            <a:r>
              <a:rPr lang="en-US" dirty="0"/>
              <a:t>ISFIS </a:t>
            </a:r>
            <a:r>
              <a:rPr lang="en-US" dirty="0" smtClean="0"/>
              <a:t>Webinars</a:t>
            </a:r>
            <a:endParaRPr lang="en-US" b="1" dirty="0"/>
          </a:p>
        </p:txBody>
      </p:sp>
      <p:sp>
        <p:nvSpPr>
          <p:cNvPr id="5" name="TextBox 4"/>
          <p:cNvSpPr txBox="1"/>
          <p:nvPr/>
        </p:nvSpPr>
        <p:spPr>
          <a:xfrm>
            <a:off x="304800" y="5638800"/>
            <a:ext cx="8516325" cy="892552"/>
          </a:xfrm>
          <a:prstGeom prst="rect">
            <a:avLst/>
          </a:prstGeom>
          <a:solidFill>
            <a:schemeClr val="accent6">
              <a:lumMod val="40000"/>
              <a:lumOff val="60000"/>
            </a:schemeClr>
          </a:solidFill>
        </p:spPr>
        <p:txBody>
          <a:bodyPr wrap="square" rtlCol="0">
            <a:spAutoFit/>
          </a:bodyPr>
          <a:lstStyle/>
          <a:p>
            <a:r>
              <a:rPr lang="en-US" dirty="0"/>
              <a:t>Let us know if there’s an issue or content that you’d like to see us cover in a future Special Topic Webinar. </a:t>
            </a:r>
            <a:r>
              <a:rPr lang="en-US" dirty="0" smtClean="0"/>
              <a:t>Find Registration, Recordings and Links to Materials:  </a:t>
            </a:r>
          </a:p>
          <a:p>
            <a:pPr algn="ctr"/>
            <a:r>
              <a:rPr lang="en-US" sz="1600" dirty="0" smtClean="0">
                <a:hlinkClick r:id="rId2"/>
              </a:rPr>
              <a:t>https</a:t>
            </a:r>
            <a:r>
              <a:rPr lang="en-US" sz="1600" dirty="0">
                <a:hlinkClick r:id="rId2"/>
              </a:rPr>
              <a:t>://</a:t>
            </a:r>
            <a:r>
              <a:rPr lang="en-US" sz="1600" dirty="0" smtClean="0">
                <a:hlinkClick r:id="rId2"/>
              </a:rPr>
              <a:t>www.iowaschoolfinance.com/webinars</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2027010247"/>
              </p:ext>
            </p:extLst>
          </p:nvPr>
        </p:nvGraphicFramePr>
        <p:xfrm>
          <a:off x="332792" y="762000"/>
          <a:ext cx="8458200" cy="4950556"/>
        </p:xfrm>
        <a:graphic>
          <a:graphicData uri="http://schemas.openxmlformats.org/drawingml/2006/table">
            <a:tbl>
              <a:tblPr firstRow="1" firstCol="1" bandRow="1"/>
              <a:tblGrid>
                <a:gridCol w="1648408">
                  <a:extLst>
                    <a:ext uri="{9D8B030D-6E8A-4147-A177-3AD203B41FA5}">
                      <a16:colId xmlns:a16="http://schemas.microsoft.com/office/drawing/2014/main" val="1634959296"/>
                    </a:ext>
                  </a:extLst>
                </a:gridCol>
                <a:gridCol w="6809792">
                  <a:extLst>
                    <a:ext uri="{9D8B030D-6E8A-4147-A177-3AD203B41FA5}">
                      <a16:colId xmlns:a16="http://schemas.microsoft.com/office/drawing/2014/main" val="3976461024"/>
                    </a:ext>
                  </a:extLst>
                </a:gridCol>
              </a:tblGrid>
              <a:tr h="1155263">
                <a:tc>
                  <a:txBody>
                    <a:bodyPr/>
                    <a:lstStyle/>
                    <a:p>
                      <a:r>
                        <a:rPr lang="en-US" sz="1200" b="0" i="0" kern="1200" dirty="0" smtClean="0">
                          <a:solidFill>
                            <a:schemeClr val="tx1"/>
                          </a:solidFill>
                          <a:effectLst/>
                          <a:latin typeface="+mn-lt"/>
                          <a:ea typeface="+mn-ea"/>
                          <a:cs typeface="+mn-cs"/>
                        </a:rPr>
                        <a:t>View  </a:t>
                      </a:r>
                      <a:r>
                        <a:rPr lang="en-US" sz="1200" b="0" i="0" u="sng" kern="1200" dirty="0" smtClean="0">
                          <a:solidFill>
                            <a:schemeClr val="tx1"/>
                          </a:solidFill>
                          <a:effectLst/>
                          <a:latin typeface="+mn-lt"/>
                          <a:ea typeface="+mn-ea"/>
                          <a:cs typeface="+mn-cs"/>
                          <a:hlinkClick r:id="rId3"/>
                        </a:rPr>
                        <a:t>Accompanying PPT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View  </a:t>
                      </a:r>
                      <a:r>
                        <a:rPr lang="en-US" sz="1200" b="0" i="0" u="sng" kern="1200" dirty="0" smtClean="0">
                          <a:solidFill>
                            <a:schemeClr val="tx1"/>
                          </a:solidFill>
                          <a:effectLst/>
                          <a:latin typeface="+mn-lt"/>
                          <a:ea typeface="+mn-ea"/>
                          <a:cs typeface="+mn-cs"/>
                          <a:hlinkClick r:id="rId4"/>
                        </a:rPr>
                        <a:t>Recording</a:t>
                      </a:r>
                      <a:r>
                        <a:rPr lang="en-US" sz="1200" b="0" i="0" kern="1200" dirty="0" smtClean="0">
                          <a:solidFill>
                            <a:schemeClr val="tx1"/>
                          </a:solidFill>
                          <a:effectLst/>
                          <a:latin typeface="+mn-lt"/>
                          <a:ea typeface="+mn-ea"/>
                          <a:cs typeface="+mn-cs"/>
                        </a:rPr>
                        <a:t> (50 minutes)</a:t>
                      </a:r>
                    </a:p>
                    <a:p>
                      <a:endParaRPr lang="en-US" sz="1200" b="0" i="0"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800" b="1" i="0" kern="1200" cap="all" dirty="0" smtClean="0">
                          <a:solidFill>
                            <a:schemeClr val="tx1"/>
                          </a:solidFill>
                          <a:effectLst/>
                          <a:latin typeface="+mn-lt"/>
                          <a:ea typeface="+mn-ea"/>
                          <a:cs typeface="+mn-cs"/>
                        </a:rPr>
                        <a:t>SPECIAL TOPIC WEBINAR - 2021 LEGISLATIVE SESSION RECAP</a:t>
                      </a:r>
                    </a:p>
                    <a:p>
                      <a:r>
                        <a:rPr lang="en-US" sz="1800" b="1" i="1" kern="1200" dirty="0" smtClean="0">
                          <a:solidFill>
                            <a:schemeClr val="tx1"/>
                          </a:solidFill>
                          <a:effectLst/>
                          <a:latin typeface="+mn-lt"/>
                          <a:ea typeface="+mn-ea"/>
                          <a:cs typeface="+mn-cs"/>
                        </a:rPr>
                        <a:t>June 3, 2021</a:t>
                      </a:r>
                      <a:endParaRPr lang="en-US" sz="1800" b="0" i="0" kern="1200" dirty="0" smtClean="0">
                        <a:solidFill>
                          <a:schemeClr val="tx1"/>
                        </a:solidFill>
                        <a:effectLst/>
                        <a:latin typeface="+mn-lt"/>
                        <a:ea typeface="+mn-ea"/>
                        <a:cs typeface="+mn-cs"/>
                      </a:endParaRPr>
                    </a:p>
                    <a:p>
                      <a:r>
                        <a:rPr lang="en-US" sz="1050" kern="1200" dirty="0" smtClean="0">
                          <a:solidFill>
                            <a:srgbClr val="000000"/>
                          </a:solidFill>
                          <a:effectLst/>
                          <a:latin typeface="Helvetica" panose="020B0604020202020204" pitchFamily="34" charset="0"/>
                          <a:ea typeface="+mn-ea"/>
                          <a:cs typeface="+mn-cs"/>
                        </a:rPr>
                        <a:t>This Special Topic Webinar recapped the legislative actions that took place at the Iowa Statehouse during the 2021 legislative session as part 1 of a 2-part series. In part 1, learn the details of school choice legislation, charter schools, the new flexible student and school support (FS3) program, changes to open enrollment, changes to Iowa School Accreditation law, Diversity Training requirements and Free Speech Protections.</a:t>
                      </a:r>
                      <a:endParaRPr lang="en-US" sz="1050" kern="1200" dirty="0">
                        <a:solidFill>
                          <a:srgbClr val="000000"/>
                        </a:solidFill>
                        <a:effectLst/>
                        <a:latin typeface="Helvetica" panose="020B0604020202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68096741"/>
                  </a:ext>
                </a:extLst>
              </a:tr>
              <a:tr h="940502">
                <a:tc>
                  <a:txBody>
                    <a:bodyPr/>
                    <a:lstStyle/>
                    <a:p>
                      <a:r>
                        <a:rPr lang="en-US" sz="1200" b="0" i="0" kern="1200" dirty="0" smtClean="0">
                          <a:solidFill>
                            <a:schemeClr val="tx1"/>
                          </a:solidFill>
                          <a:effectLst/>
                          <a:latin typeface="+mn-lt"/>
                          <a:ea typeface="+mn-ea"/>
                          <a:cs typeface="+mn-cs"/>
                        </a:rPr>
                        <a:t>View </a:t>
                      </a:r>
                      <a:r>
                        <a:rPr lang="en-US" sz="1200" b="0" i="0" u="sng" kern="1200" dirty="0" smtClean="0">
                          <a:solidFill>
                            <a:schemeClr val="tx1"/>
                          </a:solidFill>
                          <a:effectLst/>
                          <a:latin typeface="+mn-lt"/>
                          <a:ea typeface="+mn-ea"/>
                          <a:cs typeface="+mn-cs"/>
                          <a:hlinkClick r:id="rId5"/>
                        </a:rPr>
                        <a:t>Accompanying PPT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View </a:t>
                      </a:r>
                      <a:r>
                        <a:rPr lang="en-US" sz="1200" b="0" i="0" u="sng" kern="1200" dirty="0" smtClean="0">
                          <a:solidFill>
                            <a:schemeClr val="tx1"/>
                          </a:solidFill>
                          <a:effectLst/>
                          <a:latin typeface="+mn-lt"/>
                          <a:ea typeface="+mn-ea"/>
                          <a:cs typeface="+mn-cs"/>
                          <a:hlinkClick r:id="rId6"/>
                        </a:rPr>
                        <a:t>Recording</a:t>
                      </a:r>
                      <a:r>
                        <a:rPr lang="en-US" sz="1200" b="0" i="0" kern="1200" dirty="0" smtClean="0">
                          <a:solidFill>
                            <a:schemeClr val="tx1"/>
                          </a:solidFill>
                          <a:effectLst/>
                          <a:latin typeface="+mn-lt"/>
                          <a:ea typeface="+mn-ea"/>
                          <a:cs typeface="+mn-cs"/>
                        </a:rPr>
                        <a:t> (44 minutes)</a:t>
                      </a:r>
                      <a:endParaRPr lang="en-US" sz="1200" b="0" i="0"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1600" b="1" i="0" kern="1200" cap="all" dirty="0" smtClean="0">
                          <a:solidFill>
                            <a:schemeClr val="tx1"/>
                          </a:solidFill>
                          <a:effectLst/>
                          <a:latin typeface="+mn-lt"/>
                          <a:ea typeface="+mn-ea"/>
                          <a:cs typeface="+mn-cs"/>
                        </a:rPr>
                        <a:t>SPECIAL TOPIC WEBINAR - UNDERSTANDING FLEX FUNDS</a:t>
                      </a:r>
                    </a:p>
                    <a:p>
                      <a:r>
                        <a:rPr lang="en-US" sz="1600" b="1" i="1" kern="1200" dirty="0" smtClean="0">
                          <a:solidFill>
                            <a:schemeClr val="tx1"/>
                          </a:solidFill>
                          <a:effectLst/>
                          <a:latin typeface="+mn-lt"/>
                          <a:ea typeface="+mn-ea"/>
                          <a:cs typeface="+mn-cs"/>
                        </a:rPr>
                        <a:t>June 10, 2021 at 3pm</a:t>
                      </a:r>
                      <a:endParaRPr lang="en-US" sz="1600" b="0" i="0" kern="1200" dirty="0" smtClean="0">
                        <a:solidFill>
                          <a:schemeClr val="tx1"/>
                        </a:solidFill>
                        <a:effectLst/>
                        <a:latin typeface="+mn-lt"/>
                        <a:ea typeface="+mn-ea"/>
                        <a:cs typeface="+mn-cs"/>
                      </a:endParaRPr>
                    </a:p>
                    <a:p>
                      <a:pPr marL="0" algn="l" defTabSz="914400" rtl="0" eaLnBrk="1" latinLnBrk="0" hangingPunct="1"/>
                      <a:r>
                        <a:rPr lang="en-US" sz="1050" kern="1200" dirty="0" smtClean="0">
                          <a:solidFill>
                            <a:srgbClr val="000000"/>
                          </a:solidFill>
                          <a:effectLst/>
                          <a:latin typeface="Helvetica" panose="020B0604020202020204" pitchFamily="34" charset="0"/>
                          <a:ea typeface="+mn-ea"/>
                          <a:cs typeface="+mn-cs"/>
                        </a:rPr>
                        <a:t>In this Special Topic Webinar, Margaret and Larry will do a deeper dive into expanded school district funding flexibility over the last four years, including recent updates to the flexibility accounts, school board process, and short- and long-term considerations for sustainability.   </a:t>
                      </a:r>
                      <a:endParaRPr lang="en-US" sz="1050" kern="1200" dirty="0">
                        <a:solidFill>
                          <a:srgbClr val="000000"/>
                        </a:solidFill>
                        <a:effectLst/>
                        <a:latin typeface="Helvetica" panose="020B0604020202020204" pitchFamily="34" charset="0"/>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85815484"/>
                  </a:ext>
                </a:extLst>
              </a:tr>
              <a:tr h="947908">
                <a:tc>
                  <a:txBody>
                    <a:bodyPr/>
                    <a:lstStyle/>
                    <a:p>
                      <a:pPr marL="0" marR="0" algn="ctr" defTabSz="914400" rtl="0" eaLnBrk="1" latinLnBrk="0" hangingPunct="1">
                        <a:lnSpc>
                          <a:spcPct val="107000"/>
                        </a:lnSpc>
                        <a:spcBef>
                          <a:spcPts val="0"/>
                        </a:spcBef>
                        <a:spcAft>
                          <a:spcPts val="800"/>
                        </a:spcAft>
                      </a:pPr>
                      <a:r>
                        <a:rPr lang="en-US" sz="1050" u="sng" kern="1200" dirty="0">
                          <a:solidFill>
                            <a:srgbClr val="9DC53B"/>
                          </a:solidFill>
                          <a:effectLst/>
                          <a:latin typeface="Helvetica" panose="020B0604020202020204" pitchFamily="34" charset="0"/>
                          <a:ea typeface="Calibri" panose="020F0502020204030204" pitchFamily="34" charset="0"/>
                          <a:cs typeface="Times New Roman" panose="02020603050405020304" pitchFamily="18" charset="0"/>
                          <a:hlinkClick r:id="rId7"/>
                        </a:rPr>
                        <a:t>Register Here</a:t>
                      </a:r>
                      <a:endParaRPr lang="en-US" sz="1050" u="sng" kern="1200" dirty="0">
                        <a:solidFill>
                          <a:srgbClr val="9DC53B"/>
                        </a:solidFill>
                        <a:effectLst/>
                        <a:latin typeface="Helvetica" panose="020B0604020202020204" pitchFamily="34" charset="0"/>
                        <a:ea typeface="Calibri" panose="020F0502020204030204" pitchFamily="34" charset="0"/>
                        <a:cs typeface="Times New Roman" panose="02020603050405020304" pitchFamily="18" charset="0"/>
                      </a:endParaRPr>
                    </a:p>
                  </a:txBody>
                  <a:tcPr marL="3810" marR="3810" marT="3810" marB="38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latinLnBrk="0" hangingPunct="1"/>
                      <a:r>
                        <a:rPr lang="en-US" sz="1600" b="1" i="0" kern="1200" cap="all" dirty="0">
                          <a:solidFill>
                            <a:schemeClr val="tx1"/>
                          </a:solidFill>
                          <a:effectLst/>
                          <a:latin typeface="+mn-lt"/>
                          <a:ea typeface="+mn-ea"/>
                          <a:cs typeface="+mn-cs"/>
                        </a:rPr>
                        <a:t>SPECIAL TOPIC WEBINAR - OPERATIONAL SHARING</a:t>
                      </a:r>
                    </a:p>
                    <a:p>
                      <a:r>
                        <a:rPr lang="en-US" sz="1600" b="1" i="1" dirty="0">
                          <a:effectLst/>
                        </a:rPr>
                        <a:t>July 8, 2021 at </a:t>
                      </a:r>
                      <a:r>
                        <a:rPr lang="en-US" sz="1600" b="1" i="1" dirty="0" smtClean="0">
                          <a:effectLst/>
                        </a:rPr>
                        <a:t>2pm</a:t>
                      </a:r>
                    </a:p>
                    <a:p>
                      <a:r>
                        <a:rPr lang="en-US" sz="1050" kern="1200" dirty="0" smtClean="0">
                          <a:solidFill>
                            <a:srgbClr val="000000"/>
                          </a:solidFill>
                          <a:effectLst/>
                          <a:latin typeface="Helvetica" panose="020B0604020202020204" pitchFamily="34" charset="0"/>
                          <a:ea typeface="+mn-ea"/>
                          <a:cs typeface="+mn-cs"/>
                        </a:rPr>
                        <a:t>In this Special Topic Webinar, Larry and Margaret will review the basics of the operational sharing incentives, including timeline, positions eligible (including recent additions from the 2021 Legislative Session), weightings associated with each position and requirement for eligibility.</a:t>
                      </a:r>
                      <a:endParaRPr lang="en-US" sz="1050" kern="1200" dirty="0">
                        <a:solidFill>
                          <a:srgbClr val="000000"/>
                        </a:solidFill>
                        <a:effectLst/>
                        <a:latin typeface="Helvetica" panose="020B0604020202020204" pitchFamily="34" charset="0"/>
                        <a:ea typeface="+mn-ea"/>
                        <a:cs typeface="+mn-cs"/>
                      </a:endParaRPr>
                    </a:p>
                  </a:txBody>
                  <a:tcPr marL="3810" marR="3810" marT="381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19223557"/>
                  </a:ext>
                </a:extLst>
              </a:tr>
              <a:tr h="947908">
                <a:tc>
                  <a:txBody>
                    <a:bodyPr/>
                    <a:lstStyle/>
                    <a:p>
                      <a:pPr marL="0" marR="0" algn="ctr" defTabSz="914400" rtl="0" eaLnBrk="1" latinLnBrk="0" hangingPunct="1">
                        <a:lnSpc>
                          <a:spcPct val="107000"/>
                        </a:lnSpc>
                        <a:spcBef>
                          <a:spcPts val="0"/>
                        </a:spcBef>
                        <a:spcAft>
                          <a:spcPts val="800"/>
                        </a:spcAft>
                      </a:pPr>
                      <a:r>
                        <a:rPr lang="en-US" sz="1050" u="sng" kern="1200" dirty="0">
                          <a:solidFill>
                            <a:srgbClr val="9DC53B"/>
                          </a:solidFill>
                          <a:effectLst/>
                          <a:latin typeface="Helvetica" panose="020B0604020202020204" pitchFamily="34" charset="0"/>
                          <a:ea typeface="Calibri" panose="020F0502020204030204" pitchFamily="34" charset="0"/>
                          <a:cs typeface="Times New Roman" panose="02020603050405020304" pitchFamily="18" charset="0"/>
                          <a:hlinkClick r:id="rId8"/>
                        </a:rPr>
                        <a:t>Register Here</a:t>
                      </a:r>
                      <a:endParaRPr lang="en-US" sz="1050" u="sng" kern="1200" dirty="0">
                        <a:solidFill>
                          <a:srgbClr val="9DC53B"/>
                        </a:solidFill>
                        <a:effectLst/>
                        <a:latin typeface="Helvetica" panose="020B0604020202020204" pitchFamily="34" charset="0"/>
                        <a:ea typeface="Calibri" panose="020F0502020204030204" pitchFamily="34" charset="0"/>
                        <a:cs typeface="Times New Roman" panose="02020603050405020304" pitchFamily="18" charset="0"/>
                      </a:endParaRPr>
                    </a:p>
                  </a:txBody>
                  <a:tcPr marL="3810" marR="3810" marT="3810" marB="38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latinLnBrk="0" hangingPunct="1"/>
                      <a:r>
                        <a:rPr lang="en-US" sz="1600" b="1" i="0" kern="1200" cap="all" dirty="0">
                          <a:solidFill>
                            <a:schemeClr val="tx1"/>
                          </a:solidFill>
                          <a:effectLst/>
                          <a:latin typeface="+mn-lt"/>
                          <a:ea typeface="+mn-ea"/>
                          <a:cs typeface="+mn-cs"/>
                        </a:rPr>
                        <a:t>SPECIAL TOPIC WEBINAR - EXPLAINING ASSESSMENTS TO YOUR </a:t>
                      </a:r>
                      <a:r>
                        <a:rPr lang="en-US" sz="1600" b="1" i="0" kern="1200" cap="all" dirty="0" smtClean="0">
                          <a:solidFill>
                            <a:schemeClr val="tx1"/>
                          </a:solidFill>
                          <a:effectLst/>
                          <a:latin typeface="+mn-lt"/>
                          <a:ea typeface="+mn-ea"/>
                          <a:cs typeface="+mn-cs"/>
                        </a:rPr>
                        <a:t>BOARD  </a:t>
                      </a:r>
                    </a:p>
                    <a:p>
                      <a:pPr marL="0" algn="l" defTabSz="914400" rtl="0" eaLnBrk="1" latinLnBrk="0" hangingPunct="1"/>
                      <a:r>
                        <a:rPr lang="en-US" sz="1600" b="1" i="1" dirty="0" smtClean="0">
                          <a:effectLst/>
                        </a:rPr>
                        <a:t>July </a:t>
                      </a:r>
                      <a:r>
                        <a:rPr lang="en-US" sz="1600" b="1" i="1" dirty="0">
                          <a:effectLst/>
                        </a:rPr>
                        <a:t>15, 2021 at 2pm</a:t>
                      </a:r>
                      <a:endParaRPr lang="en-US" sz="1600" dirty="0">
                        <a:effectLst/>
                      </a:endParaRPr>
                    </a:p>
                    <a:p>
                      <a:r>
                        <a:rPr lang="en-US" sz="1050" dirty="0" smtClean="0">
                          <a:solidFill>
                            <a:srgbClr val="000000"/>
                          </a:solidFill>
                          <a:effectLst/>
                          <a:latin typeface="Helvetica" panose="020B0604020202020204" pitchFamily="34" charset="0"/>
                        </a:rPr>
                        <a:t>In just one webinar, learn terminology to help explain the complicated system of assessments to your school board and stakeholders, including required assessments and best practice, how best to use data</a:t>
                      </a:r>
                    </a:p>
                    <a:p>
                      <a:r>
                        <a:rPr lang="en-US" sz="1050" dirty="0" smtClean="0">
                          <a:solidFill>
                            <a:srgbClr val="000000"/>
                          </a:solidFill>
                          <a:effectLst/>
                          <a:latin typeface="Helvetica" panose="020B0604020202020204" pitchFamily="34" charset="0"/>
                        </a:rPr>
                        <a:t>and information to guide instructional improvement, student achievement and program evaluation.</a:t>
                      </a:r>
                      <a:endParaRPr lang="en-US" dirty="0">
                        <a:effectLst/>
                      </a:endParaRPr>
                    </a:p>
                  </a:txBody>
                  <a:tcPr marL="3810" marR="3810" marT="3810" marB="38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2143253"/>
                  </a:ext>
                </a:extLst>
              </a:tr>
              <a:tr h="843376">
                <a:tc>
                  <a:txBody>
                    <a:bodyPr/>
                    <a:lstStyle/>
                    <a:p>
                      <a:pPr marL="0" marR="0" algn="ctr" defTabSz="914400" rtl="0" eaLnBrk="1" latinLnBrk="0" hangingPunct="1">
                        <a:lnSpc>
                          <a:spcPct val="107000"/>
                        </a:lnSpc>
                        <a:spcBef>
                          <a:spcPts val="0"/>
                        </a:spcBef>
                        <a:spcAft>
                          <a:spcPts val="800"/>
                        </a:spcAft>
                      </a:pPr>
                      <a:r>
                        <a:rPr lang="en-US" sz="1050" u="sng" kern="1200" dirty="0">
                          <a:solidFill>
                            <a:srgbClr val="9DC53B"/>
                          </a:solidFill>
                          <a:effectLst/>
                          <a:latin typeface="Helvetica" panose="020B0604020202020204" pitchFamily="34" charset="0"/>
                          <a:ea typeface="Calibri" panose="020F0502020204030204" pitchFamily="34" charset="0"/>
                          <a:cs typeface="Times New Roman" panose="02020603050405020304" pitchFamily="18" charset="0"/>
                          <a:hlinkClick r:id="rId9"/>
                        </a:rPr>
                        <a:t>Register Here</a:t>
                      </a:r>
                      <a:endParaRPr lang="en-US" sz="1050" u="sng" kern="1200" dirty="0">
                        <a:solidFill>
                          <a:srgbClr val="9DC53B"/>
                        </a:solidFill>
                        <a:effectLst/>
                        <a:latin typeface="Helvetica" panose="020B0604020202020204" pitchFamily="34" charset="0"/>
                        <a:ea typeface="Calibri" panose="020F0502020204030204" pitchFamily="34" charset="0"/>
                        <a:cs typeface="Times New Roman" panose="02020603050405020304" pitchFamily="18" charset="0"/>
                      </a:endParaRPr>
                    </a:p>
                  </a:txBody>
                  <a:tcPr marL="3810" marR="3810" marT="3810" marB="38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latinLnBrk="0" hangingPunct="1"/>
                      <a:r>
                        <a:rPr lang="en-US" sz="1600" b="1" i="0" kern="1200" cap="all" dirty="0">
                          <a:solidFill>
                            <a:schemeClr val="tx1"/>
                          </a:solidFill>
                          <a:effectLst/>
                          <a:latin typeface="+mn-lt"/>
                          <a:ea typeface="+mn-ea"/>
                          <a:cs typeface="+mn-cs"/>
                        </a:rPr>
                        <a:t>SPECIAL TOPIC WEBINAR - FEDERAL </a:t>
                      </a:r>
                      <a:r>
                        <a:rPr lang="en-US" sz="1600" b="1" i="0" kern="1200" cap="all" dirty="0" smtClean="0">
                          <a:solidFill>
                            <a:schemeClr val="tx1"/>
                          </a:solidFill>
                          <a:effectLst/>
                          <a:latin typeface="+mn-lt"/>
                          <a:ea typeface="+mn-ea"/>
                          <a:cs typeface="+mn-cs"/>
                        </a:rPr>
                        <a:t>FUNDS </a:t>
                      </a:r>
                      <a:r>
                        <a:rPr lang="en-US" sz="1600" b="1" i="1" kern="1200" cap="all" dirty="0" smtClean="0">
                          <a:solidFill>
                            <a:schemeClr val="tx1"/>
                          </a:solidFill>
                          <a:effectLst/>
                          <a:latin typeface="+mn-lt"/>
                          <a:ea typeface="+mn-ea"/>
                          <a:cs typeface="+mn-cs"/>
                        </a:rPr>
                        <a:t>July </a:t>
                      </a:r>
                      <a:r>
                        <a:rPr lang="en-US" sz="1600" b="1" i="1" kern="1200" cap="all" dirty="0">
                          <a:solidFill>
                            <a:schemeClr val="tx1"/>
                          </a:solidFill>
                          <a:effectLst/>
                          <a:latin typeface="+mn-lt"/>
                          <a:ea typeface="+mn-ea"/>
                          <a:cs typeface="+mn-cs"/>
                        </a:rPr>
                        <a:t>22, 2021 at 2pm</a:t>
                      </a:r>
                    </a:p>
                    <a:p>
                      <a:r>
                        <a:rPr lang="en-US" sz="1050" dirty="0" smtClean="0">
                          <a:solidFill>
                            <a:srgbClr val="000000"/>
                          </a:solidFill>
                          <a:effectLst/>
                          <a:latin typeface="Helvetica" panose="020B0604020202020204" pitchFamily="34" charset="0"/>
                        </a:rPr>
                        <a:t>In this Special Topic Webinar, Margaret and Larry will do a deeper dive into the federal funds available to Iowa schools, eligibility and formula distributions, allocations, guidance available, considerations and lots of room for Q&amp;A.</a:t>
                      </a:r>
                      <a:endParaRPr lang="en-US" dirty="0">
                        <a:effectLst/>
                      </a:endParaRPr>
                    </a:p>
                  </a:txBody>
                  <a:tcPr marL="3810" marR="3810" marT="3810" marB="38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8653115"/>
                  </a:ext>
                </a:extLst>
              </a:tr>
            </a:tbl>
          </a:graphicData>
        </a:graphic>
      </p:graphicFrame>
    </p:spTree>
    <p:extLst>
      <p:ext uri="{BB962C8B-B14F-4D97-AF65-F5344CB8AC3E}">
        <p14:creationId xmlns:p14="http://schemas.microsoft.com/office/powerpoint/2010/main" val="36439431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Fiscal Impact — State General Fund Revenue </a:t>
            </a:r>
          </a:p>
        </p:txBody>
      </p:sp>
      <p:sp>
        <p:nvSpPr>
          <p:cNvPr id="4" name="Slide Number Placeholder 3"/>
          <p:cNvSpPr>
            <a:spLocks noGrp="1"/>
          </p:cNvSpPr>
          <p:nvPr>
            <p:ph type="sldNum" sz="quarter" idx="12"/>
          </p:nvPr>
        </p:nvSpPr>
        <p:spPr/>
        <p:txBody>
          <a:bodyPr/>
          <a:lstStyle/>
          <a:p>
            <a:fld id="{7E3A9E86-4CC3-4959-A751-C33E618564A4}" type="slidenum">
              <a:rPr lang="en-US" smtClean="0"/>
              <a:t>50</a:t>
            </a:fld>
            <a:endParaRPr lang="en-US" dirty="0"/>
          </a:p>
        </p:txBody>
      </p:sp>
      <p:pic>
        <p:nvPicPr>
          <p:cNvPr id="6" name="Content Placeholder 5"/>
          <p:cNvPicPr>
            <a:picLocks noGrp="1" noChangeAspect="1"/>
          </p:cNvPicPr>
          <p:nvPr>
            <p:ph idx="1"/>
          </p:nvPr>
        </p:nvPicPr>
        <p:blipFill>
          <a:blip r:embed="rId2"/>
          <a:stretch>
            <a:fillRect/>
          </a:stretch>
        </p:blipFill>
        <p:spPr>
          <a:xfrm>
            <a:off x="-381000" y="1417638"/>
            <a:ext cx="9482966" cy="4348286"/>
          </a:xfrm>
          <a:prstGeom prst="rect">
            <a:avLst/>
          </a:prstGeom>
        </p:spPr>
      </p:pic>
      <p:sp>
        <p:nvSpPr>
          <p:cNvPr id="7" name="TextBox 6"/>
          <p:cNvSpPr txBox="1"/>
          <p:nvPr/>
        </p:nvSpPr>
        <p:spPr>
          <a:xfrm>
            <a:off x="457200" y="5943600"/>
            <a:ext cx="7391400" cy="369332"/>
          </a:xfrm>
          <a:prstGeom prst="rect">
            <a:avLst/>
          </a:prstGeom>
          <a:noFill/>
        </p:spPr>
        <p:txBody>
          <a:bodyPr wrap="square" rtlCol="0">
            <a:spAutoFit/>
          </a:bodyPr>
          <a:lstStyle/>
          <a:p>
            <a:r>
              <a:rPr lang="en-US" dirty="0">
                <a:hlinkClick r:id="rId3"/>
              </a:rPr>
              <a:t>https://</a:t>
            </a:r>
            <a:r>
              <a:rPr lang="en-US" dirty="0" smtClean="0">
                <a:hlinkClick r:id="rId3"/>
              </a:rPr>
              <a:t>www.legis.iowa.gov/docs/publications/FN/1221012.pdf</a:t>
            </a:r>
            <a:r>
              <a:rPr lang="en-US" dirty="0" smtClean="0"/>
              <a:t> </a:t>
            </a:r>
            <a:endParaRPr lang="en-US" dirty="0"/>
          </a:p>
        </p:txBody>
      </p:sp>
    </p:spTree>
    <p:extLst>
      <p:ext uri="{BB962C8B-B14F-4D97-AF65-F5344CB8AC3E}">
        <p14:creationId xmlns:p14="http://schemas.microsoft.com/office/powerpoint/2010/main" val="1841124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62" y="214313"/>
            <a:ext cx="8229600" cy="639762"/>
          </a:xfrm>
        </p:spPr>
        <p:txBody>
          <a:bodyPr>
            <a:noAutofit/>
          </a:bodyPr>
          <a:lstStyle/>
          <a:p>
            <a:r>
              <a:rPr lang="en-US" sz="3200" dirty="0"/>
              <a:t>Fiscal Impact </a:t>
            </a:r>
            <a:r>
              <a:rPr lang="en-US" sz="3200" dirty="0" smtClean="0"/>
              <a:t>—Approp’s &amp; Property Tax Relief</a:t>
            </a:r>
            <a:endParaRPr lang="en-US" sz="3200" dirty="0"/>
          </a:p>
        </p:txBody>
      </p:sp>
      <p:sp>
        <p:nvSpPr>
          <p:cNvPr id="4" name="Slide Number Placeholder 3"/>
          <p:cNvSpPr>
            <a:spLocks noGrp="1"/>
          </p:cNvSpPr>
          <p:nvPr>
            <p:ph type="sldNum" sz="quarter" idx="12"/>
          </p:nvPr>
        </p:nvSpPr>
        <p:spPr/>
        <p:txBody>
          <a:bodyPr/>
          <a:lstStyle/>
          <a:p>
            <a:fld id="{7E3A9E86-4CC3-4959-A751-C33E618564A4}" type="slidenum">
              <a:rPr lang="en-US" smtClean="0"/>
              <a:t>51</a:t>
            </a:fld>
            <a:endParaRPr lang="en-US" dirty="0"/>
          </a:p>
        </p:txBody>
      </p:sp>
      <p:pic>
        <p:nvPicPr>
          <p:cNvPr id="8" name="Content Placeholder 7"/>
          <p:cNvPicPr>
            <a:picLocks noGrp="1" noChangeAspect="1"/>
          </p:cNvPicPr>
          <p:nvPr>
            <p:ph idx="1"/>
          </p:nvPr>
        </p:nvPicPr>
        <p:blipFill>
          <a:blip r:embed="rId2"/>
          <a:stretch>
            <a:fillRect/>
          </a:stretch>
        </p:blipFill>
        <p:spPr>
          <a:xfrm>
            <a:off x="322509" y="4467225"/>
            <a:ext cx="8177653" cy="2254250"/>
          </a:xfrm>
          <a:prstGeom prst="rect">
            <a:avLst/>
          </a:prstGeom>
        </p:spPr>
      </p:pic>
      <p:pic>
        <p:nvPicPr>
          <p:cNvPr id="5" name="Picture 4"/>
          <p:cNvPicPr>
            <a:picLocks noChangeAspect="1"/>
          </p:cNvPicPr>
          <p:nvPr/>
        </p:nvPicPr>
        <p:blipFill>
          <a:blip r:embed="rId3"/>
          <a:stretch>
            <a:fillRect/>
          </a:stretch>
        </p:blipFill>
        <p:spPr>
          <a:xfrm>
            <a:off x="152400" y="914400"/>
            <a:ext cx="9513331" cy="3124200"/>
          </a:xfrm>
          <a:prstGeom prst="rect">
            <a:avLst/>
          </a:prstGeom>
        </p:spPr>
      </p:pic>
      <p:sp>
        <p:nvSpPr>
          <p:cNvPr id="7" name="TextBox 6"/>
          <p:cNvSpPr txBox="1"/>
          <p:nvPr/>
        </p:nvSpPr>
        <p:spPr>
          <a:xfrm>
            <a:off x="4876800" y="4174351"/>
            <a:ext cx="7391400" cy="276999"/>
          </a:xfrm>
          <a:prstGeom prst="rect">
            <a:avLst/>
          </a:prstGeom>
          <a:noFill/>
        </p:spPr>
        <p:txBody>
          <a:bodyPr wrap="square" rtlCol="0">
            <a:spAutoFit/>
          </a:bodyPr>
          <a:lstStyle/>
          <a:p>
            <a:r>
              <a:rPr lang="en-US" sz="1200" dirty="0">
                <a:hlinkClick r:id="rId4"/>
              </a:rPr>
              <a:t>https://www.legis.iowa.gov/docs/publications/FN/1221012.pdf</a:t>
            </a:r>
            <a:r>
              <a:rPr lang="en-US" sz="1200" dirty="0"/>
              <a:t> </a:t>
            </a:r>
          </a:p>
        </p:txBody>
      </p:sp>
    </p:spTree>
    <p:extLst>
      <p:ext uri="{BB962C8B-B14F-4D97-AF65-F5344CB8AC3E}">
        <p14:creationId xmlns:p14="http://schemas.microsoft.com/office/powerpoint/2010/main" val="1078975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32892" y="3335100"/>
            <a:ext cx="6934200" cy="2849563"/>
          </a:xfrm>
        </p:spPr>
        <p:txBody>
          <a:bodyPr>
            <a:normAutofit fontScale="55000" lnSpcReduction="20000"/>
          </a:bodyPr>
          <a:lstStyle/>
          <a:p>
            <a:pPr marL="0" indent="0" algn="ctr">
              <a:buNone/>
            </a:pPr>
            <a:r>
              <a:rPr lang="en-US" sz="6500" b="1" dirty="0" smtClean="0">
                <a:solidFill>
                  <a:srgbClr val="25408F"/>
                </a:solidFill>
              </a:rPr>
              <a:t>ISFIS Tool: C&amp;I Potential for Impact </a:t>
            </a:r>
          </a:p>
          <a:p>
            <a:pPr marL="0" indent="0">
              <a:buNone/>
            </a:pPr>
            <a:endParaRPr lang="en-US" sz="4400" i="1" dirty="0" smtClean="0">
              <a:solidFill>
                <a:srgbClr val="25408F"/>
              </a:solidFill>
            </a:endParaRPr>
          </a:p>
          <a:p>
            <a:pPr marL="400050" lvl="1" indent="0">
              <a:buNone/>
            </a:pPr>
            <a:r>
              <a:rPr lang="en-US" sz="4000" i="1" dirty="0" smtClean="0">
                <a:solidFill>
                  <a:srgbClr val="25408F"/>
                </a:solidFill>
              </a:rPr>
              <a:t>F</a:t>
            </a:r>
            <a:r>
              <a:rPr lang="en-US" sz="3800" i="1" dirty="0" smtClean="0">
                <a:solidFill>
                  <a:srgbClr val="25408F"/>
                </a:solidFill>
              </a:rPr>
              <a:t>or illustration purposes, but it doesn’t hit until FY 2023. We don’t know enrollment, property valuation growth or SSA yet. Calculations are based on FY 2022.</a:t>
            </a:r>
          </a:p>
          <a:p>
            <a:pPr marL="400050" lvl="1" indent="0">
              <a:buNone/>
            </a:pPr>
            <a:endParaRPr lang="en-US" sz="3800" i="1" dirty="0">
              <a:solidFill>
                <a:srgbClr val="25408F"/>
              </a:solidFill>
            </a:endParaRPr>
          </a:p>
          <a:p>
            <a:pPr marL="400050" lvl="1" indent="0">
              <a:buNone/>
            </a:pPr>
            <a:r>
              <a:rPr lang="en-US" sz="3800" i="1" dirty="0" smtClean="0">
                <a:solidFill>
                  <a:srgbClr val="25408F"/>
                </a:solidFill>
              </a:rPr>
              <a:t>Spreadsheet posted here:  </a:t>
            </a:r>
            <a:endParaRPr lang="en-US" sz="1700" i="1" dirty="0">
              <a:solidFill>
                <a:srgbClr val="25408F"/>
              </a:solidFill>
            </a:endParaRPr>
          </a:p>
          <a:p>
            <a:pPr marL="0" indent="0" algn="ctr">
              <a:buNone/>
            </a:pPr>
            <a:endParaRPr lang="en-US" sz="4400" dirty="0">
              <a:solidFill>
                <a:srgbClr val="25408F"/>
              </a:solidFill>
            </a:endParaRPr>
          </a:p>
          <a:p>
            <a:pPr marL="0" indent="0" algn="ctr">
              <a:buNone/>
            </a:pP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52</a:t>
            </a:fld>
            <a:endParaRPr lang="en-US" dirty="0"/>
          </a:p>
        </p:txBody>
      </p:sp>
      <p:pic>
        <p:nvPicPr>
          <p:cNvPr id="5" name="Picture 4"/>
          <p:cNvPicPr>
            <a:picLocks noChangeAspect="1"/>
          </p:cNvPicPr>
          <p:nvPr/>
        </p:nvPicPr>
        <p:blipFill>
          <a:blip r:embed="rId2"/>
          <a:stretch>
            <a:fillRect/>
          </a:stretch>
        </p:blipFill>
        <p:spPr>
          <a:xfrm>
            <a:off x="27992" y="246646"/>
            <a:ext cx="9144000" cy="2855763"/>
          </a:xfrm>
          <a:prstGeom prst="rect">
            <a:avLst/>
          </a:prstGeom>
        </p:spPr>
      </p:pic>
      <p:sp>
        <p:nvSpPr>
          <p:cNvPr id="7" name="Rectangle 2"/>
          <p:cNvSpPr>
            <a:spLocks noChangeArrowheads="1"/>
          </p:cNvSpPr>
          <p:nvPr/>
        </p:nvSpPr>
        <p:spPr bwMode="auto">
          <a:xfrm>
            <a:off x="90196" y="5753776"/>
            <a:ext cx="8963608"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 </a:t>
            </a:r>
            <a:r>
              <a:rPr kumimoji="0" lang="en-US" altLang="en-US" sz="1100" b="0" i="0" u="none" strike="noStrike" cap="none" normalizeH="0" baseline="0" dirty="0" smtClean="0">
                <a:ln>
                  <a:noFill/>
                </a:ln>
                <a:solidFill>
                  <a:srgbClr val="1155CC"/>
                </a:solidFill>
                <a:effectLst/>
                <a:latin typeface="Arial" panose="020B0604020202020204" pitchFamily="34" charset="0"/>
                <a:cs typeface="Arial" panose="020B0604020202020204" pitchFamily="34" charset="0"/>
                <a:hlinkClick r:id="rId3"/>
              </a:rPr>
              <a:t>https://www.iowaschoolfinance.com/system/files/members/Public/ISFIS%20Special%20Topic%20Webinar%202021.06.17%20-%20Foundation%20Increase%20Backfill%20Elim%206.15.21.xlsx</a:t>
            </a:r>
            <a:r>
              <a:rPr kumimoji="0" lang="en-US" altLang="en-US" sz="1100" b="0" i="0" u="none" strike="noStrike" cap="none" normalizeH="0" baseline="0" dirty="0" smtClean="0">
                <a:ln>
                  <a:noFill/>
                </a:ln>
                <a:solidFill>
                  <a:schemeClr val="tx1"/>
                </a:solidFill>
                <a:effectLst/>
              </a:rPr>
              <a:t> </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21569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26437" y="3110"/>
            <a:ext cx="9114280" cy="5711890"/>
          </a:xfrm>
          <a:prstGeom prst="rect">
            <a:avLst/>
          </a:prstGeom>
        </p:spPr>
      </p:pic>
      <p:sp>
        <p:nvSpPr>
          <p:cNvPr id="4" name="Slide Number Placeholder 3"/>
          <p:cNvSpPr>
            <a:spLocks noGrp="1"/>
          </p:cNvSpPr>
          <p:nvPr>
            <p:ph type="sldNum" sz="quarter" idx="12"/>
          </p:nvPr>
        </p:nvSpPr>
        <p:spPr/>
        <p:txBody>
          <a:bodyPr/>
          <a:lstStyle/>
          <a:p>
            <a:fld id="{7E3A9E86-4CC3-4959-A751-C33E618564A4}" type="slidenum">
              <a:rPr lang="en-US" smtClean="0"/>
              <a:t>53</a:t>
            </a:fld>
            <a:endParaRPr lang="en-US" dirty="0"/>
          </a:p>
        </p:txBody>
      </p:sp>
    </p:spTree>
    <p:extLst>
      <p:ext uri="{BB962C8B-B14F-4D97-AF65-F5344CB8AC3E}">
        <p14:creationId xmlns:p14="http://schemas.microsoft.com/office/powerpoint/2010/main" val="3478868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3048000"/>
            <a:ext cx="6934200" cy="2849563"/>
          </a:xfrm>
        </p:spPr>
        <p:txBody>
          <a:bodyPr>
            <a:normAutofit/>
          </a:bodyPr>
          <a:lstStyle/>
          <a:p>
            <a:pPr marL="0" indent="0" algn="ctr">
              <a:buNone/>
            </a:pPr>
            <a:r>
              <a:rPr lang="en-US" sz="4400" dirty="0">
                <a:solidFill>
                  <a:srgbClr val="25408F"/>
                </a:solidFill>
              </a:rPr>
              <a:t>Map of the Week (MOW)</a:t>
            </a:r>
          </a:p>
          <a:p>
            <a:pPr marL="0" indent="0" algn="ctr">
              <a:buNone/>
            </a:pPr>
            <a:r>
              <a:rPr lang="en-US" sz="4400" dirty="0" smtClean="0">
                <a:solidFill>
                  <a:srgbClr val="25408F"/>
                </a:solidFill>
              </a:rPr>
              <a:t>C&amp;I Valuation History</a:t>
            </a:r>
          </a:p>
          <a:p>
            <a:pPr marL="0" indent="0" algn="ctr">
              <a:buNone/>
            </a:pPr>
            <a:r>
              <a:rPr lang="en-US" sz="2400" dirty="0" smtClean="0">
                <a:solidFill>
                  <a:srgbClr val="25408F"/>
                </a:solidFill>
              </a:rPr>
              <a:t>ISFIS Mapping Tool </a:t>
            </a:r>
          </a:p>
          <a:p>
            <a:pPr marL="0" indent="0" algn="ctr">
              <a:buNone/>
            </a:pPr>
            <a:r>
              <a:rPr lang="en-US" sz="2400" dirty="0">
                <a:solidFill>
                  <a:srgbClr val="25408F"/>
                </a:solidFill>
                <a:hlinkClick r:id="rId2"/>
              </a:rPr>
              <a:t>https://</a:t>
            </a:r>
            <a:r>
              <a:rPr lang="en-US" sz="2400" dirty="0" smtClean="0">
                <a:solidFill>
                  <a:srgbClr val="25408F"/>
                </a:solidFill>
                <a:hlinkClick r:id="rId2"/>
              </a:rPr>
              <a:t>www.iowaschoolfinance.com/interactive_map</a:t>
            </a:r>
            <a:r>
              <a:rPr lang="en-US" sz="2400" dirty="0" smtClean="0">
                <a:solidFill>
                  <a:srgbClr val="25408F"/>
                </a:solidFill>
              </a:rPr>
              <a:t> </a:t>
            </a:r>
            <a:endParaRPr lang="en-US" sz="2400" dirty="0">
              <a:solidFill>
                <a:srgbClr val="25408F"/>
              </a:solidFill>
            </a:endParaRPr>
          </a:p>
          <a:p>
            <a:pPr marL="0" indent="0" algn="ctr">
              <a:buNone/>
            </a:pPr>
            <a:endParaRPr lang="en-US" sz="4400" dirty="0">
              <a:solidFill>
                <a:srgbClr val="25408F"/>
              </a:solidFill>
            </a:endParaRPr>
          </a:p>
          <a:p>
            <a:pPr marL="0" indent="0" algn="ctr">
              <a:buNone/>
            </a:pP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54</a:t>
            </a:fld>
            <a:endParaRPr lang="en-US" dirty="0"/>
          </a:p>
        </p:txBody>
      </p:sp>
      <p:pic>
        <p:nvPicPr>
          <p:cNvPr id="5" name="Picture 4"/>
          <p:cNvPicPr>
            <a:picLocks noChangeAspect="1"/>
          </p:cNvPicPr>
          <p:nvPr/>
        </p:nvPicPr>
        <p:blipFill>
          <a:blip r:embed="rId3"/>
          <a:stretch>
            <a:fillRect/>
          </a:stretch>
        </p:blipFill>
        <p:spPr>
          <a:xfrm>
            <a:off x="27992" y="246646"/>
            <a:ext cx="9144000" cy="2855763"/>
          </a:xfrm>
          <a:prstGeom prst="rect">
            <a:avLst/>
          </a:prstGeom>
        </p:spPr>
      </p:pic>
    </p:spTree>
    <p:extLst>
      <p:ext uri="{BB962C8B-B14F-4D97-AF65-F5344CB8AC3E}">
        <p14:creationId xmlns:p14="http://schemas.microsoft.com/office/powerpoint/2010/main" val="14648672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55</a:t>
            </a:fld>
            <a:endParaRPr lang="en-US" dirty="0"/>
          </a:p>
        </p:txBody>
      </p:sp>
      <p:pic>
        <p:nvPicPr>
          <p:cNvPr id="5" name="Picture 4"/>
          <p:cNvPicPr>
            <a:picLocks noChangeAspect="1"/>
          </p:cNvPicPr>
          <p:nvPr/>
        </p:nvPicPr>
        <p:blipFill>
          <a:blip r:embed="rId2"/>
          <a:stretch>
            <a:fillRect/>
          </a:stretch>
        </p:blipFill>
        <p:spPr>
          <a:xfrm>
            <a:off x="0" y="9331"/>
            <a:ext cx="8458200" cy="6726756"/>
          </a:xfrm>
          <a:prstGeom prst="rect">
            <a:avLst/>
          </a:prstGeom>
        </p:spPr>
      </p:pic>
    </p:spTree>
    <p:extLst>
      <p:ext uri="{BB962C8B-B14F-4D97-AF65-F5344CB8AC3E}">
        <p14:creationId xmlns:p14="http://schemas.microsoft.com/office/powerpoint/2010/main" val="1429559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32892" y="3335100"/>
            <a:ext cx="6934200" cy="2849563"/>
          </a:xfrm>
        </p:spPr>
        <p:txBody>
          <a:bodyPr>
            <a:normAutofit/>
          </a:bodyPr>
          <a:lstStyle/>
          <a:p>
            <a:pPr marL="0" indent="0" algn="ctr">
              <a:buNone/>
            </a:pPr>
            <a:r>
              <a:rPr lang="en-US" sz="6500" b="1" dirty="0" smtClean="0">
                <a:solidFill>
                  <a:srgbClr val="25408F"/>
                </a:solidFill>
              </a:rPr>
              <a:t>Timeline for Implementation</a:t>
            </a:r>
          </a:p>
          <a:p>
            <a:pPr marL="0" indent="0">
              <a:buNone/>
            </a:pPr>
            <a:endParaRPr lang="en-US" sz="4400" i="1" dirty="0" smtClean="0">
              <a:solidFill>
                <a:srgbClr val="25408F"/>
              </a:solidFill>
            </a:endParaRPr>
          </a:p>
          <a:p>
            <a:pPr marL="0" indent="0" algn="ctr">
              <a:buNone/>
            </a:pP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56</a:t>
            </a:fld>
            <a:endParaRPr lang="en-US" dirty="0"/>
          </a:p>
        </p:txBody>
      </p:sp>
      <p:pic>
        <p:nvPicPr>
          <p:cNvPr id="5" name="Picture 4"/>
          <p:cNvPicPr>
            <a:picLocks noChangeAspect="1"/>
          </p:cNvPicPr>
          <p:nvPr/>
        </p:nvPicPr>
        <p:blipFill>
          <a:blip r:embed="rId2"/>
          <a:stretch>
            <a:fillRect/>
          </a:stretch>
        </p:blipFill>
        <p:spPr>
          <a:xfrm>
            <a:off x="27992" y="246646"/>
            <a:ext cx="9144000" cy="2855763"/>
          </a:xfrm>
          <a:prstGeom prst="rect">
            <a:avLst/>
          </a:prstGeom>
        </p:spPr>
      </p:pic>
    </p:spTree>
    <p:extLst>
      <p:ext uri="{BB962C8B-B14F-4D97-AF65-F5344CB8AC3E}">
        <p14:creationId xmlns:p14="http://schemas.microsoft.com/office/powerpoint/2010/main" val="1781983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Policies Requiring </a:t>
            </a:r>
            <a:br>
              <a:rPr lang="en-US" dirty="0" smtClean="0"/>
            </a:br>
            <a:r>
              <a:rPr lang="en-US" dirty="0" smtClean="0"/>
              <a:t>Administrative Rules</a:t>
            </a:r>
            <a:endParaRPr lang="en-US" dirty="0"/>
          </a:p>
        </p:txBody>
      </p:sp>
      <p:sp>
        <p:nvSpPr>
          <p:cNvPr id="3" name="Content Placeholder 2"/>
          <p:cNvSpPr>
            <a:spLocks noGrp="1"/>
          </p:cNvSpPr>
          <p:nvPr>
            <p:ph idx="1"/>
          </p:nvPr>
        </p:nvSpPr>
        <p:spPr>
          <a:xfrm>
            <a:off x="228600" y="1524000"/>
            <a:ext cx="8458200" cy="4724400"/>
          </a:xfrm>
        </p:spPr>
        <p:txBody>
          <a:bodyPr>
            <a:noAutofit/>
          </a:bodyPr>
          <a:lstStyle/>
          <a:p>
            <a:pPr>
              <a:spcBef>
                <a:spcPts val="0"/>
              </a:spcBef>
            </a:pPr>
            <a:r>
              <a:rPr lang="en-US" sz="2000" b="1" dirty="0" smtClean="0"/>
              <a:t>New Certifications</a:t>
            </a:r>
            <a:r>
              <a:rPr lang="en-US" sz="2000" dirty="0" smtClean="0"/>
              <a:t>: BOEE is required to create SPR for MH Professionals by Jan. 1, 2022 and Behavior Analysts by Aug. 1, 2021. Likely won’t be able to create the sharing arrangement prior to the Oct. 1 BEDS. </a:t>
            </a:r>
          </a:p>
          <a:p>
            <a:pPr>
              <a:spcBef>
                <a:spcPts val="0"/>
              </a:spcBef>
            </a:pPr>
            <a:r>
              <a:rPr lang="en-US" sz="2000" b="1" dirty="0" smtClean="0"/>
              <a:t>Charter Schools:</a:t>
            </a:r>
            <a:r>
              <a:rPr lang="en-US" sz="2000" dirty="0" smtClean="0"/>
              <a:t>  Both BOEE (admin license) and State BOE (Application, oversight, criteria, closure, etc.) must create rules before applications are out there to get a charter started.  The earliest, if rules move along fast, would be for application before March 1, 2022 for students to attend a charter school in the 2022-23 school year. </a:t>
            </a:r>
          </a:p>
          <a:p>
            <a:pPr>
              <a:spcBef>
                <a:spcPts val="0"/>
              </a:spcBef>
            </a:pPr>
            <a:r>
              <a:rPr lang="en-US" sz="2000" b="1" dirty="0" smtClean="0"/>
              <a:t>FS3 (Flexible Student and School Support Program) </a:t>
            </a:r>
            <a:r>
              <a:rPr lang="en-US" sz="2000" dirty="0" smtClean="0"/>
              <a:t>requires the State BOE to establish the program (typically done by rule, but could be faster if done through resolution and delegation to DE Director.)</a:t>
            </a:r>
          </a:p>
          <a:p>
            <a:pPr>
              <a:spcBef>
                <a:spcPts val="0"/>
              </a:spcBef>
            </a:pPr>
            <a:r>
              <a:rPr lang="en-US" sz="2000" b="1" dirty="0" smtClean="0"/>
              <a:t>Open Enrollment Good Cause</a:t>
            </a:r>
            <a:r>
              <a:rPr lang="en-US" sz="2000" dirty="0" smtClean="0"/>
              <a:t>: State </a:t>
            </a:r>
            <a:r>
              <a:rPr lang="en-US" sz="2000" dirty="0"/>
              <a:t>board shall adopt by rule the criteria </a:t>
            </a:r>
            <a:r>
              <a:rPr lang="en-US" sz="2000" dirty="0" smtClean="0"/>
              <a:t>for </a:t>
            </a:r>
            <a:r>
              <a:rPr lang="en-US" sz="2000" dirty="0"/>
              <a:t>determining a resident district’s </a:t>
            </a:r>
            <a:r>
              <a:rPr lang="en-US" sz="2000" u="sng" dirty="0"/>
              <a:t>consistent failure </a:t>
            </a:r>
            <a:r>
              <a:rPr lang="en-US" sz="2000" u="sng" dirty="0" smtClean="0"/>
              <a:t>to </a:t>
            </a:r>
            <a:r>
              <a:rPr lang="en-US" sz="2000" u="sng" dirty="0"/>
              <a:t>reasonably respond to a student’s failure to meet basic </a:t>
            </a:r>
            <a:r>
              <a:rPr lang="en-US" sz="2000" u="sng" dirty="0" smtClean="0"/>
              <a:t>academic standards. </a:t>
            </a:r>
            <a:r>
              <a:rPr lang="en-US" sz="2000" dirty="0" smtClean="0"/>
              <a:t>(New good cause open enrollment – exempt from March 1 application deadline.)</a:t>
            </a:r>
          </a:p>
        </p:txBody>
      </p:sp>
      <p:sp>
        <p:nvSpPr>
          <p:cNvPr id="4" name="Slide Number Placeholder 3"/>
          <p:cNvSpPr>
            <a:spLocks noGrp="1"/>
          </p:cNvSpPr>
          <p:nvPr>
            <p:ph type="sldNum" sz="quarter" idx="12"/>
          </p:nvPr>
        </p:nvSpPr>
        <p:spPr/>
        <p:txBody>
          <a:bodyPr/>
          <a:lstStyle/>
          <a:p>
            <a:fld id="{7E3A9E86-4CC3-4959-A751-C33E618564A4}" type="slidenum">
              <a:rPr lang="en-US" smtClean="0"/>
              <a:t>57</a:t>
            </a:fld>
            <a:endParaRPr lang="en-US" dirty="0"/>
          </a:p>
        </p:txBody>
      </p:sp>
    </p:spTree>
    <p:extLst>
      <p:ext uri="{BB962C8B-B14F-4D97-AF65-F5344CB8AC3E}">
        <p14:creationId xmlns:p14="http://schemas.microsoft.com/office/powerpoint/2010/main" val="2941303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58</a:t>
            </a:fld>
            <a:endParaRPr lang="en-US" dirty="0"/>
          </a:p>
        </p:txBody>
      </p:sp>
      <p:pic>
        <p:nvPicPr>
          <p:cNvPr id="5" name="Picture 4"/>
          <p:cNvPicPr>
            <a:picLocks noChangeAspect="1"/>
          </p:cNvPicPr>
          <p:nvPr/>
        </p:nvPicPr>
        <p:blipFill>
          <a:blip r:embed="rId2"/>
          <a:stretch>
            <a:fillRect/>
          </a:stretch>
        </p:blipFill>
        <p:spPr>
          <a:xfrm>
            <a:off x="27992" y="246646"/>
            <a:ext cx="9144000" cy="2855763"/>
          </a:xfrm>
          <a:prstGeom prst="rect">
            <a:avLst/>
          </a:prstGeom>
        </p:spPr>
      </p:pic>
      <p:sp>
        <p:nvSpPr>
          <p:cNvPr id="6" name="Content Placeholder 5"/>
          <p:cNvSpPr>
            <a:spLocks noGrp="1"/>
          </p:cNvSpPr>
          <p:nvPr>
            <p:ph idx="1"/>
          </p:nvPr>
        </p:nvSpPr>
        <p:spPr>
          <a:xfrm>
            <a:off x="609600" y="5812144"/>
            <a:ext cx="8229600" cy="544206"/>
          </a:xfrm>
        </p:spPr>
        <p:txBody>
          <a:bodyPr>
            <a:normAutofit fontScale="55000" lnSpcReduction="20000"/>
          </a:bodyPr>
          <a:lstStyle/>
          <a:p>
            <a:pPr marL="0" indent="0">
              <a:buNone/>
            </a:pPr>
            <a:r>
              <a:rPr lang="en-US" dirty="0">
                <a:hlinkClick r:id="rId3"/>
              </a:rPr>
              <a:t>https://</a:t>
            </a:r>
            <a:r>
              <a:rPr lang="en-US" dirty="0" smtClean="0">
                <a:hlinkClick r:id="rId3"/>
              </a:rPr>
              <a:t>educateiowa.gov/sites/files/ed/documents/2021-06-16_HF228and847.pdf</a:t>
            </a:r>
            <a:r>
              <a:rPr lang="en-US" dirty="0" smtClean="0"/>
              <a:t> </a:t>
            </a:r>
            <a:endParaRPr lang="en-US" dirty="0"/>
          </a:p>
        </p:txBody>
      </p:sp>
      <p:pic>
        <p:nvPicPr>
          <p:cNvPr id="7" name="Picture 6"/>
          <p:cNvPicPr>
            <a:picLocks noChangeAspect="1"/>
          </p:cNvPicPr>
          <p:nvPr/>
        </p:nvPicPr>
        <p:blipFill>
          <a:blip r:embed="rId4"/>
          <a:stretch>
            <a:fillRect/>
          </a:stretch>
        </p:blipFill>
        <p:spPr>
          <a:xfrm>
            <a:off x="304166" y="3159009"/>
            <a:ext cx="8382634" cy="2366348"/>
          </a:xfrm>
          <a:prstGeom prst="rect">
            <a:avLst/>
          </a:prstGeom>
        </p:spPr>
      </p:pic>
    </p:spTree>
    <p:extLst>
      <p:ext uri="{BB962C8B-B14F-4D97-AF65-F5344CB8AC3E}">
        <p14:creationId xmlns:p14="http://schemas.microsoft.com/office/powerpoint/2010/main" val="25760570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p:txBody>
          <a:bodyPr>
            <a:normAutofit/>
          </a:bodyPr>
          <a:lstStyle/>
          <a:p>
            <a:r>
              <a:rPr lang="en-US" dirty="0" smtClean="0"/>
              <a:t>Guidance is organized into frequently asked questions by title. </a:t>
            </a:r>
          </a:p>
          <a:p>
            <a:r>
              <a:rPr lang="en-US" dirty="0" smtClean="0"/>
              <a:t>First half deals with students open enrolling out of districts with diversity plans, which have no deadline for the 2021-22 school year.  </a:t>
            </a:r>
          </a:p>
          <a:p>
            <a:r>
              <a:rPr lang="en-US" dirty="0" smtClean="0"/>
              <a:t>The rest of the FAQ is about changes in HF 847 which impact the entire state. </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59</a:t>
            </a:fld>
            <a:endParaRPr lang="en-US" dirty="0"/>
          </a:p>
        </p:txBody>
      </p:sp>
    </p:spTree>
    <p:extLst>
      <p:ext uri="{BB962C8B-B14F-4D97-AF65-F5344CB8AC3E}">
        <p14:creationId xmlns:p14="http://schemas.microsoft.com/office/powerpoint/2010/main" val="334013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05600" cy="990600"/>
          </a:xfrm>
        </p:spPr>
        <p:txBody>
          <a:bodyPr>
            <a:normAutofit fontScale="90000"/>
          </a:bodyPr>
          <a:lstStyle/>
          <a:p>
            <a:r>
              <a:rPr lang="en-US" dirty="0" smtClean="0"/>
              <a:t>2021 Legislative Session Webinar </a:t>
            </a:r>
            <a:r>
              <a:rPr lang="en-US" dirty="0"/>
              <a:t>Agenda</a:t>
            </a:r>
          </a:p>
        </p:txBody>
      </p:sp>
      <p:sp>
        <p:nvSpPr>
          <p:cNvPr id="4" name="Slide Number Placeholder 3"/>
          <p:cNvSpPr>
            <a:spLocks noGrp="1"/>
          </p:cNvSpPr>
          <p:nvPr>
            <p:ph type="sldNum" sz="quarter" idx="12"/>
          </p:nvPr>
        </p:nvSpPr>
        <p:spPr/>
        <p:txBody>
          <a:bodyPr/>
          <a:lstStyle/>
          <a:p>
            <a:fld id="{7E3A9E86-4CC3-4959-A751-C33E618564A4}" type="slidenum">
              <a:rPr lang="en-US" smtClean="0"/>
              <a:t>6</a:t>
            </a:fld>
            <a:endParaRPr lang="en-US" dirty="0"/>
          </a:p>
        </p:txBody>
      </p:sp>
      <p:sp>
        <p:nvSpPr>
          <p:cNvPr id="6" name="Content Placeholder 5"/>
          <p:cNvSpPr>
            <a:spLocks noGrp="1"/>
          </p:cNvSpPr>
          <p:nvPr>
            <p:ph idx="1"/>
          </p:nvPr>
        </p:nvSpPr>
        <p:spPr>
          <a:xfrm>
            <a:off x="685800" y="1828800"/>
            <a:ext cx="8229600" cy="4372947"/>
          </a:xfrm>
        </p:spPr>
        <p:txBody>
          <a:bodyPr>
            <a:noAutofit/>
          </a:bodyPr>
          <a:lstStyle/>
          <a:p>
            <a:r>
              <a:rPr lang="en-US" sz="3600" dirty="0" smtClean="0"/>
              <a:t>2021 Session Spending Bills</a:t>
            </a:r>
          </a:p>
          <a:p>
            <a:r>
              <a:rPr lang="en-US" sz="3600" dirty="0" smtClean="0"/>
              <a:t>2021 Tax Changes</a:t>
            </a:r>
          </a:p>
          <a:p>
            <a:r>
              <a:rPr lang="en-US" sz="3600" dirty="0" smtClean="0"/>
              <a:t>ISFIS Tool on C&amp;I Backfill Impact</a:t>
            </a:r>
          </a:p>
          <a:p>
            <a:r>
              <a:rPr lang="en-US" sz="3600" dirty="0"/>
              <a:t>MOW MOW MOW Map of the Week</a:t>
            </a:r>
          </a:p>
          <a:p>
            <a:r>
              <a:rPr lang="en-US" sz="3600" dirty="0" smtClean="0"/>
              <a:t>Timeline for Implementation: Rules</a:t>
            </a:r>
          </a:p>
          <a:p>
            <a:r>
              <a:rPr lang="en-US" sz="3600" dirty="0" smtClean="0"/>
              <a:t>DE Guidance on Open Enrollment</a:t>
            </a:r>
          </a:p>
          <a:p>
            <a:r>
              <a:rPr lang="en-US" sz="3600" dirty="0" smtClean="0"/>
              <a:t>Dates, Deadlines, and Recipe of the Week</a:t>
            </a:r>
          </a:p>
        </p:txBody>
      </p:sp>
    </p:spTree>
    <p:extLst>
      <p:ext uri="{BB962C8B-B14F-4D97-AF65-F5344CB8AC3E}">
        <p14:creationId xmlns:p14="http://schemas.microsoft.com/office/powerpoint/2010/main" val="40497171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a:xfrm>
            <a:off x="461865" y="1392756"/>
            <a:ext cx="8229600" cy="4525963"/>
          </a:xfrm>
        </p:spPr>
        <p:txBody>
          <a:bodyPr>
            <a:normAutofit fontScale="85000" lnSpcReduction="20000"/>
          </a:bodyPr>
          <a:lstStyle/>
          <a:p>
            <a:r>
              <a:rPr lang="en-US" dirty="0" smtClean="0"/>
              <a:t>13</a:t>
            </a:r>
            <a:r>
              <a:rPr lang="en-US" dirty="0"/>
              <a:t>. HOW WILL FUNDING WORK? Funding is the same as any other open enrollment. If the application is filed on or before October 1st, the resident district will be responsible for paying the open enrollment costs or actual cost of the special education program. After October 1st, the resident district will not be required to pay until the 2022-23 school year. </a:t>
            </a:r>
            <a:endParaRPr lang="en-US" dirty="0" smtClean="0"/>
          </a:p>
          <a:p>
            <a:r>
              <a:rPr lang="en-US" dirty="0" smtClean="0"/>
              <a:t>ARE </a:t>
            </a:r>
            <a:r>
              <a:rPr lang="en-US" dirty="0"/>
              <a:t>STUDENTS ELIGIBLE FOR TRANSPORTATION ASSISTANCE? It depends. A student is eligible if the household meets the eligibility </a:t>
            </a:r>
            <a:r>
              <a:rPr lang="en-US" dirty="0" smtClean="0"/>
              <a:t>guidelines </a:t>
            </a:r>
            <a:r>
              <a:rPr lang="en-US" i="1" dirty="0" smtClean="0"/>
              <a:t>(which were increased to 200% of the federal poverty level, which is higher than the FRPL ceiling of 185%.)</a:t>
            </a:r>
            <a:endParaRPr lang="en-US" i="1" dirty="0"/>
          </a:p>
        </p:txBody>
      </p:sp>
      <p:sp>
        <p:nvSpPr>
          <p:cNvPr id="4" name="Slide Number Placeholder 3"/>
          <p:cNvSpPr>
            <a:spLocks noGrp="1"/>
          </p:cNvSpPr>
          <p:nvPr>
            <p:ph type="sldNum" sz="quarter" idx="12"/>
          </p:nvPr>
        </p:nvSpPr>
        <p:spPr/>
        <p:txBody>
          <a:bodyPr/>
          <a:lstStyle/>
          <a:p>
            <a:fld id="{7E3A9E86-4CC3-4959-A751-C33E618564A4}" type="slidenum">
              <a:rPr lang="en-US" smtClean="0"/>
              <a:t>60</a:t>
            </a:fld>
            <a:endParaRPr lang="en-US" dirty="0"/>
          </a:p>
        </p:txBody>
      </p:sp>
    </p:spTree>
    <p:extLst>
      <p:ext uri="{BB962C8B-B14F-4D97-AF65-F5344CB8AC3E}">
        <p14:creationId xmlns:p14="http://schemas.microsoft.com/office/powerpoint/2010/main" val="34863489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a:xfrm>
            <a:off x="461865" y="1392756"/>
            <a:ext cx="8229600" cy="4525963"/>
          </a:xfrm>
        </p:spPr>
        <p:txBody>
          <a:bodyPr>
            <a:normAutofit fontScale="62500" lnSpcReduction="20000"/>
          </a:bodyPr>
          <a:lstStyle/>
          <a:p>
            <a:pPr marL="0" indent="0">
              <a:buNone/>
            </a:pPr>
            <a:r>
              <a:rPr lang="en-US" dirty="0"/>
              <a:t>16. WHAT REASONS HAVE BEEN ADDED AS GOOD CAUSES TO APPLY FOR OPEN ENROLLMENT AFTER THE MARCH 1ST APPLICATION DEADLINE? </a:t>
            </a:r>
            <a:endParaRPr lang="en-US" dirty="0" smtClean="0"/>
          </a:p>
          <a:p>
            <a:pPr marL="0" indent="0">
              <a:buNone/>
            </a:pPr>
            <a:endParaRPr lang="en-US" dirty="0"/>
          </a:p>
          <a:p>
            <a:pPr marL="0" indent="0">
              <a:buNone/>
            </a:pPr>
            <a:r>
              <a:rPr lang="en-US" dirty="0" smtClean="0"/>
              <a:t>The </a:t>
            </a:r>
            <a:r>
              <a:rPr lang="en-US" dirty="0"/>
              <a:t>following situations were added to Iowa Code section 282.18, subsection 4 as good cause to apply after the March 1st deadline: </a:t>
            </a:r>
            <a:endParaRPr lang="en-US" dirty="0" smtClean="0"/>
          </a:p>
          <a:p>
            <a:pPr marL="0" indent="0">
              <a:buNone/>
            </a:pPr>
            <a:r>
              <a:rPr lang="en-US" dirty="0" smtClean="0"/>
              <a:t>● </a:t>
            </a:r>
            <a:r>
              <a:rPr lang="en-US" dirty="0"/>
              <a:t>A child’s change in residence from the residence of one parent or guardian to the residence of a different parent or guardian in a different school district</a:t>
            </a:r>
            <a:r>
              <a:rPr lang="en-US" dirty="0" smtClean="0"/>
              <a:t>,</a:t>
            </a:r>
          </a:p>
          <a:p>
            <a:pPr marL="0" indent="0">
              <a:buNone/>
            </a:pPr>
            <a:r>
              <a:rPr lang="en-US" dirty="0" smtClean="0"/>
              <a:t>● </a:t>
            </a:r>
            <a:r>
              <a:rPr lang="en-US" dirty="0"/>
              <a:t>Initial placement of a prekindergarten student in special education programming requiring specially designed instruction, </a:t>
            </a:r>
            <a:endParaRPr lang="en-US" dirty="0" smtClean="0"/>
          </a:p>
          <a:p>
            <a:pPr marL="0" indent="0">
              <a:buNone/>
            </a:pPr>
            <a:r>
              <a:rPr lang="en-US" dirty="0" smtClean="0"/>
              <a:t>● </a:t>
            </a:r>
            <a:r>
              <a:rPr lang="en-US" dirty="0"/>
              <a:t>A student’s assigned school building in the district of residence is designated under the priority category on the Iowa School Performance Profile for two or more of the immediately preceding years, OR </a:t>
            </a:r>
            <a:endParaRPr lang="en-US" dirty="0" smtClean="0"/>
          </a:p>
          <a:p>
            <a:pPr marL="0" indent="0">
              <a:buNone/>
            </a:pPr>
            <a:r>
              <a:rPr lang="en-US" dirty="0" smtClean="0"/>
              <a:t>● </a:t>
            </a:r>
            <a:r>
              <a:rPr lang="en-US" dirty="0"/>
              <a:t>The school is designated as in need of comprehensive support under the Every Student Succeeds Act for two or more of the immediately preceding school years.</a:t>
            </a:r>
            <a:endParaRPr lang="en-US" i="1" dirty="0"/>
          </a:p>
        </p:txBody>
      </p:sp>
      <p:sp>
        <p:nvSpPr>
          <p:cNvPr id="4" name="Slide Number Placeholder 3"/>
          <p:cNvSpPr>
            <a:spLocks noGrp="1"/>
          </p:cNvSpPr>
          <p:nvPr>
            <p:ph type="sldNum" sz="quarter" idx="12"/>
          </p:nvPr>
        </p:nvSpPr>
        <p:spPr/>
        <p:txBody>
          <a:bodyPr/>
          <a:lstStyle/>
          <a:p>
            <a:fld id="{7E3A9E86-4CC3-4959-A751-C33E618564A4}" type="slidenum">
              <a:rPr lang="en-US" smtClean="0"/>
              <a:t>61</a:t>
            </a:fld>
            <a:endParaRPr lang="en-US" dirty="0"/>
          </a:p>
        </p:txBody>
      </p:sp>
    </p:spTree>
    <p:extLst>
      <p:ext uri="{BB962C8B-B14F-4D97-AF65-F5344CB8AC3E}">
        <p14:creationId xmlns:p14="http://schemas.microsoft.com/office/powerpoint/2010/main" val="1918592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a:xfrm>
            <a:off x="381000" y="1524000"/>
            <a:ext cx="8310465" cy="4394719"/>
          </a:xfrm>
        </p:spPr>
        <p:txBody>
          <a:bodyPr>
            <a:normAutofit fontScale="92500" lnSpcReduction="20000"/>
          </a:bodyPr>
          <a:lstStyle/>
          <a:p>
            <a:pPr marL="0" indent="0">
              <a:buNone/>
            </a:pPr>
            <a:r>
              <a:rPr lang="en-US" dirty="0" smtClean="0"/>
              <a:t>The FAQ also includes questions about PK open enrollment and other changes in HF 847 regarding athletic eligibility that would allow students to participate in athletics immediately upon open enrolling into a district. </a:t>
            </a:r>
          </a:p>
          <a:p>
            <a:pPr marL="0" indent="0">
              <a:buNone/>
            </a:pPr>
            <a:r>
              <a:rPr lang="en-US" dirty="0" smtClean="0"/>
              <a:t>However, </a:t>
            </a:r>
          </a:p>
          <a:p>
            <a:pPr marL="0" indent="0">
              <a:buNone/>
            </a:pPr>
            <a:r>
              <a:rPr lang="en-US" dirty="0"/>
              <a:t>24. IF A STUDENT IS ACADEMICALLY INELIGIBLE IN THEIR RESIDENT </a:t>
            </a:r>
            <a:r>
              <a:rPr lang="en-US" dirty="0" smtClean="0"/>
              <a:t>DISTRICT</a:t>
            </a:r>
            <a:r>
              <a:rPr lang="en-US" dirty="0"/>
              <a:t> </a:t>
            </a:r>
            <a:r>
              <a:rPr lang="en-US" dirty="0" smtClean="0"/>
              <a:t>. . . </a:t>
            </a:r>
            <a:r>
              <a:rPr lang="en-US" dirty="0"/>
              <a:t>The student shall be ineligible in the receiving district for the remaining period of ineligibility declared by the resident district.</a:t>
            </a:r>
            <a:endParaRPr lang="en-US" i="1" dirty="0"/>
          </a:p>
        </p:txBody>
      </p:sp>
      <p:sp>
        <p:nvSpPr>
          <p:cNvPr id="4" name="Slide Number Placeholder 3"/>
          <p:cNvSpPr>
            <a:spLocks noGrp="1"/>
          </p:cNvSpPr>
          <p:nvPr>
            <p:ph type="sldNum" sz="quarter" idx="12"/>
          </p:nvPr>
        </p:nvSpPr>
        <p:spPr/>
        <p:txBody>
          <a:bodyPr/>
          <a:lstStyle/>
          <a:p>
            <a:fld id="{7E3A9E86-4CC3-4959-A751-C33E618564A4}" type="slidenum">
              <a:rPr lang="en-US" smtClean="0"/>
              <a:t>62</a:t>
            </a:fld>
            <a:endParaRPr lang="en-US" dirty="0"/>
          </a:p>
        </p:txBody>
      </p:sp>
    </p:spTree>
    <p:extLst>
      <p:ext uri="{BB962C8B-B14F-4D97-AF65-F5344CB8AC3E}">
        <p14:creationId xmlns:p14="http://schemas.microsoft.com/office/powerpoint/2010/main" val="662453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84175" y="152400"/>
            <a:ext cx="7312025" cy="1143000"/>
          </a:xfrm>
        </p:spPr>
        <p:txBody>
          <a:bodyPr>
            <a:normAutofit/>
          </a:bodyPr>
          <a:lstStyle/>
          <a:p>
            <a:r>
              <a:rPr lang="en-US" b="1" dirty="0">
                <a:solidFill>
                  <a:srgbClr val="25408F"/>
                </a:solidFill>
                <a:latin typeface="+mn-lt"/>
                <a:ea typeface="+mn-ea"/>
                <a:cs typeface="+mn-cs"/>
              </a:rPr>
              <a:t>Pending Dates and Deadlines</a:t>
            </a:r>
            <a:endParaRPr lang="en-US" b="1" dirty="0"/>
          </a:p>
        </p:txBody>
      </p:sp>
      <p:sp>
        <p:nvSpPr>
          <p:cNvPr id="60419" name="Content Placeholder 2"/>
          <p:cNvSpPr>
            <a:spLocks noGrp="1"/>
          </p:cNvSpPr>
          <p:nvPr>
            <p:ph idx="1"/>
          </p:nvPr>
        </p:nvSpPr>
        <p:spPr>
          <a:xfrm>
            <a:off x="293914" y="1403915"/>
            <a:ext cx="8839200" cy="4495800"/>
          </a:xfrm>
        </p:spPr>
        <p:txBody>
          <a:bodyPr>
            <a:noAutofit/>
          </a:bodyPr>
          <a:lstStyle/>
          <a:p>
            <a:pPr marL="0" lvl="4" indent="0">
              <a:buSzPct val="100000"/>
              <a:buNone/>
              <a:defRPr/>
            </a:pPr>
            <a:r>
              <a:rPr lang="en-US" sz="1800" dirty="0">
                <a:solidFill>
                  <a:schemeClr val="tx1"/>
                </a:solidFill>
              </a:rPr>
              <a:t>DE Deadlines Calendar (from Calendar tab on DE home page) and from the  DE’s </a:t>
            </a:r>
            <a:r>
              <a:rPr lang="en-US" sz="1800" dirty="0">
                <a:solidFill>
                  <a:schemeClr val="tx1"/>
                </a:solidFill>
                <a:hlinkClick r:id="rId2"/>
              </a:rPr>
              <a:t>School                                                                              Leader Update</a:t>
            </a:r>
            <a:r>
              <a:rPr lang="en-US" sz="1800" dirty="0">
                <a:solidFill>
                  <a:schemeClr val="tx1"/>
                </a:solidFill>
              </a:rPr>
              <a:t> and </a:t>
            </a:r>
            <a:r>
              <a:rPr lang="en-US" sz="1800" dirty="0">
                <a:solidFill>
                  <a:schemeClr val="tx1"/>
                </a:solidFill>
                <a:hlinkClick r:id="rId3"/>
              </a:rPr>
              <a:t>School Business Alert</a:t>
            </a:r>
            <a:endParaRPr lang="en-US" sz="1800" dirty="0">
              <a:solidFill>
                <a:schemeClr val="tx1"/>
              </a:solidFill>
            </a:endParaRPr>
          </a:p>
        </p:txBody>
      </p:sp>
      <p:pic>
        <p:nvPicPr>
          <p:cNvPr id="55301" name="Picture 6" descr="C:\Users\Owner\AppData\Local\Microsoft\Windows\Temporary Internet Files\Content.IE5\5F1BBGM4\MC9002308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7662" y="337115"/>
            <a:ext cx="752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6"/>
          <p:cNvSpPr>
            <a:spLocks noChangeArrowheads="1"/>
          </p:cNvSpPr>
          <p:nvPr/>
        </p:nvSpPr>
        <p:spPr bwMode="auto">
          <a:xfrm>
            <a:off x="1368425" y="326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97416348"/>
              </p:ext>
            </p:extLst>
          </p:nvPr>
        </p:nvGraphicFramePr>
        <p:xfrm>
          <a:off x="293914" y="2667000"/>
          <a:ext cx="8534400" cy="3611880"/>
        </p:xfrm>
        <a:graphic>
          <a:graphicData uri="http://schemas.openxmlformats.org/drawingml/2006/table">
            <a:tbl>
              <a:tblPr firstRow="1" bandRow="1">
                <a:tableStyleId>{5C22544A-7EE6-4342-B048-85BDC9FD1C3A}</a:tableStyleId>
              </a:tblPr>
              <a:tblGrid>
                <a:gridCol w="1352849">
                  <a:extLst>
                    <a:ext uri="{9D8B030D-6E8A-4147-A177-3AD203B41FA5}">
                      <a16:colId xmlns:a16="http://schemas.microsoft.com/office/drawing/2014/main" val="1893020802"/>
                    </a:ext>
                  </a:extLst>
                </a:gridCol>
                <a:gridCol w="7181551">
                  <a:extLst>
                    <a:ext uri="{9D8B030D-6E8A-4147-A177-3AD203B41FA5}">
                      <a16:colId xmlns:a16="http://schemas.microsoft.com/office/drawing/2014/main" val="2031171908"/>
                    </a:ext>
                  </a:extLst>
                </a:gridCol>
              </a:tblGrid>
              <a:tr h="137160">
                <a:tc>
                  <a:txBody>
                    <a:bodyPr/>
                    <a:lstStyle/>
                    <a:p>
                      <a:r>
                        <a:rPr lang="en-US" dirty="0"/>
                        <a:t>Date</a:t>
                      </a:r>
                    </a:p>
                  </a:txBody>
                  <a:tcPr/>
                </a:tc>
                <a:tc>
                  <a:txBody>
                    <a:bodyPr/>
                    <a:lstStyle/>
                    <a:p>
                      <a:r>
                        <a:rPr lang="en-US" dirty="0"/>
                        <a:t>Deadline</a:t>
                      </a:r>
                    </a:p>
                  </a:txBody>
                  <a:tcPr/>
                </a:tc>
                <a:extLst>
                  <a:ext uri="{0D108BD9-81ED-4DB2-BD59-A6C34878D82A}">
                    <a16:rowId xmlns:a16="http://schemas.microsoft.com/office/drawing/2014/main" val="215206013"/>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June 20</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Governor’s Final Action Deadline</a:t>
                      </a:r>
                      <a:r>
                        <a:rPr lang="en-US" sz="1600" baseline="0" dirty="0" smtClean="0"/>
                        <a:t> to sign or veto (She’s done)</a:t>
                      </a:r>
                      <a:endParaRPr lang="en-US" sz="1600" dirty="0"/>
                    </a:p>
                  </a:txBody>
                  <a:tcPr/>
                </a:tc>
                <a:extLst>
                  <a:ext uri="{0D108BD9-81ED-4DB2-BD59-A6C34878D82A}">
                    <a16:rowId xmlns:a16="http://schemas.microsoft.com/office/drawing/2014/main" val="4160384206"/>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June 23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SRI Certification</a:t>
                      </a:r>
                      <a:endParaRPr lang="en-US" sz="1600" dirty="0"/>
                    </a:p>
                  </a:txBody>
                  <a:tcPr/>
                </a:tc>
                <a:extLst>
                  <a:ext uri="{0D108BD9-81ED-4DB2-BD59-A6C34878D82A}">
                    <a16:rowId xmlns:a16="http://schemas.microsoft.com/office/drawing/2014/main" val="3053298187"/>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June 24</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Assessment Accountability Certification Deadline</a:t>
                      </a:r>
                      <a:endParaRPr lang="en-US" sz="1600" dirty="0"/>
                    </a:p>
                  </a:txBody>
                  <a:tcPr/>
                </a:tc>
                <a:extLst>
                  <a:ext uri="{0D108BD9-81ED-4DB2-BD59-A6C34878D82A}">
                    <a16:rowId xmlns:a16="http://schemas.microsoft.com/office/drawing/2014/main" val="3279781306"/>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June 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Last day to pay PSEO postsecondary institution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End of Fiscal Year 2021</a:t>
                      </a:r>
                    </a:p>
                  </a:txBody>
                  <a:tcPr/>
                </a:tc>
                <a:extLst>
                  <a:ext uri="{0D108BD9-81ED-4DB2-BD59-A6C34878D82A}">
                    <a16:rowId xmlns:a16="http://schemas.microsoft.com/office/drawing/2014/main" val="919055632"/>
                  </a:ext>
                </a:extLst>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July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Beginning of Fiscal Year 2022</a:t>
                      </a:r>
                    </a:p>
                  </a:txBody>
                  <a:tcPr/>
                </a:tc>
                <a:extLst>
                  <a:ext uri="{0D108BD9-81ED-4DB2-BD59-A6C34878D82A}">
                    <a16:rowId xmlns:a16="http://schemas.microsoft.com/office/drawing/2014/main" val="1624814227"/>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July 15</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Last day to bill for second semester special ed tuition and second semester</a:t>
                      </a:r>
                      <a:r>
                        <a:rPr lang="en-US" sz="1600" baseline="0" dirty="0" smtClean="0"/>
                        <a:t> tuition</a:t>
                      </a:r>
                      <a:endParaRPr lang="en-US" sz="1600" dirty="0"/>
                    </a:p>
                  </a:txBody>
                  <a:tcPr/>
                </a:tc>
                <a:extLst>
                  <a:ext uri="{0D108BD9-81ED-4DB2-BD59-A6C34878D82A}">
                    <a16:rowId xmlns:a16="http://schemas.microsoft.com/office/drawing/2014/main" val="4180678034"/>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Aug</a:t>
                      </a:r>
                      <a:r>
                        <a:rPr lang="en-US" sz="1600" baseline="0" dirty="0" smtClean="0"/>
                        <a:t> 1</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Foster care claim certification deadline, Sped claims</a:t>
                      </a:r>
                      <a:r>
                        <a:rPr lang="en-US" sz="1600" baseline="0" dirty="0" smtClean="0"/>
                        <a:t> due (foster care, district court  placed, nonpublic, and high cost) and Juvenile Home program claims due</a:t>
                      </a:r>
                      <a:endParaRPr lang="en-US" sz="1600" dirty="0"/>
                    </a:p>
                  </a:txBody>
                  <a:tcPr/>
                </a:tc>
                <a:extLst>
                  <a:ext uri="{0D108BD9-81ED-4DB2-BD59-A6C34878D82A}">
                    <a16:rowId xmlns:a16="http://schemas.microsoft.com/office/drawing/2014/main" val="2070421716"/>
                  </a:ext>
                </a:extLst>
              </a:tr>
              <a:tr h="2253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Aug 5</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State Board of Education Meeting (might be some rules proposals going on)</a:t>
                      </a:r>
                      <a:endParaRPr lang="en-US" sz="1600" dirty="0"/>
                    </a:p>
                  </a:txBody>
                  <a:tcPr/>
                </a:tc>
                <a:extLst>
                  <a:ext uri="{0D108BD9-81ED-4DB2-BD59-A6C34878D82A}">
                    <a16:rowId xmlns:a16="http://schemas.microsoft.com/office/drawing/2014/main" val="3673679120"/>
                  </a:ext>
                </a:extLst>
              </a:tr>
            </a:tbl>
          </a:graphicData>
        </a:graphic>
      </p:graphicFrame>
    </p:spTree>
    <p:extLst>
      <p:ext uri="{BB962C8B-B14F-4D97-AF65-F5344CB8AC3E}">
        <p14:creationId xmlns:p14="http://schemas.microsoft.com/office/powerpoint/2010/main" val="410758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66574"/>
            <a:ext cx="2514600" cy="381000"/>
          </a:xfrm>
        </p:spPr>
        <p:txBody>
          <a:bodyPr>
            <a:noAutofit/>
          </a:bodyPr>
          <a:lstStyle/>
          <a:p>
            <a:r>
              <a:rPr lang="en-US" sz="1600" dirty="0">
                <a:hlinkClick r:id="rId2"/>
              </a:rPr>
              <a:t>https://</a:t>
            </a:r>
            <a:r>
              <a:rPr lang="en-US" sz="1600" dirty="0" smtClean="0">
                <a:hlinkClick r:id="rId2"/>
              </a:rPr>
              <a:t>cooking.nytimes.com/recipes/1014850-key-lime-pie</a:t>
            </a:r>
            <a:r>
              <a:rPr lang="en-US" sz="1600" dirty="0" smtClean="0"/>
              <a:t> </a:t>
            </a:r>
            <a:endParaRPr lang="en-US" sz="1600" dirty="0"/>
          </a:p>
        </p:txBody>
      </p:sp>
      <p:sp>
        <p:nvSpPr>
          <p:cNvPr id="4" name="Slide Number Placeholder 3"/>
          <p:cNvSpPr>
            <a:spLocks noGrp="1"/>
          </p:cNvSpPr>
          <p:nvPr>
            <p:ph type="sldNum" sz="quarter" idx="12"/>
          </p:nvPr>
        </p:nvSpPr>
        <p:spPr/>
        <p:txBody>
          <a:bodyPr/>
          <a:lstStyle/>
          <a:p>
            <a:fld id="{7E3A9E86-4CC3-4959-A751-C33E618564A4}" type="slidenum">
              <a:rPr lang="en-US" smtClean="0"/>
              <a:t>64</a:t>
            </a:fld>
            <a:endParaRPr lang="en-US" dirty="0"/>
          </a:p>
        </p:txBody>
      </p:sp>
      <p:sp>
        <p:nvSpPr>
          <p:cNvPr id="3" name="TextBox 2"/>
          <p:cNvSpPr txBox="1"/>
          <p:nvPr/>
        </p:nvSpPr>
        <p:spPr>
          <a:xfrm>
            <a:off x="228600" y="304800"/>
            <a:ext cx="2743200" cy="861774"/>
          </a:xfrm>
          <a:prstGeom prst="rect">
            <a:avLst/>
          </a:prstGeom>
          <a:noFill/>
        </p:spPr>
        <p:txBody>
          <a:bodyPr wrap="square" rtlCol="0">
            <a:spAutoFit/>
          </a:bodyPr>
          <a:lstStyle/>
          <a:p>
            <a:r>
              <a:rPr lang="en-US" sz="3200" dirty="0" smtClean="0"/>
              <a:t>Key Lime Pie </a:t>
            </a:r>
          </a:p>
          <a:p>
            <a:r>
              <a:rPr lang="en-US" dirty="0" smtClean="0"/>
              <a:t>from NYTimes Cooking</a:t>
            </a:r>
            <a:endParaRPr lang="en-US" dirty="0"/>
          </a:p>
        </p:txBody>
      </p:sp>
      <p:sp>
        <p:nvSpPr>
          <p:cNvPr id="5" name="TextBox 4"/>
          <p:cNvSpPr txBox="1"/>
          <p:nvPr/>
        </p:nvSpPr>
        <p:spPr>
          <a:xfrm>
            <a:off x="342900" y="1524000"/>
            <a:ext cx="2590800" cy="4524315"/>
          </a:xfrm>
          <a:prstGeom prst="rect">
            <a:avLst/>
          </a:prstGeom>
          <a:noFill/>
        </p:spPr>
        <p:txBody>
          <a:bodyPr wrap="square" rtlCol="0">
            <a:spAutoFit/>
          </a:bodyPr>
          <a:lstStyle/>
          <a:p>
            <a:r>
              <a:rPr lang="en-US" dirty="0"/>
              <a:t>INGREDIENTS </a:t>
            </a:r>
            <a:endParaRPr lang="en-US" dirty="0" smtClean="0"/>
          </a:p>
          <a:p>
            <a:pPr marL="285750" indent="-285750">
              <a:buFont typeface="Arial" panose="020B0604020202020204" pitchFamily="34" charset="0"/>
              <a:buChar char="•"/>
            </a:pPr>
            <a:r>
              <a:rPr lang="en-US" dirty="0"/>
              <a:t>6 large egg yolks</a:t>
            </a:r>
          </a:p>
          <a:p>
            <a:pPr marL="285750" indent="-285750">
              <a:buFont typeface="Arial" panose="020B0604020202020204" pitchFamily="34" charset="0"/>
              <a:buChar char="•"/>
            </a:pPr>
            <a:r>
              <a:rPr lang="en-US" dirty="0"/>
              <a:t>2 14-ounce cans sweetened condensed milk</a:t>
            </a:r>
          </a:p>
          <a:p>
            <a:pPr marL="285750" indent="-285750">
              <a:buFont typeface="Arial" panose="020B0604020202020204" pitchFamily="34" charset="0"/>
              <a:buChar char="•"/>
            </a:pPr>
            <a:r>
              <a:rPr lang="en-US" dirty="0"/>
              <a:t>1 cup freshly squeezed or bottled Key lime juice</a:t>
            </a:r>
          </a:p>
          <a:p>
            <a:pPr marL="285750" indent="-285750">
              <a:buFont typeface="Arial" panose="020B0604020202020204" pitchFamily="34" charset="0"/>
              <a:buChar char="•"/>
            </a:pPr>
            <a:r>
              <a:rPr lang="en-US" dirty="0"/>
              <a:t>1 tablespoon finely grated lime zest</a:t>
            </a:r>
          </a:p>
          <a:p>
            <a:pPr marL="285750" indent="-285750">
              <a:buFont typeface="Arial" panose="020B0604020202020204" pitchFamily="34" charset="0"/>
              <a:buChar char="•"/>
            </a:pPr>
            <a:r>
              <a:rPr lang="en-US" dirty="0" smtClean="0"/>
              <a:t>One </a:t>
            </a:r>
            <a:r>
              <a:rPr lang="en-US" dirty="0"/>
              <a:t>prepared 9-inch graham cracker crust, refrigerated</a:t>
            </a:r>
          </a:p>
          <a:p>
            <a:pPr marL="285750" indent="-285750">
              <a:buFont typeface="Arial" panose="020B0604020202020204" pitchFamily="34" charset="0"/>
              <a:buChar char="•"/>
            </a:pPr>
            <a:r>
              <a:rPr lang="en-US" dirty="0"/>
              <a:t>2 to 3 cups lightly sweetened whipped cream, for topping</a:t>
            </a:r>
          </a:p>
        </p:txBody>
      </p:sp>
      <p:pic>
        <p:nvPicPr>
          <p:cNvPr id="8" name="Picture 7"/>
          <p:cNvPicPr>
            <a:picLocks noChangeAspect="1"/>
          </p:cNvPicPr>
          <p:nvPr/>
        </p:nvPicPr>
        <p:blipFill>
          <a:blip r:embed="rId3"/>
          <a:stretch>
            <a:fillRect/>
          </a:stretch>
        </p:blipFill>
        <p:spPr>
          <a:xfrm>
            <a:off x="5486400" y="284584"/>
            <a:ext cx="3208183" cy="2261378"/>
          </a:xfrm>
          <a:prstGeom prst="rect">
            <a:avLst/>
          </a:prstGeom>
        </p:spPr>
      </p:pic>
      <p:sp>
        <p:nvSpPr>
          <p:cNvPr id="9" name="TextBox 8"/>
          <p:cNvSpPr txBox="1"/>
          <p:nvPr/>
        </p:nvSpPr>
        <p:spPr>
          <a:xfrm>
            <a:off x="3429000" y="2286000"/>
            <a:ext cx="5638800" cy="3293209"/>
          </a:xfrm>
          <a:prstGeom prst="rect">
            <a:avLst/>
          </a:prstGeom>
          <a:noFill/>
        </p:spPr>
        <p:txBody>
          <a:bodyPr wrap="square" rtlCol="0">
            <a:spAutoFit/>
          </a:bodyPr>
          <a:lstStyle/>
          <a:p>
            <a:r>
              <a:rPr lang="en-US" sz="1600" cap="all" dirty="0"/>
              <a:t>PREPARATION</a:t>
            </a:r>
          </a:p>
          <a:p>
            <a:r>
              <a:rPr lang="en-US" sz="1600" dirty="0"/>
              <a:t>In a mixing bowl, beat yolks until thick, about 3 minutes. Add condensed milk, lime juice and lime zest. Beat again until well blended, about 1 minute.</a:t>
            </a:r>
          </a:p>
          <a:p>
            <a:endParaRPr lang="en-US" sz="1600" dirty="0" smtClean="0"/>
          </a:p>
          <a:p>
            <a:r>
              <a:rPr lang="en-US" sz="1600" dirty="0" smtClean="0"/>
              <a:t>Pour </a:t>
            </a:r>
            <a:r>
              <a:rPr lang="en-US" sz="1600" dirty="0"/>
              <a:t>into pie shell, filling it to the brim and mounding slightly on top. Cover with plastic wrap, stretching wrap tightly across surface. Freeze until firm, at least three hours.</a:t>
            </a:r>
          </a:p>
          <a:p>
            <a:endParaRPr lang="en-US" sz="1600" dirty="0" smtClean="0"/>
          </a:p>
          <a:p>
            <a:r>
              <a:rPr lang="en-US" sz="1600" dirty="0" smtClean="0"/>
              <a:t>Just </a:t>
            </a:r>
            <a:r>
              <a:rPr lang="en-US" sz="1600" dirty="0"/>
              <a:t>before serving, remove from freezer and discard plastic wrap. Allow to rest for 5 minutes, then spread with whipped cream and serve.</a:t>
            </a:r>
          </a:p>
          <a:p>
            <a:endParaRPr lang="en-US" sz="1600" dirty="0"/>
          </a:p>
        </p:txBody>
      </p:sp>
      <p:pic>
        <p:nvPicPr>
          <p:cNvPr id="10" name="Picture 9"/>
          <p:cNvPicPr>
            <a:picLocks noChangeAspect="1"/>
          </p:cNvPicPr>
          <p:nvPr/>
        </p:nvPicPr>
        <p:blipFill>
          <a:blip r:embed="rId4"/>
          <a:stretch>
            <a:fillRect/>
          </a:stretch>
        </p:blipFill>
        <p:spPr>
          <a:xfrm>
            <a:off x="4495800" y="5486884"/>
            <a:ext cx="4352036" cy="883926"/>
          </a:xfrm>
          <a:prstGeom prst="rect">
            <a:avLst/>
          </a:prstGeom>
        </p:spPr>
      </p:pic>
    </p:spTree>
    <p:extLst>
      <p:ext uri="{BB962C8B-B14F-4D97-AF65-F5344CB8AC3E}">
        <p14:creationId xmlns:p14="http://schemas.microsoft.com/office/powerpoint/2010/main" val="466515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143000" y="3124200"/>
            <a:ext cx="3200400" cy="108585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0F6FC6"/>
              </a:buClr>
            </a:pPr>
            <a:r>
              <a:rPr lang="en-US" sz="1500" dirty="0">
                <a:solidFill>
                  <a:srgbClr val="25408F"/>
                </a:solidFill>
                <a:latin typeface="Georgia" pitchFamily="18" charset="0"/>
                <a:cs typeface="Arial" charset="0"/>
              </a:rPr>
              <a:t>Larry Sigel, ISFIS – Partner</a:t>
            </a:r>
          </a:p>
          <a:p>
            <a:pPr>
              <a:buClr>
                <a:srgbClr val="0F6FC6"/>
              </a:buClr>
            </a:pPr>
            <a:r>
              <a:rPr lang="en-US" sz="1500" dirty="0">
                <a:solidFill>
                  <a:srgbClr val="25408F"/>
                </a:solidFill>
                <a:latin typeface="Georgia" pitchFamily="18" charset="0"/>
                <a:cs typeface="Arial" charset="0"/>
              </a:rPr>
              <a:t>Cell: 515-490-9951</a:t>
            </a:r>
          </a:p>
          <a:p>
            <a:pPr>
              <a:buClr>
                <a:srgbClr val="0F6FC6"/>
              </a:buClr>
            </a:pPr>
            <a:r>
              <a:rPr lang="en-US" sz="1500" dirty="0">
                <a:solidFill>
                  <a:srgbClr val="25408F"/>
                </a:solidFill>
                <a:latin typeface="Calibri" panose="020F0502020204030204"/>
                <a:hlinkClick r:id="rId2"/>
              </a:rPr>
              <a:t>larry@iowaschoolfinance.com</a:t>
            </a:r>
            <a:r>
              <a:rPr lang="en-US" sz="1500" dirty="0">
                <a:solidFill>
                  <a:srgbClr val="25408F"/>
                </a:solidFill>
                <a:latin typeface="Calibri" panose="020F0502020204030204"/>
              </a:rPr>
              <a:t> </a:t>
            </a:r>
          </a:p>
          <a:p>
            <a:pPr marL="47625">
              <a:buClr>
                <a:srgbClr val="0F6FC6"/>
              </a:buClr>
            </a:pPr>
            <a:endParaRPr lang="en-US" sz="1500" dirty="0">
              <a:solidFill>
                <a:srgbClr val="25408F"/>
              </a:solidFill>
              <a:latin typeface="Calibri" panose="020F0502020204030204"/>
            </a:endParaRPr>
          </a:p>
        </p:txBody>
      </p:sp>
      <p:sp>
        <p:nvSpPr>
          <p:cNvPr id="7" name="Subtitle 2"/>
          <p:cNvSpPr txBox="1">
            <a:spLocks/>
          </p:cNvSpPr>
          <p:nvPr/>
        </p:nvSpPr>
        <p:spPr>
          <a:xfrm>
            <a:off x="5257800" y="3124200"/>
            <a:ext cx="3200400" cy="1390650"/>
          </a:xfrm>
          <a:prstGeom prst="rect">
            <a:avLst/>
          </a:prstGeom>
        </p:spPr>
        <p:txBody>
          <a:bodyPr vert="horz" lIns="68580" tIns="34290" rIns="68580" bIns="3429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500" dirty="0">
                <a:solidFill>
                  <a:srgbClr val="25408F"/>
                </a:solidFill>
                <a:latin typeface="Georgia" pitchFamily="18" charset="0"/>
                <a:cs typeface="Arial" charset="0"/>
              </a:rPr>
              <a:t>Margaret Buckton , ISFIS – Partner</a:t>
            </a:r>
          </a:p>
          <a:p>
            <a:r>
              <a:rPr lang="en-US" sz="1500" dirty="0">
                <a:solidFill>
                  <a:srgbClr val="25408F"/>
                </a:solidFill>
                <a:latin typeface="Georgia" pitchFamily="18" charset="0"/>
                <a:cs typeface="Arial" charset="0"/>
              </a:rPr>
              <a:t>UEN Executive Director, </a:t>
            </a:r>
          </a:p>
          <a:p>
            <a:r>
              <a:rPr lang="en-US" sz="1500" dirty="0">
                <a:solidFill>
                  <a:srgbClr val="25408F"/>
                </a:solidFill>
                <a:latin typeface="Georgia" pitchFamily="18" charset="0"/>
                <a:cs typeface="Arial" charset="0"/>
              </a:rPr>
              <a:t>RSAI Professional Advocate</a:t>
            </a:r>
          </a:p>
          <a:p>
            <a:r>
              <a:rPr lang="en-US" sz="1500" dirty="0">
                <a:solidFill>
                  <a:srgbClr val="25408F"/>
                </a:solidFill>
                <a:latin typeface="Georgia" pitchFamily="18" charset="0"/>
                <a:cs typeface="Arial" charset="0"/>
              </a:rPr>
              <a:t>Cell: 515-201-3755</a:t>
            </a:r>
          </a:p>
          <a:p>
            <a:r>
              <a:rPr lang="en-US" sz="1500" dirty="0">
                <a:solidFill>
                  <a:srgbClr val="25408F"/>
                </a:solidFill>
                <a:latin typeface="Calibri" panose="020F0502020204030204"/>
                <a:hlinkClick r:id="rId3"/>
              </a:rPr>
              <a:t>margaret@iowaschoolfinance.com</a:t>
            </a:r>
            <a:r>
              <a:rPr lang="en-US" sz="1500" dirty="0">
                <a:solidFill>
                  <a:srgbClr val="25408F"/>
                </a:solidFill>
                <a:latin typeface="Calibri" panose="020F0502020204030204"/>
              </a:rPr>
              <a:t> </a:t>
            </a:r>
          </a:p>
          <a:p>
            <a:pPr marL="47625"/>
            <a:endParaRPr lang="en-US" sz="1500" dirty="0">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1BFA9CF7-D2D0-47A6-B092-9F6B37164652}"/>
              </a:ext>
            </a:extLst>
          </p:cNvPr>
          <p:cNvPicPr>
            <a:picLocks noChangeAspect="1"/>
          </p:cNvPicPr>
          <p:nvPr/>
        </p:nvPicPr>
        <p:blipFill>
          <a:blip r:embed="rId4"/>
          <a:stretch>
            <a:fillRect/>
          </a:stretch>
        </p:blipFill>
        <p:spPr>
          <a:xfrm>
            <a:off x="0" y="0"/>
            <a:ext cx="9144000" cy="2855763"/>
          </a:xfrm>
          <a:prstGeom prst="rect">
            <a:avLst/>
          </a:prstGeom>
        </p:spPr>
      </p:pic>
      <p:sp>
        <p:nvSpPr>
          <p:cNvPr id="3" name="Slide Number Placeholder 2"/>
          <p:cNvSpPr>
            <a:spLocks noGrp="1"/>
          </p:cNvSpPr>
          <p:nvPr>
            <p:ph type="sldNum" sz="quarter" idx="12"/>
          </p:nvPr>
        </p:nvSpPr>
        <p:spPr/>
        <p:txBody>
          <a:bodyPr/>
          <a:lstStyle/>
          <a:p>
            <a:fld id="{7E3A9E86-4CC3-4959-A751-C33E618564A4}" type="slidenum">
              <a:rPr lang="en-US" smtClean="0"/>
              <a:t>65</a:t>
            </a:fld>
            <a:endParaRPr lang="en-US" dirty="0"/>
          </a:p>
        </p:txBody>
      </p:sp>
      <p:sp>
        <p:nvSpPr>
          <p:cNvPr id="11" name="Subtitle 2"/>
          <p:cNvSpPr txBox="1">
            <a:spLocks/>
          </p:cNvSpPr>
          <p:nvPr/>
        </p:nvSpPr>
        <p:spPr>
          <a:xfrm>
            <a:off x="1237212" y="5885818"/>
            <a:ext cx="6934200" cy="11245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dirty="0">
              <a:solidFill>
                <a:schemeClr val="tx2"/>
              </a:solidFill>
            </a:endParaRPr>
          </a:p>
          <a:p>
            <a:pPr marL="0" indent="0" algn="ctr">
              <a:buNone/>
            </a:pPr>
            <a:r>
              <a:rPr lang="en-US" sz="1200" dirty="0">
                <a:solidFill>
                  <a:schemeClr val="tx2"/>
                </a:solidFill>
              </a:rPr>
              <a:t>ISFIS, Inc., 1201 63</a:t>
            </a:r>
            <a:r>
              <a:rPr lang="en-US" sz="1200" baseline="30000" dirty="0">
                <a:solidFill>
                  <a:schemeClr val="tx2"/>
                </a:solidFill>
              </a:rPr>
              <a:t>rd</a:t>
            </a:r>
            <a:r>
              <a:rPr lang="en-US" sz="1200" dirty="0">
                <a:solidFill>
                  <a:schemeClr val="tx2"/>
                </a:solidFill>
              </a:rPr>
              <a:t> Street, Des Moines, IA, 50311, (515) 251-5970, www.IowaSchoolFinance.com</a:t>
            </a:r>
          </a:p>
        </p:txBody>
      </p:sp>
      <p:sp>
        <p:nvSpPr>
          <p:cNvPr id="9" name="Subtitle 2"/>
          <p:cNvSpPr txBox="1">
            <a:spLocks/>
          </p:cNvSpPr>
          <p:nvPr/>
        </p:nvSpPr>
        <p:spPr>
          <a:xfrm>
            <a:off x="2971800" y="4876800"/>
            <a:ext cx="3200400" cy="108585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Clr>
                <a:srgbClr val="0F6FC6"/>
              </a:buClr>
            </a:pPr>
            <a:r>
              <a:rPr lang="en-US" sz="1500" dirty="0">
                <a:solidFill>
                  <a:srgbClr val="25408F"/>
                </a:solidFill>
                <a:latin typeface="Georgia" pitchFamily="18" charset="0"/>
                <a:cs typeface="Arial" charset="0"/>
              </a:rPr>
              <a:t>Jen Albers</a:t>
            </a:r>
          </a:p>
          <a:p>
            <a:pPr algn="ctr">
              <a:buClr>
                <a:srgbClr val="0F6FC6"/>
              </a:buClr>
            </a:pPr>
            <a:r>
              <a:rPr lang="en-US" sz="1500" dirty="0">
                <a:solidFill>
                  <a:srgbClr val="25408F"/>
                </a:solidFill>
                <a:latin typeface="Georgia" pitchFamily="18" charset="0"/>
                <a:cs typeface="Arial" charset="0"/>
              </a:rPr>
              <a:t>Office: 515-251-5970 Ext. 4</a:t>
            </a:r>
          </a:p>
          <a:p>
            <a:pPr algn="ctr">
              <a:buClr>
                <a:srgbClr val="0F6FC6"/>
              </a:buClr>
            </a:pPr>
            <a:r>
              <a:rPr lang="en-US" sz="1500" dirty="0">
                <a:solidFill>
                  <a:srgbClr val="25408F"/>
                </a:solidFill>
                <a:latin typeface="Calibri" panose="020F0502020204030204"/>
                <a:hlinkClick r:id="rId2"/>
              </a:rPr>
              <a:t>jen@iowaschoolfinance.com</a:t>
            </a:r>
            <a:r>
              <a:rPr lang="en-US" sz="1500" dirty="0">
                <a:solidFill>
                  <a:srgbClr val="25408F"/>
                </a:solidFill>
                <a:latin typeface="Calibri" panose="020F0502020204030204"/>
              </a:rPr>
              <a:t> </a:t>
            </a:r>
          </a:p>
          <a:p>
            <a:pPr marL="47625">
              <a:buClr>
                <a:srgbClr val="0F6FC6"/>
              </a:buClr>
            </a:pPr>
            <a:endParaRPr lang="en-US" sz="1500" dirty="0">
              <a:solidFill>
                <a:srgbClr val="25408F"/>
              </a:solidFill>
              <a:latin typeface="Calibri" panose="020F0502020204030204"/>
            </a:endParaRPr>
          </a:p>
        </p:txBody>
      </p:sp>
      <p:sp>
        <p:nvSpPr>
          <p:cNvPr id="2" name="TextBox 1"/>
          <p:cNvSpPr txBox="1"/>
          <p:nvPr/>
        </p:nvSpPr>
        <p:spPr>
          <a:xfrm>
            <a:off x="304800" y="4318426"/>
            <a:ext cx="3657600" cy="830997"/>
          </a:xfrm>
          <a:prstGeom prst="rect">
            <a:avLst/>
          </a:prstGeom>
          <a:noFill/>
        </p:spPr>
        <p:txBody>
          <a:bodyPr wrap="square" rtlCol="0">
            <a:spAutoFit/>
          </a:bodyPr>
          <a:lstStyle/>
          <a:p>
            <a:r>
              <a:rPr lang="en-US" sz="3200" dirty="0"/>
              <a:t>We are here to help!</a:t>
            </a:r>
          </a:p>
          <a:p>
            <a:endParaRPr lang="en-US" sz="1600" dirty="0"/>
          </a:p>
        </p:txBody>
      </p:sp>
    </p:spTree>
    <p:extLst>
      <p:ext uri="{BB962C8B-B14F-4D97-AF65-F5344CB8AC3E}">
        <p14:creationId xmlns:p14="http://schemas.microsoft.com/office/powerpoint/2010/main" val="88857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endParaRPr lang="en-US" dirty="0"/>
          </a:p>
        </p:txBody>
      </p:sp>
      <p:sp>
        <p:nvSpPr>
          <p:cNvPr id="3" name="Content Placeholder 2"/>
          <p:cNvSpPr>
            <a:spLocks noGrp="1"/>
          </p:cNvSpPr>
          <p:nvPr>
            <p:ph idx="1"/>
          </p:nvPr>
        </p:nvSpPr>
        <p:spPr>
          <a:xfrm>
            <a:off x="571500" y="3094792"/>
            <a:ext cx="8229600" cy="3077408"/>
          </a:xfrm>
        </p:spPr>
        <p:txBody>
          <a:bodyPr>
            <a:normAutofit/>
          </a:bodyPr>
          <a:lstStyle/>
          <a:p>
            <a:pPr marL="0" indent="0" algn="ctr">
              <a:buNone/>
            </a:pPr>
            <a:r>
              <a:rPr lang="en-US" sz="5900" b="1" dirty="0" smtClean="0">
                <a:solidFill>
                  <a:srgbClr val="25408F"/>
                </a:solidFill>
              </a:rPr>
              <a:t>2021 Spending (Appropriations) Bills</a:t>
            </a: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7</a:t>
            </a:fld>
            <a:endParaRPr lang="en-US" dirty="0"/>
          </a:p>
        </p:txBody>
      </p:sp>
      <p:pic>
        <p:nvPicPr>
          <p:cNvPr id="5" name="Picture 4"/>
          <p:cNvPicPr>
            <a:picLocks noChangeAspect="1"/>
          </p:cNvPicPr>
          <p:nvPr/>
        </p:nvPicPr>
        <p:blipFill>
          <a:blip r:embed="rId2"/>
          <a:stretch>
            <a:fillRect/>
          </a:stretch>
        </p:blipFill>
        <p:spPr>
          <a:xfrm>
            <a:off x="-17929" y="29276"/>
            <a:ext cx="9144000" cy="2855763"/>
          </a:xfrm>
          <a:prstGeom prst="rect">
            <a:avLst/>
          </a:prstGeom>
        </p:spPr>
      </p:pic>
      <p:sp>
        <p:nvSpPr>
          <p:cNvPr id="6" name="Subtitle 2"/>
          <p:cNvSpPr txBox="1">
            <a:spLocks/>
          </p:cNvSpPr>
          <p:nvPr/>
        </p:nvSpPr>
        <p:spPr>
          <a:xfrm>
            <a:off x="990600" y="4495800"/>
            <a:ext cx="73914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a:p>
            <a:pPr marL="0" indent="0" algn="ctr">
              <a:buNone/>
            </a:pPr>
            <a:endParaRPr lang="en-US" sz="2000" dirty="0"/>
          </a:p>
        </p:txBody>
      </p:sp>
    </p:spTree>
    <p:extLst>
      <p:ext uri="{BB962C8B-B14F-4D97-AF65-F5344CB8AC3E}">
        <p14:creationId xmlns:p14="http://schemas.microsoft.com/office/powerpoint/2010/main" val="2961755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lstStyle/>
          <a:p>
            <a:r>
              <a:rPr lang="en-US" dirty="0" smtClean="0"/>
              <a:t>SF 269 SSA</a:t>
            </a:r>
          </a:p>
          <a:p>
            <a:r>
              <a:rPr lang="en-US" dirty="0" smtClean="0"/>
              <a:t>HF 868 Education Appropriations</a:t>
            </a:r>
          </a:p>
          <a:p>
            <a:r>
              <a:rPr lang="en-US" dirty="0" smtClean="0"/>
              <a:t>HF 813 Charter Schools</a:t>
            </a:r>
          </a:p>
          <a:p>
            <a:r>
              <a:rPr lang="en-US" dirty="0" smtClean="0"/>
              <a:t>SF 615 Standings Appropriations </a:t>
            </a:r>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8</a:t>
            </a:fld>
            <a:endParaRPr lang="en-US" dirty="0"/>
          </a:p>
        </p:txBody>
      </p:sp>
    </p:spTree>
    <p:extLst>
      <p:ext uri="{BB962C8B-B14F-4D97-AF65-F5344CB8AC3E}">
        <p14:creationId xmlns:p14="http://schemas.microsoft.com/office/powerpoint/2010/main" val="108280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endParaRPr lang="en-US" dirty="0"/>
          </a:p>
        </p:txBody>
      </p:sp>
      <p:sp>
        <p:nvSpPr>
          <p:cNvPr id="3" name="Content Placeholder 2"/>
          <p:cNvSpPr>
            <a:spLocks noGrp="1"/>
          </p:cNvSpPr>
          <p:nvPr>
            <p:ph idx="1"/>
          </p:nvPr>
        </p:nvSpPr>
        <p:spPr>
          <a:xfrm>
            <a:off x="571500" y="3094792"/>
            <a:ext cx="8229600" cy="3077408"/>
          </a:xfrm>
        </p:spPr>
        <p:txBody>
          <a:bodyPr>
            <a:normAutofit/>
          </a:bodyPr>
          <a:lstStyle/>
          <a:p>
            <a:pPr marL="0" indent="0" algn="ctr">
              <a:buNone/>
            </a:pPr>
            <a:r>
              <a:rPr lang="en-US" sz="5900" b="1" dirty="0" smtClean="0">
                <a:solidFill>
                  <a:srgbClr val="25408F"/>
                </a:solidFill>
              </a:rPr>
              <a:t>SF 269 SSA</a:t>
            </a:r>
            <a:endParaRPr lang="en-US" sz="4400" dirty="0">
              <a:solidFill>
                <a:srgbClr val="25408F"/>
              </a:solidFill>
            </a:endParaRPr>
          </a:p>
        </p:txBody>
      </p:sp>
      <p:sp>
        <p:nvSpPr>
          <p:cNvPr id="4" name="Slide Number Placeholder 3"/>
          <p:cNvSpPr>
            <a:spLocks noGrp="1"/>
          </p:cNvSpPr>
          <p:nvPr>
            <p:ph type="sldNum" sz="quarter" idx="12"/>
          </p:nvPr>
        </p:nvSpPr>
        <p:spPr/>
        <p:txBody>
          <a:bodyPr/>
          <a:lstStyle/>
          <a:p>
            <a:fld id="{7E3A9E86-4CC3-4959-A751-C33E618564A4}" type="slidenum">
              <a:rPr lang="en-US" smtClean="0"/>
              <a:t>9</a:t>
            </a:fld>
            <a:endParaRPr lang="en-US" dirty="0"/>
          </a:p>
        </p:txBody>
      </p:sp>
      <p:pic>
        <p:nvPicPr>
          <p:cNvPr id="5" name="Picture 4"/>
          <p:cNvPicPr>
            <a:picLocks noChangeAspect="1"/>
          </p:cNvPicPr>
          <p:nvPr/>
        </p:nvPicPr>
        <p:blipFill>
          <a:blip r:embed="rId2"/>
          <a:stretch>
            <a:fillRect/>
          </a:stretch>
        </p:blipFill>
        <p:spPr>
          <a:xfrm>
            <a:off x="-17929" y="29276"/>
            <a:ext cx="9144000" cy="2855763"/>
          </a:xfrm>
          <a:prstGeom prst="rect">
            <a:avLst/>
          </a:prstGeom>
        </p:spPr>
      </p:pic>
      <p:sp>
        <p:nvSpPr>
          <p:cNvPr id="6" name="Subtitle 2"/>
          <p:cNvSpPr txBox="1">
            <a:spLocks/>
          </p:cNvSpPr>
          <p:nvPr/>
        </p:nvSpPr>
        <p:spPr>
          <a:xfrm>
            <a:off x="990600" y="4495800"/>
            <a:ext cx="73914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000" dirty="0"/>
          </a:p>
          <a:p>
            <a:pPr marL="0" indent="0" algn="ctr">
              <a:buNone/>
            </a:pPr>
            <a:endParaRPr lang="en-US" sz="2000" dirty="0"/>
          </a:p>
        </p:txBody>
      </p:sp>
    </p:spTree>
    <p:extLst>
      <p:ext uri="{BB962C8B-B14F-4D97-AF65-F5344CB8AC3E}">
        <p14:creationId xmlns:p14="http://schemas.microsoft.com/office/powerpoint/2010/main" val="507112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ISFIS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 PPT Template 7.2014" id="{0D8EC974-D7DF-48B6-B323-28969B090996}" vid="{26FF41F1-B72B-4584-9F8E-CFAEE15A9F78}"/>
    </a:ext>
  </a:extLst>
</a:theme>
</file>

<file path=ppt/theme/theme2.xml><?xml version="1.0" encoding="utf-8"?>
<a:theme xmlns:a="http://schemas.openxmlformats.org/drawingml/2006/main" name="ISFIS-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Green" id="{36109C64-15B0-44C9-A717-F66B6D07A4ED}" vid="{5DA91592-39CB-4BEE-AD6D-C549682993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62450</TotalTime>
  <Words>5115</Words>
  <Application>Microsoft Office PowerPoint</Application>
  <PresentationFormat>On-screen Show (4:3)</PresentationFormat>
  <Paragraphs>429</Paragraphs>
  <Slides>65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65</vt:i4>
      </vt:variant>
    </vt:vector>
  </HeadingPairs>
  <TitlesOfParts>
    <vt:vector size="74" baseType="lpstr">
      <vt:lpstr>Arial</vt:lpstr>
      <vt:lpstr>Calibri</vt:lpstr>
      <vt:lpstr>Georgia</vt:lpstr>
      <vt:lpstr>Helvetica</vt:lpstr>
      <vt:lpstr>Montserrat</vt:lpstr>
      <vt:lpstr>Times New Roman</vt:lpstr>
      <vt:lpstr>Wingdings</vt:lpstr>
      <vt:lpstr>ISFIS Webinar</vt:lpstr>
      <vt:lpstr>ISFIS-Green</vt:lpstr>
      <vt:lpstr>June 17, 2021</vt:lpstr>
      <vt:lpstr>Webinar Resources</vt:lpstr>
      <vt:lpstr>Connect with ISFIS</vt:lpstr>
      <vt:lpstr>ISFIS Renewal for 2021-22</vt:lpstr>
      <vt:lpstr>ISFIS Webinars</vt:lpstr>
      <vt:lpstr>2021 Legislative Session Webinar Agenda</vt:lpstr>
      <vt:lpstr>PowerPoint Presentation</vt:lpstr>
      <vt:lpstr>$$$$$</vt:lpstr>
      <vt:lpstr>PowerPoint Presentation</vt:lpstr>
      <vt:lpstr>SF 269 Fiscal Impact</vt:lpstr>
      <vt:lpstr>PowerPoint Presentation</vt:lpstr>
      <vt:lpstr>PowerPoint Presentation</vt:lpstr>
      <vt:lpstr>PowerPoint Presentation</vt:lpstr>
      <vt:lpstr>Financing the General Fund</vt:lpstr>
      <vt:lpstr>How much state money?</vt:lpstr>
      <vt:lpstr>PowerPoint Presentation</vt:lpstr>
      <vt:lpstr>Next Year Impact?</vt:lpstr>
      <vt:lpstr>PowerPoint Presentation</vt:lpstr>
      <vt:lpstr>HF 868 NOBA</vt:lpstr>
      <vt:lpstr>Prior Appropriations for FY 2022</vt:lpstr>
      <vt:lpstr>Appropriations to DE</vt:lpstr>
      <vt:lpstr>Policy Language impacting PK-12</vt:lpstr>
      <vt:lpstr>Policy Language impacting PK-12</vt:lpstr>
      <vt:lpstr>Reports</vt:lpstr>
      <vt:lpstr>Studies/Task Forces</vt:lpstr>
      <vt:lpstr>Other Policy Language in HF 868</vt:lpstr>
      <vt:lpstr>Other Policy Language in HF 868</vt:lpstr>
      <vt:lpstr>PowerPoint Presentation</vt:lpstr>
      <vt:lpstr>PowerPoint Presentation</vt:lpstr>
      <vt:lpstr>PowerPoint Presentation</vt:lpstr>
      <vt:lpstr>Charter Schools </vt:lpstr>
      <vt:lpstr>Charter Schools Fiscal Note Comments</vt:lpstr>
      <vt:lpstr>PowerPoint Presentation</vt:lpstr>
      <vt:lpstr>Repeat/Usual Standings Limitations</vt:lpstr>
      <vt:lpstr>Repeat/Usual Standings limitations</vt:lpstr>
      <vt:lpstr>PowerPoint Presentation</vt:lpstr>
      <vt:lpstr>PowerPoint Presentation</vt:lpstr>
      <vt:lpstr>HF 867 Administration and Regulation Appropriations bill</vt:lpstr>
      <vt:lpstr>SF 619 Tax Omnibus</vt:lpstr>
      <vt:lpstr>SF 619 Tax Omnibus</vt:lpstr>
      <vt:lpstr>SF 619 Tax Omnibus</vt:lpstr>
      <vt:lpstr>SF 619 Tax Omnibus</vt:lpstr>
      <vt:lpstr>SF 619 Tax Omnibus</vt:lpstr>
      <vt:lpstr>SF 619 Tax Omnibus</vt:lpstr>
      <vt:lpstr>Division XXV CMHF continued</vt:lpstr>
      <vt:lpstr>Division XXVI — Property Tax Replacement Payments</vt:lpstr>
      <vt:lpstr>PowerPoint Presentation</vt:lpstr>
      <vt:lpstr>School C&amp;I Replacement Impact</vt:lpstr>
      <vt:lpstr>Division XXVII — School Foundation Percentage </vt:lpstr>
      <vt:lpstr>Fiscal Impact — State General Fund Revenue </vt:lpstr>
      <vt:lpstr>Fiscal Impact —Approp’s &amp; Property Tax Relief</vt:lpstr>
      <vt:lpstr>PowerPoint Presentation</vt:lpstr>
      <vt:lpstr>PowerPoint Presentation</vt:lpstr>
      <vt:lpstr>PowerPoint Presentation</vt:lpstr>
      <vt:lpstr>PowerPoint Presentation</vt:lpstr>
      <vt:lpstr>PowerPoint Presentation</vt:lpstr>
      <vt:lpstr>Policies Requiring  Administrative Rules</vt:lpstr>
      <vt:lpstr>PowerPoint Presentation</vt:lpstr>
      <vt:lpstr>FAQ</vt:lpstr>
      <vt:lpstr>FAQ</vt:lpstr>
      <vt:lpstr>FAQ</vt:lpstr>
      <vt:lpstr>FAQ</vt:lpstr>
      <vt:lpstr>Pending Dates and Deadlines</vt:lpstr>
      <vt:lpstr>https://cooking.nytimes.com/recipes/1014850-key-lime-pie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Jen</cp:lastModifiedBy>
  <cp:revision>4369</cp:revision>
  <cp:lastPrinted>2021-04-09T00:55:26Z</cp:lastPrinted>
  <dcterms:created xsi:type="dcterms:W3CDTF">2014-07-14T21:17:36Z</dcterms:created>
  <dcterms:modified xsi:type="dcterms:W3CDTF">2021-06-17T20:57:01Z</dcterms:modified>
</cp:coreProperties>
</file>