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648" r:id="rId1"/>
    <p:sldMasterId id="2147483696" r:id="rId2"/>
  </p:sldMasterIdLst>
  <p:notesMasterIdLst>
    <p:notesMasterId r:id="rId96"/>
  </p:notesMasterIdLst>
  <p:handoutMasterIdLst>
    <p:handoutMasterId r:id="rId97"/>
  </p:handoutMasterIdLst>
  <p:sldIdLst>
    <p:sldId id="5820" r:id="rId3"/>
    <p:sldId id="2449" r:id="rId4"/>
    <p:sldId id="8703" r:id="rId5"/>
    <p:sldId id="5869" r:id="rId6"/>
    <p:sldId id="8387" r:id="rId7"/>
    <p:sldId id="6034" r:id="rId8"/>
    <p:sldId id="5482" r:id="rId9"/>
    <p:sldId id="11733" r:id="rId10"/>
    <p:sldId id="11457" r:id="rId11"/>
    <p:sldId id="11825" r:id="rId12"/>
    <p:sldId id="11828" r:id="rId13"/>
    <p:sldId id="11826" r:id="rId14"/>
    <p:sldId id="11771" r:id="rId15"/>
    <p:sldId id="11772" r:id="rId16"/>
    <p:sldId id="11773" r:id="rId17"/>
    <p:sldId id="11779" r:id="rId18"/>
    <p:sldId id="11774" r:id="rId19"/>
    <p:sldId id="11775" r:id="rId20"/>
    <p:sldId id="11776" r:id="rId21"/>
    <p:sldId id="11777" r:id="rId22"/>
    <p:sldId id="11778" r:id="rId23"/>
    <p:sldId id="11690" r:id="rId24"/>
    <p:sldId id="11782" r:id="rId25"/>
    <p:sldId id="11783" r:id="rId26"/>
    <p:sldId id="11785" r:id="rId27"/>
    <p:sldId id="11787" r:id="rId28"/>
    <p:sldId id="11784" r:id="rId29"/>
    <p:sldId id="11786" r:id="rId30"/>
    <p:sldId id="11788" r:id="rId31"/>
    <p:sldId id="11672" r:id="rId32"/>
    <p:sldId id="11674" r:id="rId33"/>
    <p:sldId id="11676" r:id="rId34"/>
    <p:sldId id="11816" r:id="rId35"/>
    <p:sldId id="11817" r:id="rId36"/>
    <p:sldId id="11818" r:id="rId37"/>
    <p:sldId id="11819" r:id="rId38"/>
    <p:sldId id="11821" r:id="rId39"/>
    <p:sldId id="11820" r:id="rId40"/>
    <p:sldId id="11822" r:id="rId41"/>
    <p:sldId id="11780" r:id="rId42"/>
    <p:sldId id="11718" r:id="rId43"/>
    <p:sldId id="11719" r:id="rId44"/>
    <p:sldId id="11720" r:id="rId45"/>
    <p:sldId id="11721" r:id="rId46"/>
    <p:sldId id="11722" r:id="rId47"/>
    <p:sldId id="11723" r:id="rId48"/>
    <p:sldId id="11724" r:id="rId49"/>
    <p:sldId id="11689" r:id="rId50"/>
    <p:sldId id="11726" r:id="rId51"/>
    <p:sldId id="11734" r:id="rId52"/>
    <p:sldId id="11730" r:id="rId53"/>
    <p:sldId id="11790" r:id="rId54"/>
    <p:sldId id="11731" r:id="rId55"/>
    <p:sldId id="11789" r:id="rId56"/>
    <p:sldId id="11792" r:id="rId57"/>
    <p:sldId id="11800" r:id="rId58"/>
    <p:sldId id="11823" r:id="rId59"/>
    <p:sldId id="11793" r:id="rId60"/>
    <p:sldId id="11791" r:id="rId61"/>
    <p:sldId id="11727" r:id="rId62"/>
    <p:sldId id="11728" r:id="rId63"/>
    <p:sldId id="11794" r:id="rId64"/>
    <p:sldId id="11799" r:id="rId65"/>
    <p:sldId id="11824" r:id="rId66"/>
    <p:sldId id="11802" r:id="rId67"/>
    <p:sldId id="11804" r:id="rId68"/>
    <p:sldId id="11805" r:id="rId69"/>
    <p:sldId id="11806" r:id="rId70"/>
    <p:sldId id="11807" r:id="rId71"/>
    <p:sldId id="11808" r:id="rId72"/>
    <p:sldId id="11809" r:id="rId73"/>
    <p:sldId id="11810" r:id="rId74"/>
    <p:sldId id="11811" r:id="rId75"/>
    <p:sldId id="11812" r:id="rId76"/>
    <p:sldId id="11813" r:id="rId77"/>
    <p:sldId id="11814" r:id="rId78"/>
    <p:sldId id="6032" r:id="rId79"/>
    <p:sldId id="6033" r:id="rId80"/>
    <p:sldId id="11741" r:id="rId81"/>
    <p:sldId id="11744" r:id="rId82"/>
    <p:sldId id="11745" r:id="rId83"/>
    <p:sldId id="11746" r:id="rId84"/>
    <p:sldId id="11747" r:id="rId85"/>
    <p:sldId id="11750" r:id="rId86"/>
    <p:sldId id="11749" r:id="rId87"/>
    <p:sldId id="11795" r:id="rId88"/>
    <p:sldId id="11796" r:id="rId89"/>
    <p:sldId id="11714" r:id="rId90"/>
    <p:sldId id="11797" r:id="rId91"/>
    <p:sldId id="11798" r:id="rId92"/>
    <p:sldId id="11743" r:id="rId93"/>
    <p:sldId id="11716" r:id="rId94"/>
    <p:sldId id="11046" r:id="rId9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ACB5077-AC7C-4D75-AF4D-A92922BF7C45}">
          <p14:sldIdLst/>
        </p14:section>
        <p14:section name="Default Section" id="{8C852022-E2A3-44D7-B1AE-C893F68B3772}">
          <p14:sldIdLst>
            <p14:sldId id="5820"/>
            <p14:sldId id="2449"/>
            <p14:sldId id="8703"/>
            <p14:sldId id="5869"/>
            <p14:sldId id="8387"/>
            <p14:sldId id="6034"/>
            <p14:sldId id="5482"/>
            <p14:sldId id="11733"/>
            <p14:sldId id="11457"/>
            <p14:sldId id="11825"/>
            <p14:sldId id="11828"/>
            <p14:sldId id="11826"/>
            <p14:sldId id="11771"/>
            <p14:sldId id="11772"/>
            <p14:sldId id="11773"/>
            <p14:sldId id="11779"/>
            <p14:sldId id="11774"/>
            <p14:sldId id="11775"/>
            <p14:sldId id="11776"/>
            <p14:sldId id="11777"/>
            <p14:sldId id="11778"/>
            <p14:sldId id="11690"/>
            <p14:sldId id="11782"/>
            <p14:sldId id="11783"/>
            <p14:sldId id="11785"/>
            <p14:sldId id="11787"/>
            <p14:sldId id="11784"/>
            <p14:sldId id="11786"/>
            <p14:sldId id="11788"/>
            <p14:sldId id="11672"/>
            <p14:sldId id="11674"/>
            <p14:sldId id="11676"/>
            <p14:sldId id="11816"/>
            <p14:sldId id="11817"/>
            <p14:sldId id="11818"/>
            <p14:sldId id="11819"/>
            <p14:sldId id="11821"/>
            <p14:sldId id="11820"/>
            <p14:sldId id="11822"/>
            <p14:sldId id="11780"/>
            <p14:sldId id="11718"/>
            <p14:sldId id="11719"/>
            <p14:sldId id="11720"/>
            <p14:sldId id="11721"/>
            <p14:sldId id="11722"/>
            <p14:sldId id="11723"/>
            <p14:sldId id="11724"/>
            <p14:sldId id="11689"/>
            <p14:sldId id="11726"/>
            <p14:sldId id="11734"/>
            <p14:sldId id="11730"/>
            <p14:sldId id="11790"/>
            <p14:sldId id="11731"/>
            <p14:sldId id="11789"/>
            <p14:sldId id="11792"/>
            <p14:sldId id="11800"/>
            <p14:sldId id="11823"/>
            <p14:sldId id="11793"/>
            <p14:sldId id="11791"/>
            <p14:sldId id="11727"/>
            <p14:sldId id="11728"/>
            <p14:sldId id="11794"/>
            <p14:sldId id="11799"/>
            <p14:sldId id="11824"/>
            <p14:sldId id="11802"/>
            <p14:sldId id="11804"/>
            <p14:sldId id="11805"/>
            <p14:sldId id="11806"/>
            <p14:sldId id="11807"/>
            <p14:sldId id="11808"/>
            <p14:sldId id="11809"/>
            <p14:sldId id="11810"/>
            <p14:sldId id="11811"/>
            <p14:sldId id="11812"/>
            <p14:sldId id="11813"/>
            <p14:sldId id="11814"/>
            <p14:sldId id="6032"/>
            <p14:sldId id="6033"/>
            <p14:sldId id="11741"/>
            <p14:sldId id="11744"/>
            <p14:sldId id="11745"/>
            <p14:sldId id="11746"/>
            <p14:sldId id="11747"/>
            <p14:sldId id="11750"/>
            <p14:sldId id="11749"/>
            <p14:sldId id="11795"/>
            <p14:sldId id="11796"/>
            <p14:sldId id="11714"/>
            <p14:sldId id="11797"/>
            <p14:sldId id="11798"/>
            <p14:sldId id="11743"/>
            <p14:sldId id="11716"/>
            <p14:sldId id="110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initials="M" lastIdx="1" clrIdx="0">
    <p:extLst>
      <p:ext uri="{19B8F6BF-5375-455C-9EA6-DF929625EA0E}">
        <p15:presenceInfo xmlns:p15="http://schemas.microsoft.com/office/powerpoint/2012/main" userId="Margar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42D12"/>
    <a:srgbClr val="FFFF99"/>
    <a:srgbClr val="FDFCD0"/>
    <a:srgbClr val="F7F8D4"/>
    <a:srgbClr val="CCFF66"/>
    <a:srgbClr val="6699FF"/>
    <a:srgbClr val="3220A0"/>
    <a:srgbClr val="33CAFF"/>
    <a:srgbClr val="EF39E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85698" autoAdjust="0"/>
  </p:normalViewPr>
  <p:slideViewPr>
    <p:cSldViewPr>
      <p:cViewPr varScale="1">
        <p:scale>
          <a:sx n="23" d="100"/>
          <a:sy n="23" d="100"/>
        </p:scale>
        <p:origin x="1342" y="10"/>
      </p:cViewPr>
      <p:guideLst>
        <p:guide orient="horz" pos="2160"/>
        <p:guide pos="2880"/>
      </p:guideLst>
    </p:cSldViewPr>
  </p:slideViewPr>
  <p:outlineViewPr>
    <p:cViewPr>
      <p:scale>
        <a:sx n="33" d="100"/>
        <a:sy n="33" d="100"/>
      </p:scale>
      <p:origin x="0" y="-5184"/>
    </p:cViewPr>
  </p:outlineViewPr>
  <p:notesTextViewPr>
    <p:cViewPr>
      <p:scale>
        <a:sx n="3" d="2"/>
        <a:sy n="3" d="2"/>
      </p:scale>
      <p:origin x="0" y="0"/>
    </p:cViewPr>
  </p:notesTextViewPr>
  <p:sorterViewPr>
    <p:cViewPr varScale="1">
      <p:scale>
        <a:sx n="100" d="100"/>
        <a:sy n="100" d="100"/>
      </p:scale>
      <p:origin x="0" y="-11040"/>
    </p:cViewPr>
  </p:sorterViewPr>
  <p:notesViewPr>
    <p:cSldViewPr>
      <p:cViewPr varScale="1">
        <p:scale>
          <a:sx n="70" d="100"/>
          <a:sy n="70" d="100"/>
        </p:scale>
        <p:origin x="2950" y="29"/>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orp.pjc.com\Public%20Finance%20Services\Des%20Moines\HISTORICAL%20DATA\Tax%20Rates\State%20History\Iowa%20Property%20Tax%20History%20By%20Class%20of%20Property%20202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dirty="0"/>
              <a:t>Percentage Statewide</a:t>
            </a:r>
            <a:r>
              <a:rPr lang="en-US" baseline="0" dirty="0"/>
              <a:t> Property Taxes by Class of Property</a:t>
            </a:r>
            <a:endParaRPr lang="en-US" dirty="0"/>
          </a:p>
        </c:rich>
      </c:tx>
      <c:overlay val="0"/>
      <c:spPr>
        <a:noFill/>
        <a:ln w="25400">
          <a:noFill/>
        </a:ln>
      </c:spPr>
    </c:title>
    <c:autoTitleDeleted val="0"/>
    <c:plotArea>
      <c:layout/>
      <c:lineChart>
        <c:grouping val="standard"/>
        <c:varyColors val="0"/>
        <c:ser>
          <c:idx val="0"/>
          <c:order val="0"/>
          <c:tx>
            <c:strRef>
              <c:f>Chart!$B$3</c:f>
              <c:strCache>
                <c:ptCount val="1"/>
                <c:pt idx="0">
                  <c:v>Residential</c:v>
                </c:pt>
              </c:strCache>
            </c:strRef>
          </c:tx>
          <c:spPr>
            <a:ln w="28575" cap="rnd">
              <a:solidFill>
                <a:schemeClr val="accent1"/>
              </a:solidFill>
              <a:round/>
            </a:ln>
            <a:effectLst/>
          </c:spPr>
          <c:marker>
            <c:symbol val="none"/>
          </c:marker>
          <c:cat>
            <c:strRef>
              <c:f>Chart!$A$4:$A$48</c:f>
              <c:strCache>
                <c:ptCount val="45"/>
                <c:pt idx="0">
                  <c:v>78-79</c:v>
                </c:pt>
                <c:pt idx="1">
                  <c:v>79-80</c:v>
                </c:pt>
                <c:pt idx="2">
                  <c:v>80-81</c:v>
                </c:pt>
                <c:pt idx="3">
                  <c:v>81-82</c:v>
                </c:pt>
                <c:pt idx="4">
                  <c:v>82-83</c:v>
                </c:pt>
                <c:pt idx="5">
                  <c:v>83-84</c:v>
                </c:pt>
                <c:pt idx="6">
                  <c:v>84-85</c:v>
                </c:pt>
                <c:pt idx="7">
                  <c:v>85-86</c:v>
                </c:pt>
                <c:pt idx="8">
                  <c:v>86-87</c:v>
                </c:pt>
                <c:pt idx="9">
                  <c:v>87-88</c:v>
                </c:pt>
                <c:pt idx="10">
                  <c:v>88-89</c:v>
                </c:pt>
                <c:pt idx="11">
                  <c:v>89-90</c:v>
                </c:pt>
                <c:pt idx="12">
                  <c:v>90-91</c:v>
                </c:pt>
                <c:pt idx="13">
                  <c:v>91-92</c:v>
                </c:pt>
                <c:pt idx="14">
                  <c:v>92-93</c:v>
                </c:pt>
                <c:pt idx="15">
                  <c:v>93-94</c:v>
                </c:pt>
                <c:pt idx="16">
                  <c:v>94-95</c:v>
                </c:pt>
                <c:pt idx="17">
                  <c:v>95-96</c:v>
                </c:pt>
                <c:pt idx="18">
                  <c:v>96-97</c:v>
                </c:pt>
                <c:pt idx="19">
                  <c:v>97-98</c:v>
                </c:pt>
                <c:pt idx="20">
                  <c:v>98-99</c:v>
                </c:pt>
                <c:pt idx="21">
                  <c:v>99-00</c:v>
                </c:pt>
                <c:pt idx="22">
                  <c:v>00-01</c:v>
                </c:pt>
                <c:pt idx="23">
                  <c:v>01-02</c:v>
                </c:pt>
                <c:pt idx="24">
                  <c:v>02-03</c:v>
                </c:pt>
                <c:pt idx="25">
                  <c:v>03-04</c:v>
                </c:pt>
                <c:pt idx="26">
                  <c:v>04-05</c:v>
                </c:pt>
                <c:pt idx="27">
                  <c:v>05-06</c:v>
                </c:pt>
                <c:pt idx="28">
                  <c:v>06-07</c:v>
                </c:pt>
                <c:pt idx="29">
                  <c:v>07-08</c:v>
                </c:pt>
                <c:pt idx="30">
                  <c:v>08-09</c:v>
                </c:pt>
                <c:pt idx="31">
                  <c:v>09-10</c:v>
                </c:pt>
                <c:pt idx="32">
                  <c:v>10-11</c:v>
                </c:pt>
                <c:pt idx="33">
                  <c:v>11-12</c:v>
                </c:pt>
                <c:pt idx="34">
                  <c:v>12-13</c:v>
                </c:pt>
                <c:pt idx="35">
                  <c:v>13-14</c:v>
                </c:pt>
                <c:pt idx="36">
                  <c:v>14-15</c:v>
                </c:pt>
                <c:pt idx="37">
                  <c:v>15-16</c:v>
                </c:pt>
                <c:pt idx="38">
                  <c:v>16-17</c:v>
                </c:pt>
                <c:pt idx="39">
                  <c:v>17-18</c:v>
                </c:pt>
                <c:pt idx="40">
                  <c:v>18-19</c:v>
                </c:pt>
                <c:pt idx="41">
                  <c:v>19-20</c:v>
                </c:pt>
                <c:pt idx="42">
                  <c:v>20-21</c:v>
                </c:pt>
                <c:pt idx="43">
                  <c:v>21-22</c:v>
                </c:pt>
                <c:pt idx="44">
                  <c:v>22-23</c:v>
                </c:pt>
              </c:strCache>
            </c:strRef>
          </c:cat>
          <c:val>
            <c:numRef>
              <c:f>Chart!$B$4:$B$48</c:f>
              <c:numCache>
                <c:formatCode>0.0%</c:formatCode>
                <c:ptCount val="45"/>
                <c:pt idx="0">
                  <c:v>0.35641443028103331</c:v>
                </c:pt>
                <c:pt idx="1">
                  <c:v>0.34335915275128603</c:v>
                </c:pt>
                <c:pt idx="2">
                  <c:v>0.34747659344451137</c:v>
                </c:pt>
                <c:pt idx="3">
                  <c:v>0.34987273918698497</c:v>
                </c:pt>
                <c:pt idx="4">
                  <c:v>0.39162438486143586</c:v>
                </c:pt>
                <c:pt idx="5">
                  <c:v>0.3922307665611785</c:v>
                </c:pt>
                <c:pt idx="6">
                  <c:v>0.39065641992659905</c:v>
                </c:pt>
                <c:pt idx="7">
                  <c:v>0.39236938785430442</c:v>
                </c:pt>
                <c:pt idx="8">
                  <c:v>0.39464293981479187</c:v>
                </c:pt>
                <c:pt idx="9">
                  <c:v>0.40617548933789382</c:v>
                </c:pt>
                <c:pt idx="10">
                  <c:v>0.41718857973701845</c:v>
                </c:pt>
                <c:pt idx="11">
                  <c:v>0.41801407773799387</c:v>
                </c:pt>
                <c:pt idx="12">
                  <c:v>0.41786152122315229</c:v>
                </c:pt>
                <c:pt idx="13">
                  <c:v>0.41695337300357965</c:v>
                </c:pt>
                <c:pt idx="14">
                  <c:v>0.41776483621026395</c:v>
                </c:pt>
                <c:pt idx="15">
                  <c:v>0.41424036111061996</c:v>
                </c:pt>
                <c:pt idx="16">
                  <c:v>0.41913446471434168</c:v>
                </c:pt>
                <c:pt idx="17">
                  <c:v>0.41522213273448511</c:v>
                </c:pt>
                <c:pt idx="18">
                  <c:v>0.41370895957587023</c:v>
                </c:pt>
                <c:pt idx="19">
                  <c:v>0.41086219644678057</c:v>
                </c:pt>
                <c:pt idx="20">
                  <c:v>0.41091176965480158</c:v>
                </c:pt>
                <c:pt idx="21">
                  <c:v>0.42089821075565448</c:v>
                </c:pt>
                <c:pt idx="22">
                  <c:v>0.44894592615478685</c:v>
                </c:pt>
                <c:pt idx="23">
                  <c:v>0.45559481339068231</c:v>
                </c:pt>
                <c:pt idx="24">
                  <c:v>0.45614669841347061</c:v>
                </c:pt>
                <c:pt idx="25">
                  <c:v>0.45566892082051569</c:v>
                </c:pt>
                <c:pt idx="26">
                  <c:v>0.46756050965062979</c:v>
                </c:pt>
                <c:pt idx="27">
                  <c:v>0.47027644722200762</c:v>
                </c:pt>
                <c:pt idx="28">
                  <c:v>0.47149162917842991</c:v>
                </c:pt>
                <c:pt idx="29">
                  <c:v>0.4723781066211184</c:v>
                </c:pt>
                <c:pt idx="30">
                  <c:v>0.47486627225919592</c:v>
                </c:pt>
                <c:pt idx="31">
                  <c:v>0.48171808056543353</c:v>
                </c:pt>
                <c:pt idx="32">
                  <c:v>0.48797145604669234</c:v>
                </c:pt>
                <c:pt idx="33">
                  <c:v>0.49616683141946694</c:v>
                </c:pt>
                <c:pt idx="34">
                  <c:v>0.50488460519779554</c:v>
                </c:pt>
                <c:pt idx="35">
                  <c:v>0.51304027753407799</c:v>
                </c:pt>
                <c:pt idx="36">
                  <c:v>0.52561822804299474</c:v>
                </c:pt>
                <c:pt idx="37">
                  <c:v>0.53995924350731317</c:v>
                </c:pt>
                <c:pt idx="38">
                  <c:v>0.540070404871974</c:v>
                </c:pt>
                <c:pt idx="39">
                  <c:v>0.54466951922346951</c:v>
                </c:pt>
                <c:pt idx="40">
                  <c:v>0.54088919030598825</c:v>
                </c:pt>
                <c:pt idx="41">
                  <c:v>0.54216317566724936</c:v>
                </c:pt>
                <c:pt idx="42">
                  <c:v>0.5399263178499446</c:v>
                </c:pt>
                <c:pt idx="43">
                  <c:v>0.54327877156028215</c:v>
                </c:pt>
                <c:pt idx="44">
                  <c:v>0.54348453257427776</c:v>
                </c:pt>
              </c:numCache>
            </c:numRef>
          </c:val>
          <c:smooth val="0"/>
          <c:extLst>
            <c:ext xmlns:c16="http://schemas.microsoft.com/office/drawing/2014/chart" uri="{C3380CC4-5D6E-409C-BE32-E72D297353CC}">
              <c16:uniqueId val="{00000000-EF34-400B-BA73-A1949591855D}"/>
            </c:ext>
          </c:extLst>
        </c:ser>
        <c:ser>
          <c:idx val="1"/>
          <c:order val="1"/>
          <c:tx>
            <c:strRef>
              <c:f>Chart!$C$3</c:f>
              <c:strCache>
                <c:ptCount val="1"/>
                <c:pt idx="0">
                  <c:v>Ag Land &amp; Building</c:v>
                </c:pt>
              </c:strCache>
            </c:strRef>
          </c:tx>
          <c:spPr>
            <a:ln w="28575" cap="rnd">
              <a:solidFill>
                <a:schemeClr val="accent2"/>
              </a:solidFill>
              <a:round/>
            </a:ln>
            <a:effectLst/>
          </c:spPr>
          <c:marker>
            <c:symbol val="none"/>
          </c:marker>
          <c:cat>
            <c:strRef>
              <c:f>Chart!$A$4:$A$48</c:f>
              <c:strCache>
                <c:ptCount val="45"/>
                <c:pt idx="0">
                  <c:v>78-79</c:v>
                </c:pt>
                <c:pt idx="1">
                  <c:v>79-80</c:v>
                </c:pt>
                <c:pt idx="2">
                  <c:v>80-81</c:v>
                </c:pt>
                <c:pt idx="3">
                  <c:v>81-82</c:v>
                </c:pt>
                <c:pt idx="4">
                  <c:v>82-83</c:v>
                </c:pt>
                <c:pt idx="5">
                  <c:v>83-84</c:v>
                </c:pt>
                <c:pt idx="6">
                  <c:v>84-85</c:v>
                </c:pt>
                <c:pt idx="7">
                  <c:v>85-86</c:v>
                </c:pt>
                <c:pt idx="8">
                  <c:v>86-87</c:v>
                </c:pt>
                <c:pt idx="9">
                  <c:v>87-88</c:v>
                </c:pt>
                <c:pt idx="10">
                  <c:v>88-89</c:v>
                </c:pt>
                <c:pt idx="11">
                  <c:v>89-90</c:v>
                </c:pt>
                <c:pt idx="12">
                  <c:v>90-91</c:v>
                </c:pt>
                <c:pt idx="13">
                  <c:v>91-92</c:v>
                </c:pt>
                <c:pt idx="14">
                  <c:v>92-93</c:v>
                </c:pt>
                <c:pt idx="15">
                  <c:v>93-94</c:v>
                </c:pt>
                <c:pt idx="16">
                  <c:v>94-95</c:v>
                </c:pt>
                <c:pt idx="17">
                  <c:v>95-96</c:v>
                </c:pt>
                <c:pt idx="18">
                  <c:v>96-97</c:v>
                </c:pt>
                <c:pt idx="19">
                  <c:v>97-98</c:v>
                </c:pt>
                <c:pt idx="20">
                  <c:v>98-99</c:v>
                </c:pt>
                <c:pt idx="21">
                  <c:v>99-00</c:v>
                </c:pt>
                <c:pt idx="22">
                  <c:v>00-01</c:v>
                </c:pt>
                <c:pt idx="23">
                  <c:v>01-02</c:v>
                </c:pt>
                <c:pt idx="24">
                  <c:v>02-03</c:v>
                </c:pt>
                <c:pt idx="25">
                  <c:v>03-04</c:v>
                </c:pt>
                <c:pt idx="26">
                  <c:v>04-05</c:v>
                </c:pt>
                <c:pt idx="27">
                  <c:v>05-06</c:v>
                </c:pt>
                <c:pt idx="28">
                  <c:v>06-07</c:v>
                </c:pt>
                <c:pt idx="29">
                  <c:v>07-08</c:v>
                </c:pt>
                <c:pt idx="30">
                  <c:v>08-09</c:v>
                </c:pt>
                <c:pt idx="31">
                  <c:v>09-10</c:v>
                </c:pt>
                <c:pt idx="32">
                  <c:v>10-11</c:v>
                </c:pt>
                <c:pt idx="33">
                  <c:v>11-12</c:v>
                </c:pt>
                <c:pt idx="34">
                  <c:v>12-13</c:v>
                </c:pt>
                <c:pt idx="35">
                  <c:v>13-14</c:v>
                </c:pt>
                <c:pt idx="36">
                  <c:v>14-15</c:v>
                </c:pt>
                <c:pt idx="37">
                  <c:v>15-16</c:v>
                </c:pt>
                <c:pt idx="38">
                  <c:v>16-17</c:v>
                </c:pt>
                <c:pt idx="39">
                  <c:v>17-18</c:v>
                </c:pt>
                <c:pt idx="40">
                  <c:v>18-19</c:v>
                </c:pt>
                <c:pt idx="41">
                  <c:v>19-20</c:v>
                </c:pt>
                <c:pt idx="42">
                  <c:v>20-21</c:v>
                </c:pt>
                <c:pt idx="43">
                  <c:v>21-22</c:v>
                </c:pt>
                <c:pt idx="44">
                  <c:v>22-23</c:v>
                </c:pt>
              </c:strCache>
            </c:strRef>
          </c:cat>
          <c:val>
            <c:numRef>
              <c:f>Chart!$C$4:$C$48</c:f>
              <c:numCache>
                <c:formatCode>0.0%</c:formatCode>
                <c:ptCount val="45"/>
                <c:pt idx="0">
                  <c:v>0.30928090919142531</c:v>
                </c:pt>
                <c:pt idx="1">
                  <c:v>0.30444870689161146</c:v>
                </c:pt>
                <c:pt idx="2">
                  <c:v>0.30102683812975756</c:v>
                </c:pt>
                <c:pt idx="3">
                  <c:v>0.29778610001072292</c:v>
                </c:pt>
                <c:pt idx="4">
                  <c:v>0.25977187303636673</c:v>
                </c:pt>
                <c:pt idx="5">
                  <c:v>0.25861270159636063</c:v>
                </c:pt>
                <c:pt idx="6">
                  <c:v>0.25734470989868563</c:v>
                </c:pt>
                <c:pt idx="7">
                  <c:v>0.25400433691458701</c:v>
                </c:pt>
                <c:pt idx="8">
                  <c:v>0.24880142952138995</c:v>
                </c:pt>
                <c:pt idx="9">
                  <c:v>0.2551425772850649</c:v>
                </c:pt>
                <c:pt idx="10">
                  <c:v>0.23452907042675611</c:v>
                </c:pt>
                <c:pt idx="11">
                  <c:v>0.23440594560781858</c:v>
                </c:pt>
                <c:pt idx="12">
                  <c:v>0.22853858639128888</c:v>
                </c:pt>
                <c:pt idx="13">
                  <c:v>0.22780725010862352</c:v>
                </c:pt>
                <c:pt idx="14">
                  <c:v>0.21900839654415952</c:v>
                </c:pt>
                <c:pt idx="15">
                  <c:v>0.21361600930937957</c:v>
                </c:pt>
                <c:pt idx="16">
                  <c:v>0.21270081194392063</c:v>
                </c:pt>
                <c:pt idx="17">
                  <c:v>0.20670730078496743</c:v>
                </c:pt>
                <c:pt idx="18">
                  <c:v>0.19836863993367085</c:v>
                </c:pt>
                <c:pt idx="19">
                  <c:v>0.1947345135650547</c:v>
                </c:pt>
                <c:pt idx="20">
                  <c:v>0.19299384254958912</c:v>
                </c:pt>
                <c:pt idx="21">
                  <c:v>0.19310015450094373</c:v>
                </c:pt>
                <c:pt idx="22">
                  <c:v>0.19933254689410701</c:v>
                </c:pt>
                <c:pt idx="23">
                  <c:v>0.19648861567769133</c:v>
                </c:pt>
                <c:pt idx="24">
                  <c:v>0.19405782579530265</c:v>
                </c:pt>
                <c:pt idx="25">
                  <c:v>0.19045411723572123</c:v>
                </c:pt>
                <c:pt idx="26">
                  <c:v>0.16208451311180733</c:v>
                </c:pt>
                <c:pt idx="27">
                  <c:v>0.15849635285783553</c:v>
                </c:pt>
                <c:pt idx="28">
                  <c:v>0.1544308827548993</c:v>
                </c:pt>
                <c:pt idx="29">
                  <c:v>0.15145603544185704</c:v>
                </c:pt>
                <c:pt idx="30">
                  <c:v>0.14989911611281323</c:v>
                </c:pt>
                <c:pt idx="31">
                  <c:v>0.15001259948680334</c:v>
                </c:pt>
                <c:pt idx="32">
                  <c:v>0.15021547865856255</c:v>
                </c:pt>
                <c:pt idx="33">
                  <c:v>0.149962922509177</c:v>
                </c:pt>
                <c:pt idx="34">
                  <c:v>0.14908614087179362</c:v>
                </c:pt>
                <c:pt idx="35">
                  <c:v>0.1483861583706767</c:v>
                </c:pt>
                <c:pt idx="36">
                  <c:v>0.14873270421194337</c:v>
                </c:pt>
                <c:pt idx="37">
                  <c:v>0.15062435960557055</c:v>
                </c:pt>
                <c:pt idx="38">
                  <c:v>0.14868529948241066</c:v>
                </c:pt>
                <c:pt idx="39">
                  <c:v>0.14701355559938567</c:v>
                </c:pt>
                <c:pt idx="40">
                  <c:v>0.1444397025721616</c:v>
                </c:pt>
                <c:pt idx="41">
                  <c:v>0.14284044697143705</c:v>
                </c:pt>
                <c:pt idx="42">
                  <c:v>0.14095062575582407</c:v>
                </c:pt>
                <c:pt idx="43">
                  <c:v>0.14069251997674617</c:v>
                </c:pt>
                <c:pt idx="44">
                  <c:v>0.13875802120306197</c:v>
                </c:pt>
              </c:numCache>
            </c:numRef>
          </c:val>
          <c:smooth val="0"/>
          <c:extLst>
            <c:ext xmlns:c16="http://schemas.microsoft.com/office/drawing/2014/chart" uri="{C3380CC4-5D6E-409C-BE32-E72D297353CC}">
              <c16:uniqueId val="{00000001-EF34-400B-BA73-A1949591855D}"/>
            </c:ext>
          </c:extLst>
        </c:ser>
        <c:ser>
          <c:idx val="2"/>
          <c:order val="2"/>
          <c:tx>
            <c:strRef>
              <c:f>Chart!$D$3</c:f>
              <c:strCache>
                <c:ptCount val="1"/>
                <c:pt idx="0">
                  <c:v>Commercial</c:v>
                </c:pt>
              </c:strCache>
            </c:strRef>
          </c:tx>
          <c:spPr>
            <a:ln w="28575" cap="rnd">
              <a:solidFill>
                <a:schemeClr val="accent3"/>
              </a:solidFill>
              <a:round/>
            </a:ln>
            <a:effectLst/>
          </c:spPr>
          <c:marker>
            <c:symbol val="none"/>
          </c:marker>
          <c:cat>
            <c:strRef>
              <c:f>Chart!$A$4:$A$48</c:f>
              <c:strCache>
                <c:ptCount val="45"/>
                <c:pt idx="0">
                  <c:v>78-79</c:v>
                </c:pt>
                <c:pt idx="1">
                  <c:v>79-80</c:v>
                </c:pt>
                <c:pt idx="2">
                  <c:v>80-81</c:v>
                </c:pt>
                <c:pt idx="3">
                  <c:v>81-82</c:v>
                </c:pt>
                <c:pt idx="4">
                  <c:v>82-83</c:v>
                </c:pt>
                <c:pt idx="5">
                  <c:v>83-84</c:v>
                </c:pt>
                <c:pt idx="6">
                  <c:v>84-85</c:v>
                </c:pt>
                <c:pt idx="7">
                  <c:v>85-86</c:v>
                </c:pt>
                <c:pt idx="8">
                  <c:v>86-87</c:v>
                </c:pt>
                <c:pt idx="9">
                  <c:v>87-88</c:v>
                </c:pt>
                <c:pt idx="10">
                  <c:v>88-89</c:v>
                </c:pt>
                <c:pt idx="11">
                  <c:v>89-90</c:v>
                </c:pt>
                <c:pt idx="12">
                  <c:v>90-91</c:v>
                </c:pt>
                <c:pt idx="13">
                  <c:v>91-92</c:v>
                </c:pt>
                <c:pt idx="14">
                  <c:v>92-93</c:v>
                </c:pt>
                <c:pt idx="15">
                  <c:v>93-94</c:v>
                </c:pt>
                <c:pt idx="16">
                  <c:v>94-95</c:v>
                </c:pt>
                <c:pt idx="17">
                  <c:v>95-96</c:v>
                </c:pt>
                <c:pt idx="18">
                  <c:v>96-97</c:v>
                </c:pt>
                <c:pt idx="19">
                  <c:v>97-98</c:v>
                </c:pt>
                <c:pt idx="20">
                  <c:v>98-99</c:v>
                </c:pt>
                <c:pt idx="21">
                  <c:v>99-00</c:v>
                </c:pt>
                <c:pt idx="22">
                  <c:v>00-01</c:v>
                </c:pt>
                <c:pt idx="23">
                  <c:v>01-02</c:v>
                </c:pt>
                <c:pt idx="24">
                  <c:v>02-03</c:v>
                </c:pt>
                <c:pt idx="25">
                  <c:v>03-04</c:v>
                </c:pt>
                <c:pt idx="26">
                  <c:v>04-05</c:v>
                </c:pt>
                <c:pt idx="27">
                  <c:v>05-06</c:v>
                </c:pt>
                <c:pt idx="28">
                  <c:v>06-07</c:v>
                </c:pt>
                <c:pt idx="29">
                  <c:v>07-08</c:v>
                </c:pt>
                <c:pt idx="30">
                  <c:v>08-09</c:v>
                </c:pt>
                <c:pt idx="31">
                  <c:v>09-10</c:v>
                </c:pt>
                <c:pt idx="32">
                  <c:v>10-11</c:v>
                </c:pt>
                <c:pt idx="33">
                  <c:v>11-12</c:v>
                </c:pt>
                <c:pt idx="34">
                  <c:v>12-13</c:v>
                </c:pt>
                <c:pt idx="35">
                  <c:v>13-14</c:v>
                </c:pt>
                <c:pt idx="36">
                  <c:v>14-15</c:v>
                </c:pt>
                <c:pt idx="37">
                  <c:v>15-16</c:v>
                </c:pt>
                <c:pt idx="38">
                  <c:v>16-17</c:v>
                </c:pt>
                <c:pt idx="39">
                  <c:v>17-18</c:v>
                </c:pt>
                <c:pt idx="40">
                  <c:v>18-19</c:v>
                </c:pt>
                <c:pt idx="41">
                  <c:v>19-20</c:v>
                </c:pt>
                <c:pt idx="42">
                  <c:v>20-21</c:v>
                </c:pt>
                <c:pt idx="43">
                  <c:v>21-22</c:v>
                </c:pt>
                <c:pt idx="44">
                  <c:v>22-23</c:v>
                </c:pt>
              </c:strCache>
            </c:strRef>
          </c:cat>
          <c:val>
            <c:numRef>
              <c:f>Chart!$D$4:$D$48</c:f>
              <c:numCache>
                <c:formatCode>0.0%</c:formatCode>
                <c:ptCount val="45"/>
                <c:pt idx="0">
                  <c:v>0.13125899445884509</c:v>
                </c:pt>
                <c:pt idx="1">
                  <c:v>0.14641888009911536</c:v>
                </c:pt>
                <c:pt idx="2">
                  <c:v>0.14827698397784805</c:v>
                </c:pt>
                <c:pt idx="3">
                  <c:v>0.14956239795829396</c:v>
                </c:pt>
                <c:pt idx="4">
                  <c:v>0.14957829715801177</c:v>
                </c:pt>
                <c:pt idx="5">
                  <c:v>0.15203720122599337</c:v>
                </c:pt>
                <c:pt idx="6">
                  <c:v>0.15386055773910223</c:v>
                </c:pt>
                <c:pt idx="7">
                  <c:v>0.15587052129850731</c:v>
                </c:pt>
                <c:pt idx="8">
                  <c:v>0.15863467465423151</c:v>
                </c:pt>
                <c:pt idx="9">
                  <c:v>0.16888730815417027</c:v>
                </c:pt>
                <c:pt idx="10">
                  <c:v>0.17220106812139399</c:v>
                </c:pt>
                <c:pt idx="11">
                  <c:v>0.1745155076729186</c:v>
                </c:pt>
                <c:pt idx="12">
                  <c:v>0.1775476761738469</c:v>
                </c:pt>
                <c:pt idx="13">
                  <c:v>0.17808273901080668</c:v>
                </c:pt>
                <c:pt idx="14">
                  <c:v>0.18588992982195485</c:v>
                </c:pt>
                <c:pt idx="15">
                  <c:v>0.18785254078780164</c:v>
                </c:pt>
                <c:pt idx="16">
                  <c:v>0.19208884067436519</c:v>
                </c:pt>
                <c:pt idx="17">
                  <c:v>0.19231700637909896</c:v>
                </c:pt>
                <c:pt idx="18">
                  <c:v>0.19942278131992272</c:v>
                </c:pt>
                <c:pt idx="19">
                  <c:v>0.204677631954781</c:v>
                </c:pt>
                <c:pt idx="20">
                  <c:v>0.20599404286510559</c:v>
                </c:pt>
                <c:pt idx="21">
                  <c:v>0.21397611766473215</c:v>
                </c:pt>
                <c:pt idx="22">
                  <c:v>0.25085355446286284</c:v>
                </c:pt>
                <c:pt idx="23">
                  <c:v>0.25558938740761888</c:v>
                </c:pt>
                <c:pt idx="24">
                  <c:v>0.26475231310251968</c:v>
                </c:pt>
                <c:pt idx="25">
                  <c:v>0.27219627751321229</c:v>
                </c:pt>
                <c:pt idx="26">
                  <c:v>0.28866251923404856</c:v>
                </c:pt>
                <c:pt idx="27">
                  <c:v>0.29011682808806227</c:v>
                </c:pt>
                <c:pt idx="28">
                  <c:v>0.29502063096687925</c:v>
                </c:pt>
                <c:pt idx="29">
                  <c:v>0.30001035276636734</c:v>
                </c:pt>
                <c:pt idx="30">
                  <c:v>0.30083770300389173</c:v>
                </c:pt>
                <c:pt idx="31">
                  <c:v>0.29366003259156759</c:v>
                </c:pt>
                <c:pt idx="32">
                  <c:v>0.28719779722297484</c:v>
                </c:pt>
                <c:pt idx="33">
                  <c:v>0.27929281535324907</c:v>
                </c:pt>
                <c:pt idx="34">
                  <c:v>0.27110804229247765</c:v>
                </c:pt>
                <c:pt idx="35">
                  <c:v>0.2638696002581718</c:v>
                </c:pt>
                <c:pt idx="36">
                  <c:v>0.25385239872993276</c:v>
                </c:pt>
                <c:pt idx="37">
                  <c:v>0.23992155231460588</c:v>
                </c:pt>
                <c:pt idx="38">
                  <c:v>0.2122880389556468</c:v>
                </c:pt>
                <c:pt idx="39">
                  <c:v>0.21105035471226471</c:v>
                </c:pt>
                <c:pt idx="40">
                  <c:v>0.21715822574505889</c:v>
                </c:pt>
                <c:pt idx="41">
                  <c:v>0.21420348399870487</c:v>
                </c:pt>
                <c:pt idx="42">
                  <c:v>0.21710425445239279</c:v>
                </c:pt>
                <c:pt idx="43">
                  <c:v>0.21522775148537321</c:v>
                </c:pt>
                <c:pt idx="44">
                  <c:v>0.21578499153839478</c:v>
                </c:pt>
              </c:numCache>
            </c:numRef>
          </c:val>
          <c:smooth val="0"/>
          <c:extLst>
            <c:ext xmlns:c16="http://schemas.microsoft.com/office/drawing/2014/chart" uri="{C3380CC4-5D6E-409C-BE32-E72D297353CC}">
              <c16:uniqueId val="{00000002-EF34-400B-BA73-A1949591855D}"/>
            </c:ext>
          </c:extLst>
        </c:ser>
        <c:ser>
          <c:idx val="3"/>
          <c:order val="3"/>
          <c:tx>
            <c:strRef>
              <c:f>Chart!$E$3</c:f>
              <c:strCache>
                <c:ptCount val="1"/>
                <c:pt idx="0">
                  <c:v>Industrial</c:v>
                </c:pt>
              </c:strCache>
            </c:strRef>
          </c:tx>
          <c:spPr>
            <a:ln w="28575" cap="rnd">
              <a:solidFill>
                <a:schemeClr val="accent4"/>
              </a:solidFill>
              <a:round/>
            </a:ln>
            <a:effectLst/>
          </c:spPr>
          <c:marker>
            <c:symbol val="none"/>
          </c:marker>
          <c:cat>
            <c:strRef>
              <c:f>Chart!$A$4:$A$48</c:f>
              <c:strCache>
                <c:ptCount val="45"/>
                <c:pt idx="0">
                  <c:v>78-79</c:v>
                </c:pt>
                <c:pt idx="1">
                  <c:v>79-80</c:v>
                </c:pt>
                <c:pt idx="2">
                  <c:v>80-81</c:v>
                </c:pt>
                <c:pt idx="3">
                  <c:v>81-82</c:v>
                </c:pt>
                <c:pt idx="4">
                  <c:v>82-83</c:v>
                </c:pt>
                <c:pt idx="5">
                  <c:v>83-84</c:v>
                </c:pt>
                <c:pt idx="6">
                  <c:v>84-85</c:v>
                </c:pt>
                <c:pt idx="7">
                  <c:v>85-86</c:v>
                </c:pt>
                <c:pt idx="8">
                  <c:v>86-87</c:v>
                </c:pt>
                <c:pt idx="9">
                  <c:v>87-88</c:v>
                </c:pt>
                <c:pt idx="10">
                  <c:v>88-89</c:v>
                </c:pt>
                <c:pt idx="11">
                  <c:v>89-90</c:v>
                </c:pt>
                <c:pt idx="12">
                  <c:v>90-91</c:v>
                </c:pt>
                <c:pt idx="13">
                  <c:v>91-92</c:v>
                </c:pt>
                <c:pt idx="14">
                  <c:v>92-93</c:v>
                </c:pt>
                <c:pt idx="15">
                  <c:v>93-94</c:v>
                </c:pt>
                <c:pt idx="16">
                  <c:v>94-95</c:v>
                </c:pt>
                <c:pt idx="17">
                  <c:v>95-96</c:v>
                </c:pt>
                <c:pt idx="18">
                  <c:v>96-97</c:v>
                </c:pt>
                <c:pt idx="19">
                  <c:v>97-98</c:v>
                </c:pt>
                <c:pt idx="20">
                  <c:v>98-99</c:v>
                </c:pt>
                <c:pt idx="21">
                  <c:v>99-00</c:v>
                </c:pt>
                <c:pt idx="22">
                  <c:v>00-01</c:v>
                </c:pt>
                <c:pt idx="23">
                  <c:v>01-02</c:v>
                </c:pt>
                <c:pt idx="24">
                  <c:v>02-03</c:v>
                </c:pt>
                <c:pt idx="25">
                  <c:v>03-04</c:v>
                </c:pt>
                <c:pt idx="26">
                  <c:v>04-05</c:v>
                </c:pt>
                <c:pt idx="27">
                  <c:v>05-06</c:v>
                </c:pt>
                <c:pt idx="28">
                  <c:v>06-07</c:v>
                </c:pt>
                <c:pt idx="29">
                  <c:v>07-08</c:v>
                </c:pt>
                <c:pt idx="30">
                  <c:v>08-09</c:v>
                </c:pt>
                <c:pt idx="31">
                  <c:v>09-10</c:v>
                </c:pt>
                <c:pt idx="32">
                  <c:v>10-11</c:v>
                </c:pt>
                <c:pt idx="33">
                  <c:v>11-12</c:v>
                </c:pt>
                <c:pt idx="34">
                  <c:v>12-13</c:v>
                </c:pt>
                <c:pt idx="35">
                  <c:v>13-14</c:v>
                </c:pt>
                <c:pt idx="36">
                  <c:v>14-15</c:v>
                </c:pt>
                <c:pt idx="37">
                  <c:v>15-16</c:v>
                </c:pt>
                <c:pt idx="38">
                  <c:v>16-17</c:v>
                </c:pt>
                <c:pt idx="39">
                  <c:v>17-18</c:v>
                </c:pt>
                <c:pt idx="40">
                  <c:v>18-19</c:v>
                </c:pt>
                <c:pt idx="41">
                  <c:v>19-20</c:v>
                </c:pt>
                <c:pt idx="42">
                  <c:v>20-21</c:v>
                </c:pt>
                <c:pt idx="43">
                  <c:v>21-22</c:v>
                </c:pt>
                <c:pt idx="44">
                  <c:v>22-23</c:v>
                </c:pt>
              </c:strCache>
            </c:strRef>
          </c:cat>
          <c:val>
            <c:numRef>
              <c:f>Chart!$E$4:$E$48</c:f>
              <c:numCache>
                <c:formatCode>0.0%</c:formatCode>
                <c:ptCount val="45"/>
                <c:pt idx="0">
                  <c:v>5.8244941893781522E-2</c:v>
                </c:pt>
                <c:pt idx="1">
                  <c:v>6.5354650483527121E-2</c:v>
                </c:pt>
                <c:pt idx="2">
                  <c:v>6.5972973508900357E-2</c:v>
                </c:pt>
                <c:pt idx="3">
                  <c:v>5.3059056905754527E-2</c:v>
                </c:pt>
                <c:pt idx="4">
                  <c:v>3.6886709646079145E-2</c:v>
                </c:pt>
                <c:pt idx="5">
                  <c:v>4.0160255165562798E-2</c:v>
                </c:pt>
                <c:pt idx="6">
                  <c:v>3.8609456791198808E-2</c:v>
                </c:pt>
                <c:pt idx="7">
                  <c:v>3.9509544887402298E-2</c:v>
                </c:pt>
                <c:pt idx="8">
                  <c:v>3.7360358894038256E-2</c:v>
                </c:pt>
                <c:pt idx="9">
                  <c:v>3.8386050347282707E-2</c:v>
                </c:pt>
                <c:pt idx="10">
                  <c:v>3.8310064998241446E-2</c:v>
                </c:pt>
                <c:pt idx="11">
                  <c:v>3.8999869021300468E-2</c:v>
                </c:pt>
                <c:pt idx="12">
                  <c:v>3.9429619103145602E-2</c:v>
                </c:pt>
                <c:pt idx="13">
                  <c:v>3.9665420624362277E-2</c:v>
                </c:pt>
                <c:pt idx="14">
                  <c:v>3.8936701663417922E-2</c:v>
                </c:pt>
                <c:pt idx="15">
                  <c:v>3.8531794112419325E-2</c:v>
                </c:pt>
                <c:pt idx="16">
                  <c:v>3.72296059038945E-2</c:v>
                </c:pt>
                <c:pt idx="17">
                  <c:v>3.6747020860256566E-2</c:v>
                </c:pt>
                <c:pt idx="18">
                  <c:v>3.6818100089704715E-2</c:v>
                </c:pt>
                <c:pt idx="19">
                  <c:v>3.8331187498905975E-2</c:v>
                </c:pt>
                <c:pt idx="20">
                  <c:v>3.7194413155498596E-2</c:v>
                </c:pt>
                <c:pt idx="21">
                  <c:v>3.636444873121758E-2</c:v>
                </c:pt>
                <c:pt idx="22">
                  <c:v>4.6303755117370289E-2</c:v>
                </c:pt>
                <c:pt idx="23">
                  <c:v>4.6564941125818722E-2</c:v>
                </c:pt>
                <c:pt idx="24">
                  <c:v>4.7035283639145435E-2</c:v>
                </c:pt>
                <c:pt idx="25">
                  <c:v>4.738465169318485E-2</c:v>
                </c:pt>
                <c:pt idx="26">
                  <c:v>4.9151922987457075E-2</c:v>
                </c:pt>
                <c:pt idx="27">
                  <c:v>4.8820024995348509E-2</c:v>
                </c:pt>
                <c:pt idx="28">
                  <c:v>4.7802271893577601E-2</c:v>
                </c:pt>
                <c:pt idx="29">
                  <c:v>4.6984715404647819E-2</c:v>
                </c:pt>
                <c:pt idx="30">
                  <c:v>4.5987245120237302E-2</c:v>
                </c:pt>
                <c:pt idx="31">
                  <c:v>4.625929090839246E-2</c:v>
                </c:pt>
                <c:pt idx="32">
                  <c:v>4.5922067812527258E-2</c:v>
                </c:pt>
                <c:pt idx="33">
                  <c:v>4.6382134029604484E-2</c:v>
                </c:pt>
                <c:pt idx="34">
                  <c:v>4.6546750409682577E-2</c:v>
                </c:pt>
                <c:pt idx="35">
                  <c:v>4.6606732138843372E-2</c:v>
                </c:pt>
                <c:pt idx="36">
                  <c:v>4.5898263775537157E-2</c:v>
                </c:pt>
                <c:pt idx="37">
                  <c:v>4.5277819389856422E-2</c:v>
                </c:pt>
                <c:pt idx="38">
                  <c:v>4.6103266052036809E-2</c:v>
                </c:pt>
                <c:pt idx="39">
                  <c:v>4.6098019988887781E-2</c:v>
                </c:pt>
                <c:pt idx="40">
                  <c:v>4.630497487124148E-2</c:v>
                </c:pt>
                <c:pt idx="41">
                  <c:v>4.7799505451844512E-2</c:v>
                </c:pt>
                <c:pt idx="42">
                  <c:v>4.8669251143242179E-2</c:v>
                </c:pt>
                <c:pt idx="43">
                  <c:v>4.9371301930376692E-2</c:v>
                </c:pt>
                <c:pt idx="44">
                  <c:v>5.0252220505119502E-2</c:v>
                </c:pt>
              </c:numCache>
            </c:numRef>
          </c:val>
          <c:smooth val="0"/>
          <c:extLst>
            <c:ext xmlns:c16="http://schemas.microsoft.com/office/drawing/2014/chart" uri="{C3380CC4-5D6E-409C-BE32-E72D297353CC}">
              <c16:uniqueId val="{00000003-EF34-400B-BA73-A1949591855D}"/>
            </c:ext>
          </c:extLst>
        </c:ser>
        <c:ser>
          <c:idx val="4"/>
          <c:order val="4"/>
          <c:tx>
            <c:strRef>
              <c:f>Chart!$F$3</c:f>
              <c:strCache>
                <c:ptCount val="1"/>
                <c:pt idx="0">
                  <c:v>Utilities</c:v>
                </c:pt>
              </c:strCache>
            </c:strRef>
          </c:tx>
          <c:spPr>
            <a:ln w="28575" cap="rnd">
              <a:solidFill>
                <a:schemeClr val="accent5"/>
              </a:solidFill>
              <a:round/>
            </a:ln>
            <a:effectLst/>
          </c:spPr>
          <c:marker>
            <c:symbol val="none"/>
          </c:marker>
          <c:cat>
            <c:strRef>
              <c:f>Chart!$A$4:$A$48</c:f>
              <c:strCache>
                <c:ptCount val="45"/>
                <c:pt idx="0">
                  <c:v>78-79</c:v>
                </c:pt>
                <c:pt idx="1">
                  <c:v>79-80</c:v>
                </c:pt>
                <c:pt idx="2">
                  <c:v>80-81</c:v>
                </c:pt>
                <c:pt idx="3">
                  <c:v>81-82</c:v>
                </c:pt>
                <c:pt idx="4">
                  <c:v>82-83</c:v>
                </c:pt>
                <c:pt idx="5">
                  <c:v>83-84</c:v>
                </c:pt>
                <c:pt idx="6">
                  <c:v>84-85</c:v>
                </c:pt>
                <c:pt idx="7">
                  <c:v>85-86</c:v>
                </c:pt>
                <c:pt idx="8">
                  <c:v>86-87</c:v>
                </c:pt>
                <c:pt idx="9">
                  <c:v>87-88</c:v>
                </c:pt>
                <c:pt idx="10">
                  <c:v>88-89</c:v>
                </c:pt>
                <c:pt idx="11">
                  <c:v>89-90</c:v>
                </c:pt>
                <c:pt idx="12">
                  <c:v>90-91</c:v>
                </c:pt>
                <c:pt idx="13">
                  <c:v>91-92</c:v>
                </c:pt>
                <c:pt idx="14">
                  <c:v>92-93</c:v>
                </c:pt>
                <c:pt idx="15">
                  <c:v>93-94</c:v>
                </c:pt>
                <c:pt idx="16">
                  <c:v>94-95</c:v>
                </c:pt>
                <c:pt idx="17">
                  <c:v>95-96</c:v>
                </c:pt>
                <c:pt idx="18">
                  <c:v>96-97</c:v>
                </c:pt>
                <c:pt idx="19">
                  <c:v>97-98</c:v>
                </c:pt>
                <c:pt idx="20">
                  <c:v>98-99</c:v>
                </c:pt>
                <c:pt idx="21">
                  <c:v>99-00</c:v>
                </c:pt>
                <c:pt idx="22">
                  <c:v>00-01</c:v>
                </c:pt>
                <c:pt idx="23">
                  <c:v>01-02</c:v>
                </c:pt>
                <c:pt idx="24">
                  <c:v>02-03</c:v>
                </c:pt>
                <c:pt idx="25">
                  <c:v>03-04</c:v>
                </c:pt>
                <c:pt idx="26">
                  <c:v>04-05</c:v>
                </c:pt>
                <c:pt idx="27">
                  <c:v>05-06</c:v>
                </c:pt>
                <c:pt idx="28">
                  <c:v>06-07</c:v>
                </c:pt>
                <c:pt idx="29">
                  <c:v>07-08</c:v>
                </c:pt>
                <c:pt idx="30">
                  <c:v>08-09</c:v>
                </c:pt>
                <c:pt idx="31">
                  <c:v>09-10</c:v>
                </c:pt>
                <c:pt idx="32">
                  <c:v>10-11</c:v>
                </c:pt>
                <c:pt idx="33">
                  <c:v>11-12</c:v>
                </c:pt>
                <c:pt idx="34">
                  <c:v>12-13</c:v>
                </c:pt>
                <c:pt idx="35">
                  <c:v>13-14</c:v>
                </c:pt>
                <c:pt idx="36">
                  <c:v>14-15</c:v>
                </c:pt>
                <c:pt idx="37">
                  <c:v>15-16</c:v>
                </c:pt>
                <c:pt idx="38">
                  <c:v>16-17</c:v>
                </c:pt>
                <c:pt idx="39">
                  <c:v>17-18</c:v>
                </c:pt>
                <c:pt idx="40">
                  <c:v>18-19</c:v>
                </c:pt>
                <c:pt idx="41">
                  <c:v>19-20</c:v>
                </c:pt>
                <c:pt idx="42">
                  <c:v>20-21</c:v>
                </c:pt>
                <c:pt idx="43">
                  <c:v>21-22</c:v>
                </c:pt>
                <c:pt idx="44">
                  <c:v>22-23</c:v>
                </c:pt>
              </c:strCache>
            </c:strRef>
          </c:cat>
          <c:val>
            <c:numRef>
              <c:f>Chart!$F$4:$F$48</c:f>
              <c:numCache>
                <c:formatCode>0.0%</c:formatCode>
                <c:ptCount val="45"/>
                <c:pt idx="0">
                  <c:v>8.4203573188688791E-2</c:v>
                </c:pt>
                <c:pt idx="1">
                  <c:v>8.4706501254632777E-2</c:v>
                </c:pt>
                <c:pt idx="2">
                  <c:v>8.5672053025218672E-2</c:v>
                </c:pt>
                <c:pt idx="3">
                  <c:v>8.3212680238237038E-2</c:v>
                </c:pt>
                <c:pt idx="4">
                  <c:v>8.0811159913033961E-2</c:v>
                </c:pt>
                <c:pt idx="5">
                  <c:v>7.9186210100084392E-2</c:v>
                </c:pt>
                <c:pt idx="6">
                  <c:v>8.1136621799645647E-2</c:v>
                </c:pt>
                <c:pt idx="7">
                  <c:v>8.4273416994751105E-2</c:v>
                </c:pt>
                <c:pt idx="8">
                  <c:v>8.0116266368376252E-2</c:v>
                </c:pt>
                <c:pt idx="9">
                  <c:v>8.8115567460975749E-2</c:v>
                </c:pt>
                <c:pt idx="10">
                  <c:v>9.7361897857414254E-2</c:v>
                </c:pt>
                <c:pt idx="11">
                  <c:v>9.4533809949231856E-2</c:v>
                </c:pt>
                <c:pt idx="12">
                  <c:v>9.6327001973463805E-2</c:v>
                </c:pt>
                <c:pt idx="13">
                  <c:v>9.5435368579873656E-2</c:v>
                </c:pt>
                <c:pt idx="14">
                  <c:v>9.5645559290755799E-2</c:v>
                </c:pt>
                <c:pt idx="15">
                  <c:v>9.9119631849457893E-2</c:v>
                </c:pt>
                <c:pt idx="16">
                  <c:v>8.8404447637278491E-2</c:v>
                </c:pt>
                <c:pt idx="17">
                  <c:v>9.6198170917287731E-2</c:v>
                </c:pt>
                <c:pt idx="18">
                  <c:v>9.3079917834307607E-2</c:v>
                </c:pt>
                <c:pt idx="19">
                  <c:v>9.3631900265549323E-2</c:v>
                </c:pt>
                <c:pt idx="20">
                  <c:v>9.4146340014472793E-2</c:v>
                </c:pt>
                <c:pt idx="21">
                  <c:v>8.1401272261562546E-2</c:v>
                </c:pt>
                <c:pt idx="22">
                  <c:v>2.7491925611355283E-2</c:v>
                </c:pt>
                <c:pt idx="23">
                  <c:v>2.7338232603089329E-2</c:v>
                </c:pt>
                <c:pt idx="24">
                  <c:v>2.7791353878533084E-2</c:v>
                </c:pt>
                <c:pt idx="25">
                  <c:v>2.8943094205759596E-2</c:v>
                </c:pt>
                <c:pt idx="26">
                  <c:v>2.7056833393223876E-2</c:v>
                </c:pt>
                <c:pt idx="27">
                  <c:v>2.6718494099954283E-2</c:v>
                </c:pt>
                <c:pt idx="28">
                  <c:v>2.5832673333246174E-2</c:v>
                </c:pt>
                <c:pt idx="29">
                  <c:v>2.3444525127685162E-2</c:v>
                </c:pt>
                <c:pt idx="30">
                  <c:v>2.2093381372038728E-2</c:v>
                </c:pt>
                <c:pt idx="31">
                  <c:v>2.1906635247567745E-2</c:v>
                </c:pt>
                <c:pt idx="32">
                  <c:v>2.1831065640673608E-2</c:v>
                </c:pt>
                <c:pt idx="33">
                  <c:v>2.1209714766857388E-2</c:v>
                </c:pt>
                <c:pt idx="34">
                  <c:v>2.0344235749149574E-2</c:v>
                </c:pt>
                <c:pt idx="35">
                  <c:v>1.9369961330669289E-2</c:v>
                </c:pt>
                <c:pt idx="36">
                  <c:v>1.7253221288816983E-2</c:v>
                </c:pt>
                <c:pt idx="37">
                  <c:v>1.5840069209068542E-2</c:v>
                </c:pt>
                <c:pt idx="38">
                  <c:v>1.4522083005356961E-2</c:v>
                </c:pt>
                <c:pt idx="39">
                  <c:v>1.3672761087498566E-2</c:v>
                </c:pt>
                <c:pt idx="40">
                  <c:v>1.3430194895708099E-2</c:v>
                </c:pt>
                <c:pt idx="41">
                  <c:v>1.6514354594071072E-2</c:v>
                </c:pt>
                <c:pt idx="42">
                  <c:v>1.607086672950862E-2</c:v>
                </c:pt>
                <c:pt idx="43">
                  <c:v>1.5369745171264552E-2</c:v>
                </c:pt>
                <c:pt idx="44">
                  <c:v>1.4271686400214124E-2</c:v>
                </c:pt>
              </c:numCache>
            </c:numRef>
          </c:val>
          <c:smooth val="0"/>
          <c:extLst>
            <c:ext xmlns:c16="http://schemas.microsoft.com/office/drawing/2014/chart" uri="{C3380CC4-5D6E-409C-BE32-E72D297353CC}">
              <c16:uniqueId val="{00000004-EF34-400B-BA73-A1949591855D}"/>
            </c:ext>
          </c:extLst>
        </c:ser>
        <c:ser>
          <c:idx val="5"/>
          <c:order val="5"/>
          <c:tx>
            <c:strRef>
              <c:f>Chart!$G$3</c:f>
              <c:strCache>
                <c:ptCount val="1"/>
                <c:pt idx="0">
                  <c:v>Other</c:v>
                </c:pt>
              </c:strCache>
            </c:strRef>
          </c:tx>
          <c:spPr>
            <a:ln w="28575" cap="rnd">
              <a:solidFill>
                <a:schemeClr val="tx1"/>
              </a:solidFill>
              <a:round/>
            </a:ln>
            <a:effectLst/>
          </c:spPr>
          <c:marker>
            <c:symbol val="none"/>
          </c:marker>
          <c:cat>
            <c:strRef>
              <c:f>Chart!$A$4:$A$48</c:f>
              <c:strCache>
                <c:ptCount val="45"/>
                <c:pt idx="0">
                  <c:v>78-79</c:v>
                </c:pt>
                <c:pt idx="1">
                  <c:v>79-80</c:v>
                </c:pt>
                <c:pt idx="2">
                  <c:v>80-81</c:v>
                </c:pt>
                <c:pt idx="3">
                  <c:v>81-82</c:v>
                </c:pt>
                <c:pt idx="4">
                  <c:v>82-83</c:v>
                </c:pt>
                <c:pt idx="5">
                  <c:v>83-84</c:v>
                </c:pt>
                <c:pt idx="6">
                  <c:v>84-85</c:v>
                </c:pt>
                <c:pt idx="7">
                  <c:v>85-86</c:v>
                </c:pt>
                <c:pt idx="8">
                  <c:v>86-87</c:v>
                </c:pt>
                <c:pt idx="9">
                  <c:v>87-88</c:v>
                </c:pt>
                <c:pt idx="10">
                  <c:v>88-89</c:v>
                </c:pt>
                <c:pt idx="11">
                  <c:v>89-90</c:v>
                </c:pt>
                <c:pt idx="12">
                  <c:v>90-91</c:v>
                </c:pt>
                <c:pt idx="13">
                  <c:v>91-92</c:v>
                </c:pt>
                <c:pt idx="14">
                  <c:v>92-93</c:v>
                </c:pt>
                <c:pt idx="15">
                  <c:v>93-94</c:v>
                </c:pt>
                <c:pt idx="16">
                  <c:v>94-95</c:v>
                </c:pt>
                <c:pt idx="17">
                  <c:v>95-96</c:v>
                </c:pt>
                <c:pt idx="18">
                  <c:v>96-97</c:v>
                </c:pt>
                <c:pt idx="19">
                  <c:v>97-98</c:v>
                </c:pt>
                <c:pt idx="20">
                  <c:v>98-99</c:v>
                </c:pt>
                <c:pt idx="21">
                  <c:v>99-00</c:v>
                </c:pt>
                <c:pt idx="22">
                  <c:v>00-01</c:v>
                </c:pt>
                <c:pt idx="23">
                  <c:v>01-02</c:v>
                </c:pt>
                <c:pt idx="24">
                  <c:v>02-03</c:v>
                </c:pt>
                <c:pt idx="25">
                  <c:v>03-04</c:v>
                </c:pt>
                <c:pt idx="26">
                  <c:v>04-05</c:v>
                </c:pt>
                <c:pt idx="27">
                  <c:v>05-06</c:v>
                </c:pt>
                <c:pt idx="28">
                  <c:v>06-07</c:v>
                </c:pt>
                <c:pt idx="29">
                  <c:v>07-08</c:v>
                </c:pt>
                <c:pt idx="30">
                  <c:v>08-09</c:v>
                </c:pt>
                <c:pt idx="31">
                  <c:v>09-10</c:v>
                </c:pt>
                <c:pt idx="32">
                  <c:v>10-11</c:v>
                </c:pt>
                <c:pt idx="33">
                  <c:v>11-12</c:v>
                </c:pt>
                <c:pt idx="34">
                  <c:v>12-13</c:v>
                </c:pt>
                <c:pt idx="35">
                  <c:v>13-14</c:v>
                </c:pt>
                <c:pt idx="36">
                  <c:v>14-15</c:v>
                </c:pt>
                <c:pt idx="37">
                  <c:v>15-16</c:v>
                </c:pt>
                <c:pt idx="38">
                  <c:v>16-17</c:v>
                </c:pt>
                <c:pt idx="39">
                  <c:v>17-18</c:v>
                </c:pt>
                <c:pt idx="40">
                  <c:v>18-19</c:v>
                </c:pt>
                <c:pt idx="41">
                  <c:v>19-20</c:v>
                </c:pt>
                <c:pt idx="42">
                  <c:v>20-21</c:v>
                </c:pt>
                <c:pt idx="43">
                  <c:v>21-22</c:v>
                </c:pt>
                <c:pt idx="44">
                  <c:v>22-23</c:v>
                </c:pt>
              </c:strCache>
            </c:strRef>
          </c:cat>
          <c:val>
            <c:numRef>
              <c:f>Chart!$G$4:$G$48</c:f>
              <c:numCache>
                <c:formatCode>0.0%</c:formatCode>
                <c:ptCount val="45"/>
                <c:pt idx="0">
                  <c:v>6.0597150986226089E-2</c:v>
                </c:pt>
                <c:pt idx="1">
                  <c:v>5.5712108519827219E-2</c:v>
                </c:pt>
                <c:pt idx="2">
                  <c:v>5.1574557913764085E-2</c:v>
                </c:pt>
                <c:pt idx="3">
                  <c:v>6.6507025700006661E-2</c:v>
                </c:pt>
                <c:pt idx="4">
                  <c:v>8.1327575385072626E-2</c:v>
                </c:pt>
                <c:pt idx="5">
                  <c:v>7.7772865350820286E-2</c:v>
                </c:pt>
                <c:pt idx="6">
                  <c:v>7.8392233844768677E-2</c:v>
                </c:pt>
                <c:pt idx="7">
                  <c:v>7.3972792050447822E-2</c:v>
                </c:pt>
                <c:pt idx="8">
                  <c:v>8.0444330747172277E-2</c:v>
                </c:pt>
                <c:pt idx="9">
                  <c:v>4.3293007414612505E-2</c:v>
                </c:pt>
                <c:pt idx="10">
                  <c:v>4.0409318859175758E-2</c:v>
                </c:pt>
                <c:pt idx="11">
                  <c:v>3.9530790010736672E-2</c:v>
                </c:pt>
                <c:pt idx="12">
                  <c:v>4.0295595135102502E-2</c:v>
                </c:pt>
                <c:pt idx="13">
                  <c:v>4.2055848672754248E-2</c:v>
                </c:pt>
                <c:pt idx="14">
                  <c:v>4.2754576469448025E-2</c:v>
                </c:pt>
                <c:pt idx="15">
                  <c:v>4.6639662830321504E-2</c:v>
                </c:pt>
                <c:pt idx="16">
                  <c:v>5.0441829126199544E-2</c:v>
                </c:pt>
                <c:pt idx="17">
                  <c:v>5.280836832390412E-2</c:v>
                </c:pt>
                <c:pt idx="18">
                  <c:v>5.8601601246523805E-2</c:v>
                </c:pt>
                <c:pt idx="19">
                  <c:v>5.7762570268928393E-2</c:v>
                </c:pt>
                <c:pt idx="20">
                  <c:v>5.875959176053247E-2</c:v>
                </c:pt>
                <c:pt idx="21">
                  <c:v>5.4259796085889489E-2</c:v>
                </c:pt>
                <c:pt idx="22">
                  <c:v>2.7072291759517753E-2</c:v>
                </c:pt>
                <c:pt idx="23">
                  <c:v>1.8424009795099283E-2</c:v>
                </c:pt>
                <c:pt idx="24">
                  <c:v>1.0216525171028557E-2</c:v>
                </c:pt>
                <c:pt idx="25">
                  <c:v>5.3529385316063438E-3</c:v>
                </c:pt>
                <c:pt idx="26">
                  <c:v>5.4837016228334035E-3</c:v>
                </c:pt>
                <c:pt idx="27">
                  <c:v>5.571852736791727E-3</c:v>
                </c:pt>
                <c:pt idx="28">
                  <c:v>5.4219118729679217E-3</c:v>
                </c:pt>
                <c:pt idx="29">
                  <c:v>5.7262646383243743E-3</c:v>
                </c:pt>
                <c:pt idx="30">
                  <c:v>6.3162821318231144E-3</c:v>
                </c:pt>
                <c:pt idx="31">
                  <c:v>6.4433612002353646E-3</c:v>
                </c:pt>
                <c:pt idx="32">
                  <c:v>6.8621346185693266E-3</c:v>
                </c:pt>
                <c:pt idx="33">
                  <c:v>6.9855819216452231E-3</c:v>
                </c:pt>
                <c:pt idx="34">
                  <c:v>8.0302254791010386E-3</c:v>
                </c:pt>
                <c:pt idx="35">
                  <c:v>8.7272703675608243E-3</c:v>
                </c:pt>
                <c:pt idx="36">
                  <c:v>8.6451839507748485E-3</c:v>
                </c:pt>
                <c:pt idx="37">
                  <c:v>8.3769559735854537E-3</c:v>
                </c:pt>
                <c:pt idx="38">
                  <c:v>3.8330907632574851E-2</c:v>
                </c:pt>
                <c:pt idx="39">
                  <c:v>3.7495789388493739E-2</c:v>
                </c:pt>
                <c:pt idx="40">
                  <c:v>3.777771160984178E-2</c:v>
                </c:pt>
                <c:pt idx="41">
                  <c:v>3.6479033316693221E-2</c:v>
                </c:pt>
                <c:pt idx="42">
                  <c:v>3.7278684069087742E-2</c:v>
                </c:pt>
                <c:pt idx="43">
                  <c:v>3.6059909875957308E-2</c:v>
                </c:pt>
                <c:pt idx="44">
                  <c:v>3.7448547778931807E-2</c:v>
                </c:pt>
              </c:numCache>
            </c:numRef>
          </c:val>
          <c:smooth val="0"/>
          <c:extLst>
            <c:ext xmlns:c16="http://schemas.microsoft.com/office/drawing/2014/chart" uri="{C3380CC4-5D6E-409C-BE32-E72D297353CC}">
              <c16:uniqueId val="{00000005-EF34-400B-BA73-A1949591855D}"/>
            </c:ext>
          </c:extLst>
        </c:ser>
        <c:dLbls>
          <c:showLegendKey val="0"/>
          <c:showVal val="0"/>
          <c:showCatName val="0"/>
          <c:showSerName val="0"/>
          <c:showPercent val="0"/>
          <c:showBubbleSize val="0"/>
        </c:dLbls>
        <c:smooth val="0"/>
        <c:axId val="1450956927"/>
        <c:axId val="1"/>
      </c:lineChart>
      <c:catAx>
        <c:axId val="145095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0956927"/>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0.30976</cdr:x>
      <cdr:y>0.58802</cdr:y>
    </cdr:from>
    <cdr:to>
      <cdr:x>0.30976</cdr:x>
      <cdr:y>0.96359</cdr:y>
    </cdr:to>
    <cdr:cxnSp macro="">
      <cdr:nvCxnSpPr>
        <cdr:cNvPr id="2" name="Straight Arrow Connector 1">
          <a:extLst xmlns:a="http://schemas.openxmlformats.org/drawingml/2006/main">
            <a:ext uri="{FF2B5EF4-FFF2-40B4-BE49-F238E27FC236}">
              <a16:creationId xmlns:a16="http://schemas.microsoft.com/office/drawing/2014/main" id="{B39E9C8F-88F5-4A17-A858-3A4D124A8B1D}"/>
            </a:ext>
          </a:extLst>
        </cdr:cNvPr>
        <cdr:cNvCxnSpPr/>
      </cdr:nvCxnSpPr>
      <cdr:spPr>
        <a:xfrm xmlns:a="http://schemas.openxmlformats.org/drawingml/2006/main" flipV="1">
          <a:off x="2605582" y="2863271"/>
          <a:ext cx="0" cy="1828800"/>
        </a:xfrm>
        <a:prstGeom xmlns:a="http://schemas.openxmlformats.org/drawingml/2006/main" prst="straightConnector1">
          <a:avLst/>
        </a:prstGeom>
        <a:ln xmlns:a="http://schemas.openxmlformats.org/drawingml/2006/main" w="22225">
          <a:solidFill>
            <a:srgbClr val="F42D1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086" tIns="46545" rIns="93086" bIns="46545" rtlCol="0"/>
          <a:lstStyle>
            <a:lvl1pPr algn="l">
              <a:defRPr sz="1200"/>
            </a:lvl1pPr>
          </a:lstStyle>
          <a:p>
            <a:endParaRPr lang="en-US" dirty="0"/>
          </a:p>
        </p:txBody>
      </p:sp>
      <p:sp>
        <p:nvSpPr>
          <p:cNvPr id="3" name="Date Placeholder 2"/>
          <p:cNvSpPr>
            <a:spLocks noGrp="1"/>
          </p:cNvSpPr>
          <p:nvPr>
            <p:ph type="dt" sz="quarter" idx="1"/>
          </p:nvPr>
        </p:nvSpPr>
        <p:spPr>
          <a:xfrm>
            <a:off x="3970945" y="1"/>
            <a:ext cx="3037840" cy="464820"/>
          </a:xfrm>
          <a:prstGeom prst="rect">
            <a:avLst/>
          </a:prstGeom>
        </p:spPr>
        <p:txBody>
          <a:bodyPr vert="horz" lIns="93086" tIns="46545" rIns="93086" bIns="46545" rtlCol="0"/>
          <a:lstStyle>
            <a:lvl1pPr algn="r">
              <a:defRPr sz="1200"/>
            </a:lvl1pPr>
          </a:lstStyle>
          <a:p>
            <a:fld id="{DB0B667D-2BE0-4A16-8EFA-E30C5D08DF21}" type="datetimeFigureOut">
              <a:rPr lang="en-US" smtClean="0"/>
              <a:t>6/5/2025</a:t>
            </a:fld>
            <a:endParaRPr lang="en-US" dirty="0"/>
          </a:p>
        </p:txBody>
      </p:sp>
      <p:sp>
        <p:nvSpPr>
          <p:cNvPr id="5" name="Slide Number Placeholder 4"/>
          <p:cNvSpPr>
            <a:spLocks noGrp="1"/>
          </p:cNvSpPr>
          <p:nvPr>
            <p:ph type="sldNum" sz="quarter" idx="3"/>
          </p:nvPr>
        </p:nvSpPr>
        <p:spPr>
          <a:xfrm>
            <a:off x="3970945" y="8829969"/>
            <a:ext cx="3037840" cy="464820"/>
          </a:xfrm>
          <a:prstGeom prst="rect">
            <a:avLst/>
          </a:prstGeom>
        </p:spPr>
        <p:txBody>
          <a:bodyPr vert="horz" lIns="93086" tIns="46545" rIns="93086" bIns="46545" rtlCol="0" anchor="b"/>
          <a:lstStyle>
            <a:lvl1pPr algn="r">
              <a:defRPr sz="1200"/>
            </a:lvl1pPr>
          </a:lstStyle>
          <a:p>
            <a:fld id="{8088C099-2B7A-4B35-9E19-074E2F15C2D3}" type="slidenum">
              <a:rPr lang="en-US" smtClean="0"/>
              <a:t>‹#›</a:t>
            </a:fld>
            <a:endParaRPr lang="en-US" dirty="0"/>
          </a:p>
        </p:txBody>
      </p:sp>
      <p:sp>
        <p:nvSpPr>
          <p:cNvPr id="6" name="Footer Placeholder 5">
            <a:extLst>
              <a:ext uri="{FF2B5EF4-FFF2-40B4-BE49-F238E27FC236}">
                <a16:creationId xmlns:a16="http://schemas.microsoft.com/office/drawing/2014/main" id="{7662C81A-E33A-4A6E-95D2-B13D0BB3B47C}"/>
              </a:ext>
            </a:extLst>
          </p:cNvPr>
          <p:cNvSpPr>
            <a:spLocks noGrp="1"/>
          </p:cNvSpPr>
          <p:nvPr>
            <p:ph type="ftr" sz="quarter" idx="2"/>
          </p:nvPr>
        </p:nvSpPr>
        <p:spPr>
          <a:xfrm>
            <a:off x="4" y="8831109"/>
            <a:ext cx="3038258" cy="465292"/>
          </a:xfrm>
          <a:prstGeom prst="rect">
            <a:avLst/>
          </a:prstGeom>
        </p:spPr>
        <p:txBody>
          <a:bodyPr vert="horz" lIns="90372" tIns="45186" rIns="90372" bIns="45186" rtlCol="0" anchor="b"/>
          <a:lstStyle>
            <a:lvl1pPr algn="l">
              <a:defRPr sz="1200"/>
            </a:lvl1pPr>
          </a:lstStyle>
          <a:p>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086" tIns="46545" rIns="93086" bIns="46545" rtlCol="0"/>
          <a:lstStyle>
            <a:lvl1pPr algn="l">
              <a:defRPr sz="1200"/>
            </a:lvl1pPr>
          </a:lstStyle>
          <a:p>
            <a:endParaRPr lang="en-US" dirty="0"/>
          </a:p>
        </p:txBody>
      </p:sp>
      <p:sp>
        <p:nvSpPr>
          <p:cNvPr id="3" name="Date Placeholder 2"/>
          <p:cNvSpPr>
            <a:spLocks noGrp="1"/>
          </p:cNvSpPr>
          <p:nvPr>
            <p:ph type="dt" idx="1"/>
          </p:nvPr>
        </p:nvSpPr>
        <p:spPr>
          <a:xfrm>
            <a:off x="3970945" y="1"/>
            <a:ext cx="3037840" cy="464820"/>
          </a:xfrm>
          <a:prstGeom prst="rect">
            <a:avLst/>
          </a:prstGeom>
        </p:spPr>
        <p:txBody>
          <a:bodyPr vert="horz" lIns="93086" tIns="46545" rIns="93086" bIns="46545" rtlCol="0"/>
          <a:lstStyle>
            <a:lvl1pPr algn="r">
              <a:defRPr sz="1200"/>
            </a:lvl1pPr>
          </a:lstStyle>
          <a:p>
            <a:fld id="{EDF0A5FA-AB94-44EE-A5D4-75C5C49A077B}" type="datetimeFigureOut">
              <a:rPr lang="en-US" smtClean="0"/>
              <a:t>6/5/2025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086" tIns="46545" rIns="93086" bIns="4654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086" tIns="46545" rIns="93086" bIns="465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086" tIns="46545" rIns="93086" bIns="465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5" y="8829969"/>
            <a:ext cx="3037840" cy="464820"/>
          </a:xfrm>
          <a:prstGeom prst="rect">
            <a:avLst/>
          </a:prstGeom>
        </p:spPr>
        <p:txBody>
          <a:bodyPr vert="horz" lIns="93086" tIns="46545" rIns="93086" bIns="46545"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9DEFA-A6E1-4627-8453-89CF76F358A1}" type="slidenum">
              <a:rPr lang="en-US" smtClean="0"/>
              <a:t>1</a:t>
            </a:fld>
            <a:endParaRPr lang="en-US" dirty="0"/>
          </a:p>
        </p:txBody>
      </p:sp>
      <p:sp>
        <p:nvSpPr>
          <p:cNvPr id="6" name="Footer Placeholder 5"/>
          <p:cNvSpPr>
            <a:spLocks noGrp="1"/>
          </p:cNvSpPr>
          <p:nvPr>
            <p:ph type="ftr" sz="quarter" idx="12"/>
          </p:nvPr>
        </p:nvSpPr>
        <p:spPr/>
        <p:txBody>
          <a:bodyPr/>
          <a:lstStyle/>
          <a:p>
            <a:r>
              <a:rPr lang="en-US" dirty="0"/>
              <a:t>© ISFIS Inc., 2019</a:t>
            </a:r>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3641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59</a:t>
            </a:fld>
            <a:endParaRPr lang="en-US" dirty="0"/>
          </a:p>
        </p:txBody>
      </p:sp>
    </p:spTree>
    <p:extLst>
      <p:ext uri="{BB962C8B-B14F-4D97-AF65-F5344CB8AC3E}">
        <p14:creationId xmlns:p14="http://schemas.microsoft.com/office/powerpoint/2010/main" val="215591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62</a:t>
            </a:fld>
            <a:endParaRPr lang="en-US" dirty="0"/>
          </a:p>
        </p:txBody>
      </p:sp>
    </p:spTree>
    <p:extLst>
      <p:ext uri="{BB962C8B-B14F-4D97-AF65-F5344CB8AC3E}">
        <p14:creationId xmlns:p14="http://schemas.microsoft.com/office/powerpoint/2010/main" val="384116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66</a:t>
            </a:fld>
            <a:endParaRPr lang="en-US" dirty="0"/>
          </a:p>
        </p:txBody>
      </p:sp>
    </p:spTree>
    <p:extLst>
      <p:ext uri="{BB962C8B-B14F-4D97-AF65-F5344CB8AC3E}">
        <p14:creationId xmlns:p14="http://schemas.microsoft.com/office/powerpoint/2010/main" val="1321584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67</a:t>
            </a:fld>
            <a:endParaRPr lang="en-US" dirty="0"/>
          </a:p>
        </p:txBody>
      </p:sp>
    </p:spTree>
    <p:extLst>
      <p:ext uri="{BB962C8B-B14F-4D97-AF65-F5344CB8AC3E}">
        <p14:creationId xmlns:p14="http://schemas.microsoft.com/office/powerpoint/2010/main" val="207332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79</a:t>
            </a:fld>
            <a:endParaRPr lang="en-US" dirty="0"/>
          </a:p>
        </p:txBody>
      </p:sp>
    </p:spTree>
    <p:extLst>
      <p:ext uri="{BB962C8B-B14F-4D97-AF65-F5344CB8AC3E}">
        <p14:creationId xmlns:p14="http://schemas.microsoft.com/office/powerpoint/2010/main" val="379007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7</a:t>
            </a:fld>
            <a:endParaRPr lang="en-US" dirty="0"/>
          </a:p>
        </p:txBody>
      </p:sp>
    </p:spTree>
    <p:extLst>
      <p:ext uri="{BB962C8B-B14F-4D97-AF65-F5344CB8AC3E}">
        <p14:creationId xmlns:p14="http://schemas.microsoft.com/office/powerpoint/2010/main" val="243220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8</a:t>
            </a:fld>
            <a:endParaRPr lang="en-US" dirty="0"/>
          </a:p>
        </p:txBody>
      </p:sp>
    </p:spTree>
    <p:extLst>
      <p:ext uri="{BB962C8B-B14F-4D97-AF65-F5344CB8AC3E}">
        <p14:creationId xmlns:p14="http://schemas.microsoft.com/office/powerpoint/2010/main" val="93626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13</a:t>
            </a:fld>
            <a:endParaRPr lang="en-US" dirty="0"/>
          </a:p>
        </p:txBody>
      </p:sp>
    </p:spTree>
    <p:extLst>
      <p:ext uri="{BB962C8B-B14F-4D97-AF65-F5344CB8AC3E}">
        <p14:creationId xmlns:p14="http://schemas.microsoft.com/office/powerpoint/2010/main" val="381191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22</a:t>
            </a:fld>
            <a:endParaRPr lang="en-US" dirty="0"/>
          </a:p>
        </p:txBody>
      </p:sp>
    </p:spTree>
    <p:extLst>
      <p:ext uri="{BB962C8B-B14F-4D97-AF65-F5344CB8AC3E}">
        <p14:creationId xmlns:p14="http://schemas.microsoft.com/office/powerpoint/2010/main" val="132158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33</a:t>
            </a:fld>
            <a:endParaRPr lang="en-US" dirty="0"/>
          </a:p>
        </p:txBody>
      </p:sp>
    </p:spTree>
    <p:extLst>
      <p:ext uri="{BB962C8B-B14F-4D97-AF65-F5344CB8AC3E}">
        <p14:creationId xmlns:p14="http://schemas.microsoft.com/office/powerpoint/2010/main" val="405760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40</a:t>
            </a:fld>
            <a:endParaRPr lang="en-US" dirty="0"/>
          </a:p>
        </p:txBody>
      </p:sp>
    </p:spTree>
    <p:extLst>
      <p:ext uri="{BB962C8B-B14F-4D97-AF65-F5344CB8AC3E}">
        <p14:creationId xmlns:p14="http://schemas.microsoft.com/office/powerpoint/2010/main" val="225740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48</a:t>
            </a:fld>
            <a:endParaRPr lang="en-US" dirty="0"/>
          </a:p>
        </p:txBody>
      </p:sp>
    </p:spTree>
    <p:extLst>
      <p:ext uri="{BB962C8B-B14F-4D97-AF65-F5344CB8AC3E}">
        <p14:creationId xmlns:p14="http://schemas.microsoft.com/office/powerpoint/2010/main" val="317121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9DEFA-A6E1-4627-8453-89CF76F358A1}" type="slidenum">
              <a:rPr lang="en-US" smtClean="0"/>
              <a:t>54</a:t>
            </a:fld>
            <a:endParaRPr lang="en-US" dirty="0"/>
          </a:p>
        </p:txBody>
      </p:sp>
    </p:spTree>
    <p:extLst>
      <p:ext uri="{BB962C8B-B14F-4D97-AF65-F5344CB8AC3E}">
        <p14:creationId xmlns:p14="http://schemas.microsoft.com/office/powerpoint/2010/main" val="1684568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95175"/>
            <a:ext cx="7772400" cy="1470025"/>
          </a:xfrm>
        </p:spPr>
        <p:txBody>
          <a:bodyPr/>
          <a:lstStyle>
            <a:lvl1pPr>
              <a:defRPr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94892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10244"/>
            <a:ext cx="9144000" cy="2855763"/>
          </a:xfrm>
          <a:prstGeom prst="rect">
            <a:avLst/>
          </a:prstGeom>
        </p:spPr>
      </p:pic>
    </p:spTree>
    <p:extLst>
      <p:ext uri="{BB962C8B-B14F-4D97-AF65-F5344CB8AC3E}">
        <p14:creationId xmlns:p14="http://schemas.microsoft.com/office/powerpoint/2010/main" val="123094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36585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ngle - Sub">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8291159C-C5E4-2B2E-481D-05798CE5638A}"/>
              </a:ext>
            </a:extLst>
          </p:cNvPr>
          <p:cNvSpPr/>
          <p:nvPr userDrawn="1">
            <p:custDataLst>
              <p:tags r:id="rId1"/>
            </p:custDataLst>
          </p:nvPr>
        </p:nvSpPr>
        <p:spPr>
          <a:xfrm>
            <a:off x="0" y="0"/>
            <a:ext cx="11545" cy="11206"/>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 name="Title 1"/>
          <p:cNvSpPr>
            <a:spLocks noGrp="1"/>
          </p:cNvSpPr>
          <p:nvPr>
            <p:ph type="title" hasCustomPrompt="1"/>
          </p:nvPr>
        </p:nvSpPr>
        <p:spPr>
          <a:xfrm>
            <a:off x="415637" y="572845"/>
            <a:ext cx="8312727" cy="282388"/>
          </a:xfrm>
        </p:spPr>
        <p:txBody>
          <a:bodyPr/>
          <a:lstStyle>
            <a:lvl1pPr>
              <a:defRPr/>
            </a:lvl1pPr>
          </a:lstStyle>
          <a:p>
            <a:r>
              <a:rPr lang="en-US" dirty="0"/>
              <a:t>Page Title</a:t>
            </a:r>
          </a:p>
        </p:txBody>
      </p:sp>
      <p:sp>
        <p:nvSpPr>
          <p:cNvPr id="4" name="Content 1"/>
          <p:cNvSpPr>
            <a:spLocks noGrp="1"/>
          </p:cNvSpPr>
          <p:nvPr>
            <p:ph sz="half" idx="2" hasCustomPrompt="1"/>
          </p:nvPr>
        </p:nvSpPr>
        <p:spPr>
          <a:xfrm>
            <a:off x="415637" y="1460350"/>
            <a:ext cx="8312727" cy="47521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Level 1</a:t>
            </a:r>
          </a:p>
          <a:p>
            <a:pPr lvl="1"/>
            <a:r>
              <a:rPr lang="en-US" dirty="0"/>
              <a:t>Second level</a:t>
            </a:r>
          </a:p>
          <a:p>
            <a:pPr lvl="2"/>
            <a:r>
              <a:rPr lang="en-US" dirty="0"/>
              <a:t>Third level</a:t>
            </a:r>
          </a:p>
          <a:p>
            <a:pPr lvl="3"/>
            <a:r>
              <a:rPr lang="en-US" dirty="0"/>
              <a:t>Fourth level</a:t>
            </a:r>
          </a:p>
        </p:txBody>
      </p:sp>
      <p:sp>
        <p:nvSpPr>
          <p:cNvPr id="3" name="Text Placeholder 5">
            <a:extLst>
              <a:ext uri="{FF2B5EF4-FFF2-40B4-BE49-F238E27FC236}">
                <a16:creationId xmlns:a16="http://schemas.microsoft.com/office/drawing/2014/main" id="{A79B7255-B249-4CEB-F97D-13D0896B3004}"/>
              </a:ext>
            </a:extLst>
          </p:cNvPr>
          <p:cNvSpPr>
            <a:spLocks noGrp="1"/>
          </p:cNvSpPr>
          <p:nvPr>
            <p:ph type="body" sz="quarter" idx="13" hasCustomPrompt="1"/>
          </p:nvPr>
        </p:nvSpPr>
        <p:spPr>
          <a:xfrm>
            <a:off x="415637" y="6286501"/>
            <a:ext cx="6234545" cy="336177"/>
          </a:xfrm>
        </p:spPr>
        <p:txBody>
          <a:bodyPr/>
          <a:lstStyle>
            <a:lvl1pPr marL="201717" indent="-201717">
              <a:spcAft>
                <a:spcPts val="0"/>
              </a:spcAft>
              <a:buFont typeface="+mj-lt"/>
              <a:buAutoNum type="arabicParenR"/>
              <a:defRPr sz="618" b="0">
                <a:solidFill>
                  <a:schemeClr val="tx1"/>
                </a:solidFill>
              </a:defRPr>
            </a:lvl1pPr>
          </a:lstStyle>
          <a:p>
            <a:pPr lvl="0"/>
            <a:r>
              <a:rPr lang="en-US" dirty="0"/>
              <a:t>Footnotes and sources go here</a:t>
            </a:r>
          </a:p>
        </p:txBody>
      </p:sp>
      <p:sp>
        <p:nvSpPr>
          <p:cNvPr id="5" name="Text Placeholder 9">
            <a:extLst>
              <a:ext uri="{FF2B5EF4-FFF2-40B4-BE49-F238E27FC236}">
                <a16:creationId xmlns:a16="http://schemas.microsoft.com/office/drawing/2014/main" id="{C70E3558-A1FD-3381-74E1-E32E87C66DAA}"/>
              </a:ext>
            </a:extLst>
          </p:cNvPr>
          <p:cNvSpPr>
            <a:spLocks noGrp="1"/>
          </p:cNvSpPr>
          <p:nvPr>
            <p:ph type="body" sz="quarter" idx="23" hasCustomPrompt="1"/>
          </p:nvPr>
        </p:nvSpPr>
        <p:spPr>
          <a:xfrm>
            <a:off x="415637" y="930117"/>
            <a:ext cx="8312727" cy="322729"/>
          </a:xfrm>
        </p:spPr>
        <p:txBody>
          <a:bodyPr>
            <a:normAutofit/>
          </a:bodyPr>
          <a:lstStyle>
            <a:lvl1pPr>
              <a:defRPr>
                <a:solidFill>
                  <a:schemeClr val="tx1"/>
                </a:solidFill>
                <a:latin typeface="+mn-lt"/>
              </a:defRPr>
            </a:lvl1pPr>
          </a:lstStyle>
          <a:p>
            <a:pPr lvl="0"/>
            <a:r>
              <a:rPr lang="en-US" dirty="0"/>
              <a:t>Subtitle</a:t>
            </a:r>
          </a:p>
        </p:txBody>
      </p:sp>
      <p:cxnSp>
        <p:nvCxnSpPr>
          <p:cNvPr id="7" name="Straight Connector 6">
            <a:extLst>
              <a:ext uri="{FF2B5EF4-FFF2-40B4-BE49-F238E27FC236}">
                <a16:creationId xmlns:a16="http://schemas.microsoft.com/office/drawing/2014/main" id="{2B150CB4-55C1-2674-0633-4F116FD2B9B9}"/>
              </a:ext>
            </a:extLst>
          </p:cNvPr>
          <p:cNvCxnSpPr/>
          <p:nvPr userDrawn="1"/>
        </p:nvCxnSpPr>
        <p:spPr>
          <a:xfrm>
            <a:off x="415637" y="6276449"/>
            <a:ext cx="831272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06195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DA8BB2F-3487-4DAD-83B6-4F0D28E497E2}" type="slidenum">
              <a:rPr lang="en-US" smtClean="0"/>
              <a:t>‹#›</a:t>
            </a:fld>
            <a:endParaRPr lang="en-US" dirty="0"/>
          </a:p>
        </p:txBody>
      </p:sp>
    </p:spTree>
    <p:extLst>
      <p:ext uri="{BB962C8B-B14F-4D97-AF65-F5344CB8AC3E}">
        <p14:creationId xmlns:p14="http://schemas.microsoft.com/office/powerpoint/2010/main" val="945092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73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0" cy="3404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3353492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Lst>
  <p:hf hdr="0" ftr="0" dt="0"/>
  <p:txStyles>
    <p:titleStyle>
      <a:lvl1pPr algn="ctr" defTabSz="914400" rtl="0" eaLnBrk="1" latinLnBrk="0" hangingPunct="1">
        <a:spcBef>
          <a:spcPct val="0"/>
        </a:spcBef>
        <a:buNone/>
        <a:defRPr sz="4400" b="1" i="0"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9CC5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4247321995"/>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gis.iowa.gov/docs/publications/MM/1529317.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desmoinesregister.com/story/news/politics/2025/05/22/iowa-legislature-state-budget/83513514007/?utm_source=desmoinesregister-dailybriefing-strada&amp;utm_medium=email&amp;utm_campaign=dailybriefing-headline-stack&amp;utm_term=hero&amp;utm_content=pdem-desmoines-nletter6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desmoinesregister.com/story/news/politics/2024/04/24/a-breakdown-of-iowas-8-9-billion-state-budget-for-the-coming-year/73332607007/" TargetMode="External"/><Relationship Id="rId2" Type="http://schemas.openxmlformats.org/officeDocument/2006/relationships/hyperlink" Target="https://www.desmoinesregister.com/story/news/politics/2025/05/15/iowa-legislature-ends-2025-session-with-no-action-on-property-taxes/83513449007/" TargetMode="External"/><Relationship Id="rId1" Type="http://schemas.openxmlformats.org/officeDocument/2006/relationships/slideLayout" Target="../slideLayouts/slideLayout2.xml"/><Relationship Id="rId4" Type="http://schemas.openxmlformats.org/officeDocument/2006/relationships/hyperlink" Target="https://www.desmoinesregister.com/story/news/politics/2025/05/22/iowa-legislature-state-budget/83513514007/?utm_source=desmoinesregister-dailybriefing-strada&amp;utm_medium=email&amp;utm_campaign=dailybriefing-headline-stack&amp;utm_term=hero&amp;utm_content=pdem-desmoines-nletter65"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esmoinesregister.com/story/news/politics/2024/12/30/iowa-new-income-tax-rate-2025-what-to-know/77070757007/" TargetMode="External"/><Relationship Id="rId2" Type="http://schemas.openxmlformats.org/officeDocument/2006/relationships/hyperlink" Target="https://www.desmoinesregister.com/story/news/politics/2025/03/13/iowa-lawmakers-may-use-surplus-to-fill-out-budget-as-tax-cuts-kick-in/82362927007/" TargetMode="External"/><Relationship Id="rId1" Type="http://schemas.openxmlformats.org/officeDocument/2006/relationships/slideLayout" Target="../slideLayouts/slideLayout2.xml"/><Relationship Id="rId5" Type="http://schemas.openxmlformats.org/officeDocument/2006/relationships/hyperlink" Target="https://www.desmoinesregister.com/story/news/politics/2025/05/22/iowa-legislature-state-budget/83513514007/?utm_source=desmoinesregister-dailybriefing-strada&amp;utm_medium=email&amp;utm_campaign=dailybriefing-headline-stack&amp;utm_term=hero&amp;utm_content=pdem-desmoines-nletter65" TargetMode="External"/><Relationship Id="rId4" Type="http://schemas.openxmlformats.org/officeDocument/2006/relationships/hyperlink" Target="https://www.legis.iowa.gov/docs/code/8.57E.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legis.iowa.gov/docs/publications/EOS/1527948.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jen@iowaschoolfinanc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legis.iowa.gov/docs/publications/FN/1525877.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legis.iowa.gov/docs/publications/FN/1525877.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ab.iowa.gov/public-collective-bargaining/impasse-mediation#consumer-price-index-cpi-for-midwest-reg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legis.iowa.gov/docs/code/2025/20.22.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om.iowa.gov/local-government/school-resourc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inkedin.com/company/iowa-school-finance-information-services" TargetMode="External"/><Relationship Id="rId2" Type="http://schemas.openxmlformats.org/officeDocument/2006/relationships/hyperlink" Target="https://www.facebook.com/isfisinc/"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jen@iowaschoolfinance.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legis.iowa.gov/docs/publications/NOBA/1527436.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legis.iowa.gov/docs/publications/NOBA/1528855.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iowaschoolfinance.com/webinar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educate.iowa.gov/media/10344/download?inline"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iowacapitaldispatch.com/tag/gear-up/"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iowaschoolfinance.com/system/files/members/Public/ISFIS%20FY2025_Federal%20Allocation-rc2.xls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iowaschoolfinance.com/flexibilityaccount" TargetMode="External"/><Relationship Id="rId2" Type="http://schemas.openxmlformats.org/officeDocument/2006/relationships/hyperlink" Target="https://educate.iowa.gov/pk-12/operation-support/business-finance/financial-management/allocation-summaries"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youtu.be/menu7PGxjG4"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hyperlink" Target="https://www.iowaschoolfinance.com/system/files/members/Public/SU%20Insurance%20Company%20(SUIC).mp4" TargetMode="External"/><Relationship Id="rId4" Type="http://schemas.openxmlformats.org/officeDocument/2006/relationships/hyperlink" Target="https://www.iowaschoolfinance.com/system/files/members/Public/ISFIS%20Special%20Topic%20Webinar%20-%20Equipment%20Maintenance%20Insurance%202022.04.26.pptx"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taxfoundation.org/wp-content/uploads/2025/03/Iowa2025_3-24-1.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legis.iowa.gov/docs/publications/MM/1529317.pdf" TargetMode="External"/><Relationship Id="rId4" Type="http://schemas.openxmlformats.org/officeDocument/2006/relationships/hyperlink" Target="https://www.legis.iowa.gov/publications/fiscal/dailyReceipts"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newsweek.com/map-shows-states-school-cellphone-bans-1958547"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livenowfox.com/news/states-banned-cell-phones-schools"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hyperlink" Target="https://educate.iowa.gov/pk-12/operation-support/business-finance/financial-management/school-business-alerts" TargetMode="External"/><Relationship Id="rId7" Type="http://schemas.openxmlformats.org/officeDocument/2006/relationships/image" Target="../media/image38.png"/><Relationship Id="rId2" Type="http://schemas.openxmlformats.org/officeDocument/2006/relationships/hyperlink" Target="https://educate.iowa.gov/pk-12/accreditation-program-approval/school-improvement/superintendent-education-leader-update" TargetMode="External"/><Relationship Id="rId1" Type="http://schemas.openxmlformats.org/officeDocument/2006/relationships/slideLayout" Target="../slideLayouts/slideLayout2.xml"/><Relationship Id="rId6" Type="http://schemas.openxmlformats.org/officeDocument/2006/relationships/hyperlink" Target="https://www.iowagrants.gov/viewStorefrontOpportunity.do?OIDString=1742847843596|Opportunity" TargetMode="External"/><Relationship Id="rId5" Type="http://schemas.openxmlformats.org/officeDocument/2006/relationships/hyperlink" Target="https://educate.iowa.gov/pk-12/accreditation-program-approval/notice-deadline-calendar" TargetMode="External"/><Relationship Id="rId10" Type="http://schemas.openxmlformats.org/officeDocument/2006/relationships/image" Target="../media/image41.svg"/><Relationship Id="rId4" Type="http://schemas.openxmlformats.org/officeDocument/2006/relationships/image" Target="../media/image37.wmf"/><Relationship Id="rId9" Type="http://schemas.openxmlformats.org/officeDocument/2006/relationships/image" Target="../media/image39.png"/></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nytimes.com/2025/05/31/dining/pickle-lemonade.html"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mailto:margaret@iowaschoolfinance.com" TargetMode="External"/><Relationship Id="rId7" Type="http://schemas.openxmlformats.org/officeDocument/2006/relationships/image" Target="../media/image43.jpeg"/><Relationship Id="rId2" Type="http://schemas.openxmlformats.org/officeDocument/2006/relationships/hyperlink" Target="mailto:larry@iowaschoolfinance.com" TargetMode="Externa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80988"/>
            <a:ext cx="9181850" cy="848622"/>
          </a:xfrm>
          <a:prstGeom prst="rect">
            <a:avLst/>
          </a:prstGeom>
          <a:solidFill>
            <a:srgbClr val="15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 name="Picture 2"/>
          <p:cNvPicPr>
            <a:picLocks noChangeAspect="1"/>
          </p:cNvPicPr>
          <p:nvPr/>
        </p:nvPicPr>
        <p:blipFill rotWithShape="1">
          <a:blip r:embed="rId3"/>
          <a:srcRect b="25401"/>
          <a:stretch/>
        </p:blipFill>
        <p:spPr>
          <a:xfrm>
            <a:off x="-18925" y="0"/>
            <a:ext cx="9181850" cy="2565787"/>
          </a:xfrm>
          <a:prstGeom prst="rect">
            <a:avLst/>
          </a:prstGeom>
        </p:spPr>
      </p:pic>
      <p:sp>
        <p:nvSpPr>
          <p:cNvPr id="25602" name="Title 1"/>
          <p:cNvSpPr>
            <a:spLocks noGrp="1"/>
          </p:cNvSpPr>
          <p:nvPr>
            <p:ph type="ctrTitle"/>
          </p:nvPr>
        </p:nvSpPr>
        <p:spPr>
          <a:xfrm>
            <a:off x="667787" y="2473734"/>
            <a:ext cx="7884625" cy="838201"/>
          </a:xfrm>
        </p:spPr>
        <p:txBody>
          <a:bodyPr>
            <a:normAutofit/>
          </a:bodyPr>
          <a:lstStyle/>
          <a:p>
            <a:r>
              <a:rPr lang="en-US" sz="4000" dirty="0">
                <a:solidFill>
                  <a:schemeClr val="bg1"/>
                </a:solidFill>
              </a:rPr>
              <a:t>June 5, 2025</a:t>
            </a:r>
            <a:endParaRPr lang="en-US" dirty="0"/>
          </a:p>
        </p:txBody>
      </p:sp>
      <p:sp>
        <p:nvSpPr>
          <p:cNvPr id="25603" name="Subtitle 2"/>
          <p:cNvSpPr>
            <a:spLocks noGrp="1"/>
          </p:cNvSpPr>
          <p:nvPr>
            <p:ph type="subTitle" idx="1"/>
          </p:nvPr>
        </p:nvSpPr>
        <p:spPr>
          <a:xfrm>
            <a:off x="1142999" y="5867400"/>
            <a:ext cx="6934200" cy="1124582"/>
          </a:xfrm>
        </p:spPr>
        <p:txBody>
          <a:bodyPr>
            <a:normAutofit/>
          </a:bodyPr>
          <a:lstStyle/>
          <a:p>
            <a:pPr marL="63500" eaLnBrk="1" hangingPunct="1"/>
            <a:endParaRPr lang="en-US" dirty="0"/>
          </a:p>
          <a:p>
            <a:pPr marL="63500" eaLnBrk="1" hangingPunct="1"/>
            <a:r>
              <a:rPr lang="en-US" sz="1200" dirty="0"/>
              <a:t>© Iowa School Finance Information Services, 2025</a:t>
            </a:r>
          </a:p>
        </p:txBody>
      </p:sp>
      <p:sp>
        <p:nvSpPr>
          <p:cNvPr id="5" name="Slide Number Placeholder 4"/>
          <p:cNvSpPr>
            <a:spLocks noGrp="1"/>
          </p:cNvSpPr>
          <p:nvPr>
            <p:ph type="sldNum" sz="quarter" idx="12"/>
          </p:nvPr>
        </p:nvSpPr>
        <p:spPr/>
        <p:txBody>
          <a:bodyPr/>
          <a:lstStyle/>
          <a:p>
            <a:fld id="{7E3A9E86-4CC3-4959-A751-C33E618564A4}" type="slidenum">
              <a:rPr lang="en-US" smtClean="0"/>
              <a:t>1</a:t>
            </a:fld>
            <a:endParaRPr lang="en-US" dirty="0"/>
          </a:p>
        </p:txBody>
      </p:sp>
      <p:sp>
        <p:nvSpPr>
          <p:cNvPr id="8" name="Title 1"/>
          <p:cNvSpPr txBox="1">
            <a:spLocks/>
          </p:cNvSpPr>
          <p:nvPr/>
        </p:nvSpPr>
        <p:spPr>
          <a:xfrm>
            <a:off x="648612" y="3032982"/>
            <a:ext cx="7884625" cy="3126131"/>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5408F"/>
                </a:solidFill>
              </a:rPr>
              <a:t> </a:t>
            </a:r>
          </a:p>
          <a:p>
            <a:r>
              <a:rPr lang="en-US" sz="4800" b="1" dirty="0">
                <a:solidFill>
                  <a:srgbClr val="25408F"/>
                </a:solidFill>
              </a:rPr>
              <a:t>2025 Legislative Session</a:t>
            </a:r>
          </a:p>
          <a:p>
            <a:r>
              <a:rPr lang="en-US" sz="4800" b="1" dirty="0">
                <a:solidFill>
                  <a:srgbClr val="25408F"/>
                </a:solidFill>
              </a:rPr>
              <a:t>Appropriations, School Funding and Property Tax Proposals</a:t>
            </a:r>
            <a:endParaRPr lang="en-US" sz="1400" b="1" dirty="0">
              <a:solidFill>
                <a:srgbClr val="25408F"/>
              </a:solidFill>
            </a:endParaRPr>
          </a:p>
          <a:p>
            <a:endParaRPr lang="en-US" sz="3600" b="1" dirty="0">
              <a:solidFill>
                <a:srgbClr val="25408F"/>
              </a:solidFill>
            </a:endParaRPr>
          </a:p>
          <a:p>
            <a:r>
              <a:rPr lang="en-US" sz="3600" b="1" dirty="0">
                <a:solidFill>
                  <a:srgbClr val="25408F"/>
                </a:solidFill>
              </a:rPr>
              <a:t>Larry Sigel, Margaret Buckton, and </a:t>
            </a:r>
          </a:p>
          <a:p>
            <a:r>
              <a:rPr lang="en-US" sz="3600" b="1" dirty="0">
                <a:solidFill>
                  <a:srgbClr val="25408F"/>
                </a:solidFill>
              </a:rPr>
              <a:t>Ken Sturgis</a:t>
            </a:r>
            <a:endParaRPr lang="en-US" dirty="0">
              <a:solidFill>
                <a:srgbClr val="25408F"/>
              </a:solidFill>
            </a:endParaRPr>
          </a:p>
        </p:txBody>
      </p:sp>
      <p:sp>
        <p:nvSpPr>
          <p:cNvPr id="2" name="TextBox 1">
            <a:extLst>
              <a:ext uri="{FF2B5EF4-FFF2-40B4-BE49-F238E27FC236}">
                <a16:creationId xmlns:a16="http://schemas.microsoft.com/office/drawing/2014/main" id="{26738EAA-0BFD-45C4-8A5D-00FFD168A94D}"/>
              </a:ext>
            </a:extLst>
          </p:cNvPr>
          <p:cNvSpPr txBox="1"/>
          <p:nvPr/>
        </p:nvSpPr>
        <p:spPr>
          <a:xfrm>
            <a:off x="3447884" y="1513193"/>
            <a:ext cx="4666212" cy="584775"/>
          </a:xfrm>
          <a:prstGeom prst="rect">
            <a:avLst/>
          </a:prstGeom>
          <a:noFill/>
        </p:spPr>
        <p:txBody>
          <a:bodyPr wrap="square" rtlCol="0">
            <a:spAutoFit/>
          </a:bodyPr>
          <a:lstStyle/>
          <a:p>
            <a:r>
              <a:rPr lang="en-US" sz="3200" b="1" dirty="0">
                <a:solidFill>
                  <a:schemeClr val="tx2"/>
                </a:solidFill>
              </a:rPr>
              <a:t>Special Topic Webinar</a:t>
            </a:r>
          </a:p>
        </p:txBody>
      </p:sp>
    </p:spTree>
    <p:extLst>
      <p:ext uri="{BB962C8B-B14F-4D97-AF65-F5344CB8AC3E}">
        <p14:creationId xmlns:p14="http://schemas.microsoft.com/office/powerpoint/2010/main" val="2678728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32D9-117F-4B6E-B1CE-572D9091157D}"/>
              </a:ext>
            </a:extLst>
          </p:cNvPr>
          <p:cNvSpPr>
            <a:spLocks noGrp="1"/>
          </p:cNvSpPr>
          <p:nvPr>
            <p:ph type="title"/>
          </p:nvPr>
        </p:nvSpPr>
        <p:spPr>
          <a:xfrm>
            <a:off x="228600" y="0"/>
            <a:ext cx="8229600" cy="1143000"/>
          </a:xfrm>
        </p:spPr>
        <p:txBody>
          <a:bodyPr/>
          <a:lstStyle/>
          <a:p>
            <a:endParaRPr lang="en-US" dirty="0"/>
          </a:p>
        </p:txBody>
      </p:sp>
      <p:pic>
        <p:nvPicPr>
          <p:cNvPr id="6" name="Content Placeholder 5">
            <a:extLst>
              <a:ext uri="{FF2B5EF4-FFF2-40B4-BE49-F238E27FC236}">
                <a16:creationId xmlns:a16="http://schemas.microsoft.com/office/drawing/2014/main" id="{D4FF9235-2AFB-4CCF-9569-1BFF5666FB86}"/>
              </a:ext>
            </a:extLst>
          </p:cNvPr>
          <p:cNvPicPr>
            <a:picLocks noGrp="1" noChangeAspect="1"/>
          </p:cNvPicPr>
          <p:nvPr>
            <p:ph idx="1"/>
          </p:nvPr>
        </p:nvPicPr>
        <p:blipFill>
          <a:blip r:embed="rId2"/>
          <a:stretch>
            <a:fillRect/>
          </a:stretch>
        </p:blipFill>
        <p:spPr>
          <a:xfrm>
            <a:off x="457200" y="136526"/>
            <a:ext cx="8042288" cy="5588708"/>
          </a:xfrm>
          <a:prstGeom prst="rect">
            <a:avLst/>
          </a:prstGeom>
        </p:spPr>
      </p:pic>
      <p:sp>
        <p:nvSpPr>
          <p:cNvPr id="4" name="Slide Number Placeholder 3">
            <a:extLst>
              <a:ext uri="{FF2B5EF4-FFF2-40B4-BE49-F238E27FC236}">
                <a16:creationId xmlns:a16="http://schemas.microsoft.com/office/drawing/2014/main" id="{B2CCE3FB-8097-4D69-B4DF-27C7D000527A}"/>
              </a:ext>
            </a:extLst>
          </p:cNvPr>
          <p:cNvSpPr>
            <a:spLocks noGrp="1"/>
          </p:cNvSpPr>
          <p:nvPr>
            <p:ph type="sldNum" sz="quarter" idx="12"/>
          </p:nvPr>
        </p:nvSpPr>
        <p:spPr/>
        <p:txBody>
          <a:bodyPr/>
          <a:lstStyle/>
          <a:p>
            <a:fld id="{7E3A9E86-4CC3-4959-A751-C33E618564A4}" type="slidenum">
              <a:rPr lang="en-US" smtClean="0"/>
              <a:t>10</a:t>
            </a:fld>
            <a:endParaRPr lang="en-US" dirty="0"/>
          </a:p>
        </p:txBody>
      </p:sp>
      <p:sp>
        <p:nvSpPr>
          <p:cNvPr id="5" name="TextBox 4">
            <a:extLst>
              <a:ext uri="{FF2B5EF4-FFF2-40B4-BE49-F238E27FC236}">
                <a16:creationId xmlns:a16="http://schemas.microsoft.com/office/drawing/2014/main" id="{21380527-A39C-4049-A9E7-01532288BB2D}"/>
              </a:ext>
            </a:extLst>
          </p:cNvPr>
          <p:cNvSpPr txBox="1"/>
          <p:nvPr/>
        </p:nvSpPr>
        <p:spPr>
          <a:xfrm>
            <a:off x="2438400" y="5856125"/>
            <a:ext cx="7239000" cy="369332"/>
          </a:xfrm>
          <a:prstGeom prst="rect">
            <a:avLst/>
          </a:prstGeom>
          <a:noFill/>
        </p:spPr>
        <p:txBody>
          <a:bodyPr wrap="square" rtlCol="0">
            <a:spAutoFit/>
          </a:bodyPr>
          <a:lstStyle/>
          <a:p>
            <a:r>
              <a:rPr lang="en-US" dirty="0">
                <a:hlinkClick r:id="rId3"/>
              </a:rPr>
              <a:t>https://www.legis.iowa.gov/docs/publications/MM/1529317.pdf</a:t>
            </a:r>
            <a:r>
              <a:rPr lang="en-US" dirty="0"/>
              <a:t> </a:t>
            </a:r>
          </a:p>
        </p:txBody>
      </p:sp>
    </p:spTree>
    <p:extLst>
      <p:ext uri="{BB962C8B-B14F-4D97-AF65-F5344CB8AC3E}">
        <p14:creationId xmlns:p14="http://schemas.microsoft.com/office/powerpoint/2010/main" val="95011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BBDB-F443-4FB3-9479-3BC97347253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CCA85D5-8E92-450A-B307-E1D1B90F101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0073E31-57D9-446F-873F-A40B1A2DB146}"/>
              </a:ext>
            </a:extLst>
          </p:cNvPr>
          <p:cNvSpPr>
            <a:spLocks noGrp="1"/>
          </p:cNvSpPr>
          <p:nvPr>
            <p:ph type="sldNum" sz="quarter" idx="12"/>
          </p:nvPr>
        </p:nvSpPr>
        <p:spPr/>
        <p:txBody>
          <a:bodyPr/>
          <a:lstStyle/>
          <a:p>
            <a:fld id="{7E3A9E86-4CC3-4959-A751-C33E618564A4}" type="slidenum">
              <a:rPr lang="en-US" smtClean="0"/>
              <a:t>11</a:t>
            </a:fld>
            <a:endParaRPr lang="en-US" dirty="0"/>
          </a:p>
        </p:txBody>
      </p:sp>
      <p:pic>
        <p:nvPicPr>
          <p:cNvPr id="5" name="Picture 4">
            <a:extLst>
              <a:ext uri="{FF2B5EF4-FFF2-40B4-BE49-F238E27FC236}">
                <a16:creationId xmlns:a16="http://schemas.microsoft.com/office/drawing/2014/main" id="{427CA31F-9036-49B1-8F21-FBA7585ADF14}"/>
              </a:ext>
            </a:extLst>
          </p:cNvPr>
          <p:cNvPicPr>
            <a:picLocks noChangeAspect="1"/>
          </p:cNvPicPr>
          <p:nvPr/>
        </p:nvPicPr>
        <p:blipFill>
          <a:blip r:embed="rId2"/>
          <a:stretch>
            <a:fillRect/>
          </a:stretch>
        </p:blipFill>
        <p:spPr>
          <a:xfrm>
            <a:off x="0" y="196778"/>
            <a:ext cx="9070963" cy="4070422"/>
          </a:xfrm>
          <a:prstGeom prst="rect">
            <a:avLst/>
          </a:prstGeom>
        </p:spPr>
      </p:pic>
      <p:sp>
        <p:nvSpPr>
          <p:cNvPr id="6" name="Oval 5">
            <a:extLst>
              <a:ext uri="{FF2B5EF4-FFF2-40B4-BE49-F238E27FC236}">
                <a16:creationId xmlns:a16="http://schemas.microsoft.com/office/drawing/2014/main" id="{07C7644B-D9F8-463A-AC90-461941C0D6BB}"/>
              </a:ext>
            </a:extLst>
          </p:cNvPr>
          <p:cNvSpPr/>
          <p:nvPr/>
        </p:nvSpPr>
        <p:spPr>
          <a:xfrm>
            <a:off x="8037829" y="3475038"/>
            <a:ext cx="838200" cy="8397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80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C592F-A327-43AB-B38C-94CA12B3CD3C}"/>
              </a:ext>
            </a:extLst>
          </p:cNvPr>
          <p:cNvSpPr>
            <a:spLocks noGrp="1"/>
          </p:cNvSpPr>
          <p:nvPr>
            <p:ph type="title"/>
          </p:nvPr>
        </p:nvSpPr>
        <p:spPr>
          <a:xfrm>
            <a:off x="457200" y="274638"/>
            <a:ext cx="8229600" cy="714375"/>
          </a:xfrm>
        </p:spPr>
        <p:txBody>
          <a:bodyPr>
            <a:normAutofit fontScale="90000"/>
          </a:bodyPr>
          <a:lstStyle/>
          <a:p>
            <a:r>
              <a:rPr lang="en-US" dirty="0"/>
              <a:t>Considerations to Think About</a:t>
            </a:r>
          </a:p>
        </p:txBody>
      </p:sp>
      <p:sp>
        <p:nvSpPr>
          <p:cNvPr id="3" name="Content Placeholder 2">
            <a:extLst>
              <a:ext uri="{FF2B5EF4-FFF2-40B4-BE49-F238E27FC236}">
                <a16:creationId xmlns:a16="http://schemas.microsoft.com/office/drawing/2014/main" id="{08E8AA53-21A1-41E1-8F51-00BB856E51B3}"/>
              </a:ext>
            </a:extLst>
          </p:cNvPr>
          <p:cNvSpPr>
            <a:spLocks noGrp="1"/>
          </p:cNvSpPr>
          <p:nvPr>
            <p:ph idx="1"/>
          </p:nvPr>
        </p:nvSpPr>
        <p:spPr>
          <a:xfrm>
            <a:off x="457200" y="1219200"/>
            <a:ext cx="8229600" cy="4906963"/>
          </a:xfrm>
        </p:spPr>
        <p:txBody>
          <a:bodyPr>
            <a:normAutofit fontScale="62500" lnSpcReduction="20000"/>
          </a:bodyPr>
          <a:lstStyle/>
          <a:p>
            <a:pPr marL="0" indent="0">
              <a:buNone/>
            </a:pPr>
            <a:r>
              <a:rPr lang="en-US" dirty="0"/>
              <a:t>LSA reported: </a:t>
            </a:r>
          </a:p>
          <a:p>
            <a:r>
              <a:rPr lang="en-US" dirty="0"/>
              <a:t>Deposits motor fuel tax combined w/personal income tax and sales/use tax revenue in a suspense account, which later is taken out.</a:t>
            </a:r>
          </a:p>
          <a:p>
            <a:r>
              <a:rPr lang="en-US" dirty="0"/>
              <a:t>Personal income tax changed to 3.8% flat rate effective for TY 2025 and exempted all retirement income effective Jan. 1, 2023.</a:t>
            </a:r>
          </a:p>
          <a:p>
            <a:r>
              <a:rPr lang="en-US" dirty="0"/>
              <a:t>DOR created a new revenue classification for the Pass-Through Entity Tax (PTET), enacted in 2023 Iowa Acts, which created retroactive income tax credits.</a:t>
            </a:r>
          </a:p>
          <a:p>
            <a:r>
              <a:rPr lang="en-US" dirty="0"/>
              <a:t>May’s monthly due date for tax filings in 2024 fell on a weekday. May’s monthly due date in 2025 fell on a weekend, pushing receipts to June 2, 2025. This weakened General Fund monthly totals for May 2025 compared to May 2024. </a:t>
            </a:r>
          </a:p>
          <a:p>
            <a:r>
              <a:rPr lang="en-US" dirty="0"/>
              <a:t>These factors impact month-to-month and year-to-year comparisons. </a:t>
            </a:r>
          </a:p>
          <a:p>
            <a:pPr lvl="1"/>
            <a:endParaRPr lang="en-US" dirty="0"/>
          </a:p>
          <a:p>
            <a:pPr marL="57150" indent="0">
              <a:buNone/>
            </a:pPr>
            <a:r>
              <a:rPr lang="en-US" sz="3800" dirty="0"/>
              <a:t>Without adjusting for the above items of impact, May 2025 net General Fund revenue was $32.5 million (-3.4%) below the May 2024 net revenue level. </a:t>
            </a:r>
          </a:p>
          <a:p>
            <a:pPr lvl="1"/>
            <a:endParaRPr lang="en-US" dirty="0"/>
          </a:p>
        </p:txBody>
      </p:sp>
      <p:sp>
        <p:nvSpPr>
          <p:cNvPr id="4" name="Slide Number Placeholder 3">
            <a:extLst>
              <a:ext uri="{FF2B5EF4-FFF2-40B4-BE49-F238E27FC236}">
                <a16:creationId xmlns:a16="http://schemas.microsoft.com/office/drawing/2014/main" id="{CE54EBE4-24D9-4C9B-A77D-3F00C1557CAF}"/>
              </a:ext>
            </a:extLst>
          </p:cNvPr>
          <p:cNvSpPr>
            <a:spLocks noGrp="1"/>
          </p:cNvSpPr>
          <p:nvPr>
            <p:ph type="sldNum" sz="quarter" idx="12"/>
          </p:nvPr>
        </p:nvSpPr>
        <p:spPr/>
        <p:txBody>
          <a:bodyPr/>
          <a:lstStyle/>
          <a:p>
            <a:fld id="{7E3A9E86-4CC3-4959-A751-C33E618564A4}" type="slidenum">
              <a:rPr lang="en-US" smtClean="0"/>
              <a:t>12</a:t>
            </a:fld>
            <a:endParaRPr lang="en-US" dirty="0"/>
          </a:p>
        </p:txBody>
      </p:sp>
    </p:spTree>
    <p:extLst>
      <p:ext uri="{BB962C8B-B14F-4D97-AF65-F5344CB8AC3E}">
        <p14:creationId xmlns:p14="http://schemas.microsoft.com/office/powerpoint/2010/main" val="4235310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28700" y="2845520"/>
            <a:ext cx="6819900" cy="1470620"/>
          </a:xfrm>
        </p:spPr>
        <p:txBody>
          <a:bodyPr>
            <a:normAutofit fontScale="77500" lnSpcReduction="20000"/>
          </a:bodyPr>
          <a:lstStyle/>
          <a:p>
            <a:pPr marL="0" indent="0" algn="ctr">
              <a:buNone/>
            </a:pPr>
            <a:r>
              <a:rPr lang="en-US" sz="4400" dirty="0">
                <a:solidFill>
                  <a:srgbClr val="25408F"/>
                </a:solidFill>
              </a:rPr>
              <a:t>Projections for Budget Surplus, Taxpayer Relief Fund, Cash Reserve Fund and Economic Emergency Fund. </a:t>
            </a:r>
          </a:p>
        </p:txBody>
      </p:sp>
      <p:sp>
        <p:nvSpPr>
          <p:cNvPr id="4" name="Slide Number Placeholder 3"/>
          <p:cNvSpPr>
            <a:spLocks noGrp="1"/>
          </p:cNvSpPr>
          <p:nvPr>
            <p:ph type="sldNum" sz="quarter" idx="12"/>
          </p:nvPr>
        </p:nvSpPr>
        <p:spPr/>
        <p:txBody>
          <a:bodyPr/>
          <a:lstStyle/>
          <a:p>
            <a:fld id="{7E3A9E86-4CC3-4959-A751-C33E618564A4}" type="slidenum">
              <a:rPr lang="en-US" smtClean="0"/>
              <a:t>13</a:t>
            </a:fld>
            <a:endParaRPr lang="en-US" dirty="0"/>
          </a:p>
        </p:txBody>
      </p:sp>
      <p:pic>
        <p:nvPicPr>
          <p:cNvPr id="5" name="Picture 4"/>
          <p:cNvPicPr>
            <a:picLocks noChangeAspect="1"/>
          </p:cNvPicPr>
          <p:nvPr/>
        </p:nvPicPr>
        <p:blipFill>
          <a:blip r:embed="rId3"/>
          <a:stretch>
            <a:fillRect/>
          </a:stretch>
        </p:blipFill>
        <p:spPr>
          <a:xfrm>
            <a:off x="0" y="-10244"/>
            <a:ext cx="9144000" cy="2855763"/>
          </a:xfrm>
          <a:prstGeom prst="rect">
            <a:avLst/>
          </a:prstGeom>
        </p:spPr>
      </p:pic>
      <p:sp>
        <p:nvSpPr>
          <p:cNvPr id="6" name="Subtitle 2"/>
          <p:cNvSpPr txBox="1">
            <a:spLocks/>
          </p:cNvSpPr>
          <p:nvPr/>
        </p:nvSpPr>
        <p:spPr>
          <a:xfrm>
            <a:off x="762000" y="3505200"/>
            <a:ext cx="7467600" cy="3129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p:txBody>
      </p:sp>
      <p:sp>
        <p:nvSpPr>
          <p:cNvPr id="7" name="Rectangle 6">
            <a:extLst>
              <a:ext uri="{FF2B5EF4-FFF2-40B4-BE49-F238E27FC236}">
                <a16:creationId xmlns:a16="http://schemas.microsoft.com/office/drawing/2014/main" id="{4D5DCBDF-14F0-4CF9-9849-A5010367EDA3}"/>
              </a:ext>
            </a:extLst>
          </p:cNvPr>
          <p:cNvSpPr/>
          <p:nvPr/>
        </p:nvSpPr>
        <p:spPr>
          <a:xfrm>
            <a:off x="174859" y="6054285"/>
            <a:ext cx="5943600" cy="461665"/>
          </a:xfrm>
          <a:prstGeom prst="rect">
            <a:avLst/>
          </a:prstGeom>
        </p:spPr>
        <p:txBody>
          <a:bodyPr wrap="square">
            <a:spAutoFit/>
          </a:bodyPr>
          <a:lstStyle/>
          <a:p>
            <a:r>
              <a:rPr lang="fr-FR" sz="1200" dirty="0">
                <a:hlinkClick r:id="rId4"/>
              </a:rPr>
              <a:t>Des Moines Register May 23, 2025</a:t>
            </a:r>
            <a:endParaRPr lang="fr-FR" sz="1200" dirty="0"/>
          </a:p>
          <a:p>
            <a:r>
              <a:rPr lang="fr-FR" sz="1200" dirty="0"/>
              <a:t>.</a:t>
            </a:r>
            <a:r>
              <a:rPr lang="en-US" sz="1200" dirty="0"/>
              <a:t> </a:t>
            </a:r>
          </a:p>
        </p:txBody>
      </p:sp>
      <p:pic>
        <p:nvPicPr>
          <p:cNvPr id="8" name="Picture 7">
            <a:extLst>
              <a:ext uri="{FF2B5EF4-FFF2-40B4-BE49-F238E27FC236}">
                <a16:creationId xmlns:a16="http://schemas.microsoft.com/office/drawing/2014/main" id="{6F6E2426-D622-4DD9-94E7-21BB95AB0665}"/>
              </a:ext>
            </a:extLst>
          </p:cNvPr>
          <p:cNvPicPr/>
          <p:nvPr/>
        </p:nvPicPr>
        <p:blipFill>
          <a:blip r:embed="rId5"/>
          <a:stretch>
            <a:fillRect/>
          </a:stretch>
        </p:blipFill>
        <p:spPr>
          <a:xfrm>
            <a:off x="2396590" y="4152410"/>
            <a:ext cx="6124575" cy="1905083"/>
          </a:xfrm>
          <a:prstGeom prst="rect">
            <a:avLst/>
          </a:prstGeom>
        </p:spPr>
      </p:pic>
    </p:spTree>
    <p:extLst>
      <p:ext uri="{BB962C8B-B14F-4D97-AF65-F5344CB8AC3E}">
        <p14:creationId xmlns:p14="http://schemas.microsoft.com/office/powerpoint/2010/main" val="174740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B52D-2330-4018-AD98-AC0673E73546}"/>
              </a:ext>
            </a:extLst>
          </p:cNvPr>
          <p:cNvSpPr>
            <a:spLocks noGrp="1"/>
          </p:cNvSpPr>
          <p:nvPr>
            <p:ph type="title"/>
          </p:nvPr>
        </p:nvSpPr>
        <p:spPr/>
        <p:txBody>
          <a:bodyPr/>
          <a:lstStyle/>
          <a:p>
            <a:r>
              <a:rPr lang="en-US" dirty="0"/>
              <a:t>FY 2026 State Budget</a:t>
            </a:r>
          </a:p>
        </p:txBody>
      </p:sp>
      <p:sp>
        <p:nvSpPr>
          <p:cNvPr id="3" name="Content Placeholder 2">
            <a:extLst>
              <a:ext uri="{FF2B5EF4-FFF2-40B4-BE49-F238E27FC236}">
                <a16:creationId xmlns:a16="http://schemas.microsoft.com/office/drawing/2014/main" id="{E64EC027-7DCE-4867-88C3-D64E14305CD3}"/>
              </a:ext>
            </a:extLst>
          </p:cNvPr>
          <p:cNvSpPr>
            <a:spLocks noGrp="1"/>
          </p:cNvSpPr>
          <p:nvPr>
            <p:ph idx="1"/>
          </p:nvPr>
        </p:nvSpPr>
        <p:spPr/>
        <p:txBody>
          <a:bodyPr>
            <a:normAutofit fontScale="92500" lnSpcReduction="10000"/>
          </a:bodyPr>
          <a:lstStyle/>
          <a:p>
            <a:r>
              <a:rPr lang="en-US" dirty="0"/>
              <a:t>Republicans, who hold legislative majorities, passed the state budget before </a:t>
            </a:r>
            <a:r>
              <a:rPr lang="en-US" dirty="0">
                <a:hlinkClick r:id="rId2"/>
              </a:rPr>
              <a:t>adjourning the 2025 legislative session</a:t>
            </a:r>
            <a:r>
              <a:rPr lang="en-US" dirty="0"/>
              <a:t> early in the morning on May 15. </a:t>
            </a:r>
          </a:p>
          <a:p>
            <a:r>
              <a:rPr lang="en-US" dirty="0"/>
              <a:t>The $9.42 billion state budget for fiscal year 2026, which begins July 1, represents an increase of $478.9 million, or 5.3%, over </a:t>
            </a:r>
            <a:r>
              <a:rPr lang="en-US" dirty="0">
                <a:hlinkClick r:id="rId3"/>
              </a:rPr>
              <a:t>this year’s $8.95 billion in spending</a:t>
            </a:r>
            <a:r>
              <a:rPr lang="en-US" dirty="0"/>
              <a:t>. </a:t>
            </a:r>
          </a:p>
          <a:p>
            <a:pPr marL="0" indent="0">
              <a:buNone/>
            </a:pPr>
            <a:r>
              <a:rPr lang="en-US" dirty="0"/>
              <a:t/>
            </a:r>
            <a:br>
              <a:rPr lang="en-US" dirty="0"/>
            </a:br>
            <a:endParaRPr lang="en-US" dirty="0"/>
          </a:p>
        </p:txBody>
      </p:sp>
      <p:sp>
        <p:nvSpPr>
          <p:cNvPr id="4" name="Slide Number Placeholder 3">
            <a:extLst>
              <a:ext uri="{FF2B5EF4-FFF2-40B4-BE49-F238E27FC236}">
                <a16:creationId xmlns:a16="http://schemas.microsoft.com/office/drawing/2014/main" id="{7BE69DC8-D0E2-4E0A-9D59-8DFCF6E5DBA8}"/>
              </a:ext>
            </a:extLst>
          </p:cNvPr>
          <p:cNvSpPr>
            <a:spLocks noGrp="1"/>
          </p:cNvSpPr>
          <p:nvPr>
            <p:ph type="sldNum" sz="quarter" idx="12"/>
          </p:nvPr>
        </p:nvSpPr>
        <p:spPr/>
        <p:txBody>
          <a:bodyPr/>
          <a:lstStyle/>
          <a:p>
            <a:fld id="{7E3A9E86-4CC3-4959-A751-C33E618564A4}" type="slidenum">
              <a:rPr lang="en-US" smtClean="0"/>
              <a:t>14</a:t>
            </a:fld>
            <a:endParaRPr lang="en-US" dirty="0"/>
          </a:p>
        </p:txBody>
      </p:sp>
      <p:sp>
        <p:nvSpPr>
          <p:cNvPr id="5" name="TextBox 4">
            <a:extLst>
              <a:ext uri="{FF2B5EF4-FFF2-40B4-BE49-F238E27FC236}">
                <a16:creationId xmlns:a16="http://schemas.microsoft.com/office/drawing/2014/main" id="{11BA3A8E-1DED-4A57-80A1-048AB7AAB91D}"/>
              </a:ext>
            </a:extLst>
          </p:cNvPr>
          <p:cNvSpPr txBox="1"/>
          <p:nvPr/>
        </p:nvSpPr>
        <p:spPr>
          <a:xfrm>
            <a:off x="5257800" y="5715000"/>
            <a:ext cx="3505200" cy="646331"/>
          </a:xfrm>
          <a:prstGeom prst="rect">
            <a:avLst/>
          </a:prstGeom>
          <a:noFill/>
        </p:spPr>
        <p:txBody>
          <a:bodyPr wrap="square" rtlCol="0">
            <a:spAutoFit/>
          </a:bodyPr>
          <a:lstStyle/>
          <a:p>
            <a:r>
              <a:rPr lang="fr-FR" dirty="0">
                <a:hlinkClick r:id="rId4"/>
              </a:rPr>
              <a:t>Des Moines Register May 23, 2025</a:t>
            </a:r>
            <a:endParaRPr lang="fr-FR" dirty="0"/>
          </a:p>
          <a:p>
            <a:endParaRPr lang="en-US" dirty="0"/>
          </a:p>
        </p:txBody>
      </p:sp>
    </p:spTree>
    <p:extLst>
      <p:ext uri="{BB962C8B-B14F-4D97-AF65-F5344CB8AC3E}">
        <p14:creationId xmlns:p14="http://schemas.microsoft.com/office/powerpoint/2010/main" val="224711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F01B-2920-4E5F-83D1-702A1F7D146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8460AEB-1E9E-40DD-9306-74BA38273CEF}"/>
              </a:ext>
            </a:extLst>
          </p:cNvPr>
          <p:cNvPicPr>
            <a:picLocks noGrp="1" noChangeAspect="1"/>
          </p:cNvPicPr>
          <p:nvPr>
            <p:ph idx="1"/>
          </p:nvPr>
        </p:nvPicPr>
        <p:blipFill>
          <a:blip r:embed="rId2"/>
          <a:stretch>
            <a:fillRect/>
          </a:stretch>
        </p:blipFill>
        <p:spPr>
          <a:xfrm>
            <a:off x="152400" y="107779"/>
            <a:ext cx="8890116" cy="6369221"/>
          </a:xfrm>
          <a:prstGeom prst="rect">
            <a:avLst/>
          </a:prstGeom>
        </p:spPr>
      </p:pic>
      <p:sp>
        <p:nvSpPr>
          <p:cNvPr id="4" name="Slide Number Placeholder 3">
            <a:extLst>
              <a:ext uri="{FF2B5EF4-FFF2-40B4-BE49-F238E27FC236}">
                <a16:creationId xmlns:a16="http://schemas.microsoft.com/office/drawing/2014/main" id="{ADFFD18C-DC07-4232-AF6E-A08BC3C051D4}"/>
              </a:ext>
            </a:extLst>
          </p:cNvPr>
          <p:cNvSpPr>
            <a:spLocks noGrp="1"/>
          </p:cNvSpPr>
          <p:nvPr>
            <p:ph type="sldNum" sz="quarter" idx="12"/>
          </p:nvPr>
        </p:nvSpPr>
        <p:spPr/>
        <p:txBody>
          <a:bodyPr/>
          <a:lstStyle/>
          <a:p>
            <a:fld id="{7E3A9E86-4CC3-4959-A751-C33E618564A4}" type="slidenum">
              <a:rPr lang="en-US" smtClean="0"/>
              <a:t>15</a:t>
            </a:fld>
            <a:endParaRPr lang="en-US" dirty="0"/>
          </a:p>
        </p:txBody>
      </p:sp>
      <p:sp>
        <p:nvSpPr>
          <p:cNvPr id="3" name="TextBox 2">
            <a:extLst>
              <a:ext uri="{FF2B5EF4-FFF2-40B4-BE49-F238E27FC236}">
                <a16:creationId xmlns:a16="http://schemas.microsoft.com/office/drawing/2014/main" id="{AD02AB21-16DC-41BA-90F6-37F69BEFF295}"/>
              </a:ext>
            </a:extLst>
          </p:cNvPr>
          <p:cNvSpPr txBox="1"/>
          <p:nvPr/>
        </p:nvSpPr>
        <p:spPr>
          <a:xfrm>
            <a:off x="6629400" y="5224670"/>
            <a:ext cx="1676400" cy="1200329"/>
          </a:xfrm>
          <a:prstGeom prst="rect">
            <a:avLst/>
          </a:prstGeom>
          <a:noFill/>
        </p:spPr>
        <p:txBody>
          <a:bodyPr wrap="square" rtlCol="0">
            <a:spAutoFit/>
          </a:bodyPr>
          <a:lstStyle/>
          <a:p>
            <a:r>
              <a:rPr lang="en-US" i="1" dirty="0"/>
              <a:t>(Includes $3.9  State Aid for schools plus ESAs)</a:t>
            </a:r>
          </a:p>
        </p:txBody>
      </p:sp>
    </p:spTree>
    <p:extLst>
      <p:ext uri="{BB962C8B-B14F-4D97-AF65-F5344CB8AC3E}">
        <p14:creationId xmlns:p14="http://schemas.microsoft.com/office/powerpoint/2010/main" val="3842866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9D8B9-4634-43CA-A033-69325104C6D4}"/>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0ED03224-06D5-4C35-8E71-655CA8BDF0C8}"/>
              </a:ext>
            </a:extLst>
          </p:cNvPr>
          <p:cNvPicPr>
            <a:picLocks noGrp="1" noChangeAspect="1"/>
          </p:cNvPicPr>
          <p:nvPr>
            <p:ph idx="1"/>
          </p:nvPr>
        </p:nvPicPr>
        <p:blipFill>
          <a:blip r:embed="rId2"/>
          <a:stretch>
            <a:fillRect/>
          </a:stretch>
        </p:blipFill>
        <p:spPr>
          <a:xfrm>
            <a:off x="0" y="76200"/>
            <a:ext cx="6705600" cy="6724049"/>
          </a:xfrm>
          <a:prstGeom prst="rect">
            <a:avLst/>
          </a:prstGeom>
        </p:spPr>
      </p:pic>
      <p:sp>
        <p:nvSpPr>
          <p:cNvPr id="4" name="Slide Number Placeholder 3">
            <a:extLst>
              <a:ext uri="{FF2B5EF4-FFF2-40B4-BE49-F238E27FC236}">
                <a16:creationId xmlns:a16="http://schemas.microsoft.com/office/drawing/2014/main" id="{739A854C-6B3B-4976-BEB9-1313A0E30E1E}"/>
              </a:ext>
            </a:extLst>
          </p:cNvPr>
          <p:cNvSpPr>
            <a:spLocks noGrp="1"/>
          </p:cNvSpPr>
          <p:nvPr>
            <p:ph type="sldNum" sz="quarter" idx="12"/>
          </p:nvPr>
        </p:nvSpPr>
        <p:spPr/>
        <p:txBody>
          <a:bodyPr/>
          <a:lstStyle/>
          <a:p>
            <a:fld id="{7E3A9E86-4CC3-4959-A751-C33E618564A4}" type="slidenum">
              <a:rPr lang="en-US" smtClean="0"/>
              <a:t>16</a:t>
            </a:fld>
            <a:endParaRPr lang="en-US" dirty="0"/>
          </a:p>
        </p:txBody>
      </p:sp>
      <p:sp>
        <p:nvSpPr>
          <p:cNvPr id="3" name="TextBox 2">
            <a:extLst>
              <a:ext uri="{FF2B5EF4-FFF2-40B4-BE49-F238E27FC236}">
                <a16:creationId xmlns:a16="http://schemas.microsoft.com/office/drawing/2014/main" id="{EA7980E5-A0AA-4846-A4D3-991308D55B15}"/>
              </a:ext>
            </a:extLst>
          </p:cNvPr>
          <p:cNvSpPr txBox="1"/>
          <p:nvPr/>
        </p:nvSpPr>
        <p:spPr>
          <a:xfrm>
            <a:off x="7010400" y="1981200"/>
            <a:ext cx="1676400" cy="2923877"/>
          </a:xfrm>
          <a:prstGeom prst="rect">
            <a:avLst/>
          </a:prstGeom>
          <a:solidFill>
            <a:schemeClr val="accent5">
              <a:lumMod val="20000"/>
              <a:lumOff val="80000"/>
            </a:schemeClr>
          </a:solidFill>
        </p:spPr>
        <p:txBody>
          <a:bodyPr wrap="square" rtlCol="0">
            <a:spAutoFit/>
          </a:bodyPr>
          <a:lstStyle/>
          <a:p>
            <a:r>
              <a:rPr lang="en-US" sz="2000" b="1" dirty="0"/>
              <a:t>Education in two buckets:</a:t>
            </a:r>
          </a:p>
          <a:p>
            <a:endParaRPr lang="en-US" dirty="0"/>
          </a:p>
          <a:p>
            <a:pPr marL="285750" indent="-285750">
              <a:buFont typeface="Arial" panose="020B0604020202020204" pitchFamily="34" charset="0"/>
              <a:buChar char="•"/>
            </a:pPr>
            <a:r>
              <a:rPr lang="en-US" dirty="0"/>
              <a:t>Standings ($3.9B of $4.3B)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Education $70M out of $443 to DE)</a:t>
            </a:r>
          </a:p>
        </p:txBody>
      </p:sp>
    </p:spTree>
    <p:extLst>
      <p:ext uri="{BB962C8B-B14F-4D97-AF65-F5344CB8AC3E}">
        <p14:creationId xmlns:p14="http://schemas.microsoft.com/office/powerpoint/2010/main" val="387167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250F-C883-4258-9F10-16186CF0D43B}"/>
              </a:ext>
            </a:extLst>
          </p:cNvPr>
          <p:cNvSpPr>
            <a:spLocks noGrp="1"/>
          </p:cNvSpPr>
          <p:nvPr>
            <p:ph type="title"/>
          </p:nvPr>
        </p:nvSpPr>
        <p:spPr/>
        <p:txBody>
          <a:bodyPr>
            <a:normAutofit/>
          </a:bodyPr>
          <a:lstStyle/>
          <a:p>
            <a:r>
              <a:rPr lang="en-US" dirty="0"/>
              <a:t>Revenues Down/Spending Up</a:t>
            </a:r>
          </a:p>
        </p:txBody>
      </p:sp>
      <p:sp>
        <p:nvSpPr>
          <p:cNvPr id="3" name="Content Placeholder 2">
            <a:extLst>
              <a:ext uri="{FF2B5EF4-FFF2-40B4-BE49-F238E27FC236}">
                <a16:creationId xmlns:a16="http://schemas.microsoft.com/office/drawing/2014/main" id="{BFD6D8A3-49C2-4CE7-9BE6-8395AEFB5663}"/>
              </a:ext>
            </a:extLst>
          </p:cNvPr>
          <p:cNvSpPr>
            <a:spLocks noGrp="1"/>
          </p:cNvSpPr>
          <p:nvPr>
            <p:ph idx="1"/>
          </p:nvPr>
        </p:nvSpPr>
        <p:spPr/>
        <p:txBody>
          <a:bodyPr>
            <a:normAutofit fontScale="85000" lnSpcReduction="10000"/>
          </a:bodyPr>
          <a:lstStyle/>
          <a:p>
            <a:r>
              <a:rPr lang="en-US" dirty="0"/>
              <a:t>Iowa is only </a:t>
            </a:r>
            <a:r>
              <a:rPr lang="en-US" dirty="0">
                <a:hlinkClick r:id="rId2"/>
              </a:rPr>
              <a:t>expected to take in about $8.51 billion</a:t>
            </a:r>
            <a:r>
              <a:rPr lang="en-US" dirty="0"/>
              <a:t> in FY 2026, largely because of the effects of a GOP-backed </a:t>
            </a:r>
            <a:r>
              <a:rPr lang="en-US" dirty="0">
                <a:hlinkClick r:id="rId3"/>
              </a:rPr>
              <a:t>3.8% flat income tax rate</a:t>
            </a:r>
            <a:r>
              <a:rPr lang="en-US" dirty="0"/>
              <a:t> that began Jan. 1. </a:t>
            </a:r>
          </a:p>
          <a:p>
            <a:r>
              <a:rPr lang="en-US" dirty="0"/>
              <a:t>To fill the hole, the budget uses $463.6 million from the state’s </a:t>
            </a:r>
            <a:r>
              <a:rPr lang="en-US" dirty="0">
                <a:hlinkClick r:id="rId4"/>
              </a:rPr>
              <a:t>Taxpayer Relief Fund</a:t>
            </a:r>
            <a:r>
              <a:rPr lang="en-US" dirty="0"/>
              <a:t>, which will reduce the fund from $4.03 billion at the end of the current fiscal year to $3.65 billion at the end of next year.</a:t>
            </a:r>
          </a:p>
          <a:p>
            <a:r>
              <a:rPr lang="en-US" dirty="0"/>
              <a:t>The state’s budget surplus also is expected to fall by $463.6 million by the end of next year, from $2.08 billion to $1.61 billion. </a:t>
            </a:r>
          </a:p>
          <a:p>
            <a:pPr marL="0" indent="0">
              <a:buNone/>
            </a:pPr>
            <a:endParaRPr lang="en-US" dirty="0"/>
          </a:p>
        </p:txBody>
      </p:sp>
      <p:sp>
        <p:nvSpPr>
          <p:cNvPr id="4" name="Slide Number Placeholder 3">
            <a:extLst>
              <a:ext uri="{FF2B5EF4-FFF2-40B4-BE49-F238E27FC236}">
                <a16:creationId xmlns:a16="http://schemas.microsoft.com/office/drawing/2014/main" id="{E160CA11-EC1F-4A7E-9D39-AAA21AA103E1}"/>
              </a:ext>
            </a:extLst>
          </p:cNvPr>
          <p:cNvSpPr>
            <a:spLocks noGrp="1"/>
          </p:cNvSpPr>
          <p:nvPr>
            <p:ph type="sldNum" sz="quarter" idx="12"/>
          </p:nvPr>
        </p:nvSpPr>
        <p:spPr/>
        <p:txBody>
          <a:bodyPr/>
          <a:lstStyle/>
          <a:p>
            <a:fld id="{7E3A9E86-4CC3-4959-A751-C33E618564A4}" type="slidenum">
              <a:rPr lang="en-US" smtClean="0"/>
              <a:t>17</a:t>
            </a:fld>
            <a:endParaRPr lang="en-US" dirty="0"/>
          </a:p>
        </p:txBody>
      </p:sp>
      <p:sp>
        <p:nvSpPr>
          <p:cNvPr id="5" name="TextBox 4">
            <a:extLst>
              <a:ext uri="{FF2B5EF4-FFF2-40B4-BE49-F238E27FC236}">
                <a16:creationId xmlns:a16="http://schemas.microsoft.com/office/drawing/2014/main" id="{11E1E7D7-4338-465A-8AF6-9B4CA527A556}"/>
              </a:ext>
            </a:extLst>
          </p:cNvPr>
          <p:cNvSpPr txBox="1"/>
          <p:nvPr/>
        </p:nvSpPr>
        <p:spPr>
          <a:xfrm>
            <a:off x="5257800" y="5715000"/>
            <a:ext cx="3505200" cy="646331"/>
          </a:xfrm>
          <a:prstGeom prst="rect">
            <a:avLst/>
          </a:prstGeom>
          <a:noFill/>
        </p:spPr>
        <p:txBody>
          <a:bodyPr wrap="square" rtlCol="0">
            <a:spAutoFit/>
          </a:bodyPr>
          <a:lstStyle/>
          <a:p>
            <a:r>
              <a:rPr lang="fr-FR" dirty="0">
                <a:hlinkClick r:id="rId5"/>
              </a:rPr>
              <a:t>Des Moines Register May 23, 2025</a:t>
            </a:r>
            <a:endParaRPr lang="fr-FR" dirty="0"/>
          </a:p>
          <a:p>
            <a:endParaRPr lang="en-US" dirty="0"/>
          </a:p>
        </p:txBody>
      </p:sp>
    </p:spTree>
    <p:extLst>
      <p:ext uri="{BB962C8B-B14F-4D97-AF65-F5344CB8AC3E}">
        <p14:creationId xmlns:p14="http://schemas.microsoft.com/office/powerpoint/2010/main" val="3105261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D8BD-8E55-4816-A4C8-6D9A2B74115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B2C4D0F-52AA-41BD-8EC0-24B2C8628FA5}"/>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8E5B672-2533-4468-8631-8C3E90A203FE}"/>
              </a:ext>
            </a:extLst>
          </p:cNvPr>
          <p:cNvSpPr>
            <a:spLocks noGrp="1"/>
          </p:cNvSpPr>
          <p:nvPr>
            <p:ph type="sldNum" sz="quarter" idx="12"/>
          </p:nvPr>
        </p:nvSpPr>
        <p:spPr/>
        <p:txBody>
          <a:bodyPr/>
          <a:lstStyle/>
          <a:p>
            <a:fld id="{7E3A9E86-4CC3-4959-A751-C33E618564A4}" type="slidenum">
              <a:rPr lang="en-US" smtClean="0"/>
              <a:t>18</a:t>
            </a:fld>
            <a:endParaRPr lang="en-US" dirty="0"/>
          </a:p>
        </p:txBody>
      </p:sp>
      <p:pic>
        <p:nvPicPr>
          <p:cNvPr id="5" name="Picture 4">
            <a:extLst>
              <a:ext uri="{FF2B5EF4-FFF2-40B4-BE49-F238E27FC236}">
                <a16:creationId xmlns:a16="http://schemas.microsoft.com/office/drawing/2014/main" id="{5A3C38F8-F1F3-4ACF-8F4F-40F67091A9C3}"/>
              </a:ext>
            </a:extLst>
          </p:cNvPr>
          <p:cNvPicPr>
            <a:picLocks noChangeAspect="1"/>
          </p:cNvPicPr>
          <p:nvPr/>
        </p:nvPicPr>
        <p:blipFill>
          <a:blip r:embed="rId2"/>
          <a:stretch>
            <a:fillRect/>
          </a:stretch>
        </p:blipFill>
        <p:spPr>
          <a:xfrm>
            <a:off x="304800" y="-43026"/>
            <a:ext cx="7970520" cy="6368896"/>
          </a:xfrm>
          <a:prstGeom prst="rect">
            <a:avLst/>
          </a:prstGeom>
        </p:spPr>
      </p:pic>
      <p:sp>
        <p:nvSpPr>
          <p:cNvPr id="6" name="TextBox 5">
            <a:extLst>
              <a:ext uri="{FF2B5EF4-FFF2-40B4-BE49-F238E27FC236}">
                <a16:creationId xmlns:a16="http://schemas.microsoft.com/office/drawing/2014/main" id="{EE353B69-1086-4F4F-9019-81C77935E966}"/>
              </a:ext>
            </a:extLst>
          </p:cNvPr>
          <p:cNvSpPr txBox="1"/>
          <p:nvPr/>
        </p:nvSpPr>
        <p:spPr>
          <a:xfrm>
            <a:off x="1600200" y="5562600"/>
            <a:ext cx="6477000" cy="369332"/>
          </a:xfrm>
          <a:prstGeom prst="rect">
            <a:avLst/>
          </a:prstGeom>
          <a:noFill/>
        </p:spPr>
        <p:txBody>
          <a:bodyPr wrap="square" rtlCol="0">
            <a:spAutoFit/>
          </a:bodyPr>
          <a:lstStyle/>
          <a:p>
            <a:r>
              <a:rPr lang="en-US" dirty="0">
                <a:hlinkClick r:id="rId3"/>
              </a:rPr>
              <a:t>https://www.legis.iowa.gov/docs/publications/EOS/1527948.pdf</a:t>
            </a:r>
            <a:r>
              <a:rPr lang="en-US" dirty="0"/>
              <a:t> </a:t>
            </a:r>
          </a:p>
        </p:txBody>
      </p:sp>
      <p:sp>
        <p:nvSpPr>
          <p:cNvPr id="7" name="Oval 6">
            <a:extLst>
              <a:ext uri="{FF2B5EF4-FFF2-40B4-BE49-F238E27FC236}">
                <a16:creationId xmlns:a16="http://schemas.microsoft.com/office/drawing/2014/main" id="{4C7A9B94-218A-40FE-A1DB-E573D4E56B95}"/>
              </a:ext>
            </a:extLst>
          </p:cNvPr>
          <p:cNvSpPr/>
          <p:nvPr/>
        </p:nvSpPr>
        <p:spPr>
          <a:xfrm>
            <a:off x="6644640" y="4038600"/>
            <a:ext cx="99060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Oval 7">
            <a:extLst>
              <a:ext uri="{FF2B5EF4-FFF2-40B4-BE49-F238E27FC236}">
                <a16:creationId xmlns:a16="http://schemas.microsoft.com/office/drawing/2014/main" id="{4184BF4B-E928-4CB1-A8C8-64144DEBBD22}"/>
              </a:ext>
            </a:extLst>
          </p:cNvPr>
          <p:cNvSpPr/>
          <p:nvPr/>
        </p:nvSpPr>
        <p:spPr>
          <a:xfrm>
            <a:off x="5013960" y="4020152"/>
            <a:ext cx="99060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Oval 8">
            <a:extLst>
              <a:ext uri="{FF2B5EF4-FFF2-40B4-BE49-F238E27FC236}">
                <a16:creationId xmlns:a16="http://schemas.microsoft.com/office/drawing/2014/main" id="{1C9D8D97-C8F8-4623-9466-3C26AC747714}"/>
              </a:ext>
            </a:extLst>
          </p:cNvPr>
          <p:cNvSpPr/>
          <p:nvPr/>
        </p:nvSpPr>
        <p:spPr>
          <a:xfrm>
            <a:off x="929640" y="4020152"/>
            <a:ext cx="166116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607760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E312-DEF5-4FFB-B852-3D19E24DEE84}"/>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9DEE5E1-7B1D-4369-9744-BEFD2240132D}"/>
              </a:ext>
            </a:extLst>
          </p:cNvPr>
          <p:cNvPicPr>
            <a:picLocks noGrp="1" noChangeAspect="1"/>
          </p:cNvPicPr>
          <p:nvPr>
            <p:ph idx="1"/>
          </p:nvPr>
        </p:nvPicPr>
        <p:blipFill>
          <a:blip r:embed="rId2"/>
          <a:stretch>
            <a:fillRect/>
          </a:stretch>
        </p:blipFill>
        <p:spPr>
          <a:xfrm>
            <a:off x="609600" y="-33688"/>
            <a:ext cx="8229600" cy="6666919"/>
          </a:xfrm>
          <a:prstGeom prst="rect">
            <a:avLst/>
          </a:prstGeom>
        </p:spPr>
      </p:pic>
      <p:sp>
        <p:nvSpPr>
          <p:cNvPr id="4" name="Slide Number Placeholder 3">
            <a:extLst>
              <a:ext uri="{FF2B5EF4-FFF2-40B4-BE49-F238E27FC236}">
                <a16:creationId xmlns:a16="http://schemas.microsoft.com/office/drawing/2014/main" id="{9C884B1D-BFA9-4017-A48C-4E13823165FB}"/>
              </a:ext>
            </a:extLst>
          </p:cNvPr>
          <p:cNvSpPr>
            <a:spLocks noGrp="1"/>
          </p:cNvSpPr>
          <p:nvPr>
            <p:ph type="sldNum" sz="quarter" idx="12"/>
          </p:nvPr>
        </p:nvSpPr>
        <p:spPr/>
        <p:txBody>
          <a:bodyPr/>
          <a:lstStyle/>
          <a:p>
            <a:fld id="{7E3A9E86-4CC3-4959-A751-C33E618564A4}" type="slidenum">
              <a:rPr lang="en-US" smtClean="0"/>
              <a:t>19</a:t>
            </a:fld>
            <a:endParaRPr lang="en-US" dirty="0"/>
          </a:p>
        </p:txBody>
      </p:sp>
      <p:sp>
        <p:nvSpPr>
          <p:cNvPr id="6" name="Oval 5">
            <a:extLst>
              <a:ext uri="{FF2B5EF4-FFF2-40B4-BE49-F238E27FC236}">
                <a16:creationId xmlns:a16="http://schemas.microsoft.com/office/drawing/2014/main" id="{2F77A206-D12E-4E0E-AFE3-49F219B9A2B2}"/>
              </a:ext>
            </a:extLst>
          </p:cNvPr>
          <p:cNvSpPr/>
          <p:nvPr/>
        </p:nvSpPr>
        <p:spPr>
          <a:xfrm>
            <a:off x="7086600" y="4951396"/>
            <a:ext cx="990600" cy="762000"/>
          </a:xfrm>
          <a:prstGeom prst="ellipse">
            <a:avLst/>
          </a:prstGeom>
          <a:noFill/>
          <a:ln>
            <a:solidFill>
              <a:srgbClr val="F42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A40A6D2-7EE6-494C-9D37-2147B0F8A795}"/>
              </a:ext>
            </a:extLst>
          </p:cNvPr>
          <p:cNvSpPr/>
          <p:nvPr/>
        </p:nvSpPr>
        <p:spPr>
          <a:xfrm>
            <a:off x="5295900" y="4953000"/>
            <a:ext cx="990600" cy="762000"/>
          </a:xfrm>
          <a:prstGeom prst="ellipse">
            <a:avLst/>
          </a:prstGeom>
          <a:noFill/>
          <a:ln>
            <a:solidFill>
              <a:srgbClr val="F42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8A9ED97-AEFB-4F63-A410-4E71363C3538}"/>
              </a:ext>
            </a:extLst>
          </p:cNvPr>
          <p:cNvSpPr/>
          <p:nvPr/>
        </p:nvSpPr>
        <p:spPr>
          <a:xfrm>
            <a:off x="1066800" y="4800600"/>
            <a:ext cx="2667000" cy="762000"/>
          </a:xfrm>
          <a:prstGeom prst="ellipse">
            <a:avLst/>
          </a:prstGeom>
          <a:noFill/>
          <a:ln>
            <a:solidFill>
              <a:srgbClr val="F42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151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00800"/>
            <a:ext cx="9144000" cy="3404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6626" name="Title 1"/>
          <p:cNvSpPr>
            <a:spLocks noGrp="1"/>
          </p:cNvSpPr>
          <p:nvPr>
            <p:ph type="title"/>
          </p:nvPr>
        </p:nvSpPr>
        <p:spPr>
          <a:xfrm>
            <a:off x="228600" y="381000"/>
            <a:ext cx="8229600" cy="1066800"/>
          </a:xfrm>
        </p:spPr>
        <p:txBody>
          <a:bodyPr/>
          <a:lstStyle/>
          <a:p>
            <a:r>
              <a:rPr lang="en-US" dirty="0"/>
              <a:t>SitRep Resources</a:t>
            </a:r>
          </a:p>
        </p:txBody>
      </p:sp>
      <p:sp>
        <p:nvSpPr>
          <p:cNvPr id="26627" name="Content Placeholder 2"/>
          <p:cNvSpPr>
            <a:spLocks noGrp="1"/>
          </p:cNvSpPr>
          <p:nvPr>
            <p:ph idx="1"/>
          </p:nvPr>
        </p:nvSpPr>
        <p:spPr>
          <a:xfrm>
            <a:off x="381000" y="1676400"/>
            <a:ext cx="8229600" cy="5029200"/>
          </a:xfrm>
        </p:spPr>
        <p:txBody>
          <a:bodyPr>
            <a:normAutofit/>
          </a:bodyPr>
          <a:lstStyle/>
          <a:p>
            <a:r>
              <a:rPr lang="en-US" dirty="0"/>
              <a:t>PPT is linked on the ISFIS webinar webpage</a:t>
            </a:r>
          </a:p>
          <a:p>
            <a:r>
              <a:rPr lang="en-US" dirty="0"/>
              <a:t>Use the slides and information as you see fit</a:t>
            </a:r>
          </a:p>
          <a:p>
            <a:r>
              <a:rPr lang="en-US" dirty="0"/>
              <a:t>OK to share with others in your district</a:t>
            </a:r>
          </a:p>
          <a:p>
            <a:r>
              <a:rPr lang="en-US" dirty="0"/>
              <a:t>Let us know if others in your district need an invite to attend the webinars</a:t>
            </a:r>
          </a:p>
          <a:p>
            <a:r>
              <a:rPr lang="en-US" dirty="0"/>
              <a:t>If you are not an ISFIS Subscriber and interested in learning more, contact </a:t>
            </a:r>
            <a:r>
              <a:rPr lang="en-US" dirty="0">
                <a:hlinkClick r:id="rId2"/>
              </a:rPr>
              <a:t>jen@iowaschoolfinance.com</a:t>
            </a:r>
            <a:r>
              <a:rPr lang="en-US" dirty="0"/>
              <a:t> </a:t>
            </a:r>
          </a:p>
        </p:txBody>
      </p:sp>
      <p:sp>
        <p:nvSpPr>
          <p:cNvPr id="4" name="Slide Number Placeholder 3"/>
          <p:cNvSpPr>
            <a:spLocks noGrp="1"/>
          </p:cNvSpPr>
          <p:nvPr>
            <p:ph type="sldNum" sz="quarter" idx="12"/>
          </p:nvPr>
        </p:nvSpPr>
        <p:spPr/>
        <p:txBody>
          <a:bodyPr/>
          <a:lstStyle/>
          <a:p>
            <a:pPr>
              <a:defRPr/>
            </a:pPr>
            <a:fld id="{F29A2164-762C-4A53-B011-27737843DA8B}" type="slidenum">
              <a:rPr lang="en-US" smtClean="0"/>
              <a:pPr>
                <a:defRPr/>
              </a:pPr>
              <a:t>2</a:t>
            </a:fld>
            <a:endParaRPr lang="en-US" dirty="0"/>
          </a:p>
        </p:txBody>
      </p:sp>
    </p:spTree>
    <p:extLst>
      <p:ext uri="{BB962C8B-B14F-4D97-AF65-F5344CB8AC3E}">
        <p14:creationId xmlns:p14="http://schemas.microsoft.com/office/powerpoint/2010/main" val="1715806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9EAE-EB80-41EE-A901-1019C7218EFE}"/>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A4C6C67-09F3-4CDD-8DAC-E0CC5F30E4B5}"/>
              </a:ext>
            </a:extLst>
          </p:cNvPr>
          <p:cNvPicPr>
            <a:picLocks noGrp="1" noChangeAspect="1"/>
          </p:cNvPicPr>
          <p:nvPr>
            <p:ph idx="1"/>
          </p:nvPr>
        </p:nvPicPr>
        <p:blipFill>
          <a:blip r:embed="rId2"/>
          <a:stretch>
            <a:fillRect/>
          </a:stretch>
        </p:blipFill>
        <p:spPr>
          <a:xfrm>
            <a:off x="0" y="294691"/>
            <a:ext cx="8790139" cy="4495800"/>
          </a:xfrm>
          <a:prstGeom prst="rect">
            <a:avLst/>
          </a:prstGeom>
        </p:spPr>
      </p:pic>
      <p:sp>
        <p:nvSpPr>
          <p:cNvPr id="4" name="Slide Number Placeholder 3">
            <a:extLst>
              <a:ext uri="{FF2B5EF4-FFF2-40B4-BE49-F238E27FC236}">
                <a16:creationId xmlns:a16="http://schemas.microsoft.com/office/drawing/2014/main" id="{725B8F52-D356-40AC-8B52-0CAFA20E938B}"/>
              </a:ext>
            </a:extLst>
          </p:cNvPr>
          <p:cNvSpPr>
            <a:spLocks noGrp="1"/>
          </p:cNvSpPr>
          <p:nvPr>
            <p:ph type="sldNum" sz="quarter" idx="12"/>
          </p:nvPr>
        </p:nvSpPr>
        <p:spPr/>
        <p:txBody>
          <a:bodyPr/>
          <a:lstStyle/>
          <a:p>
            <a:fld id="{7E3A9E86-4CC3-4959-A751-C33E618564A4}" type="slidenum">
              <a:rPr lang="en-US" smtClean="0"/>
              <a:t>20</a:t>
            </a:fld>
            <a:endParaRPr lang="en-US" dirty="0"/>
          </a:p>
        </p:txBody>
      </p:sp>
      <p:sp>
        <p:nvSpPr>
          <p:cNvPr id="6" name="Oval 5">
            <a:extLst>
              <a:ext uri="{FF2B5EF4-FFF2-40B4-BE49-F238E27FC236}">
                <a16:creationId xmlns:a16="http://schemas.microsoft.com/office/drawing/2014/main" id="{C622EB13-57EE-4C09-8E99-66398DDC47C9}"/>
              </a:ext>
            </a:extLst>
          </p:cNvPr>
          <p:cNvSpPr/>
          <p:nvPr/>
        </p:nvSpPr>
        <p:spPr>
          <a:xfrm>
            <a:off x="7291251" y="3466400"/>
            <a:ext cx="1295400" cy="762000"/>
          </a:xfrm>
          <a:prstGeom prst="ellipse">
            <a:avLst/>
          </a:prstGeom>
          <a:noFill/>
          <a:ln>
            <a:solidFill>
              <a:srgbClr val="F42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3CCA9EA-D6E6-450F-97A6-161FFB91A30C}"/>
              </a:ext>
            </a:extLst>
          </p:cNvPr>
          <p:cNvSpPr/>
          <p:nvPr/>
        </p:nvSpPr>
        <p:spPr>
          <a:xfrm>
            <a:off x="685800" y="3477331"/>
            <a:ext cx="1295400" cy="762000"/>
          </a:xfrm>
          <a:prstGeom prst="ellipse">
            <a:avLst/>
          </a:prstGeom>
          <a:noFill/>
          <a:ln>
            <a:solidFill>
              <a:srgbClr val="F42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163FF9D-2123-4BF3-B443-14DE97AC904B}"/>
              </a:ext>
            </a:extLst>
          </p:cNvPr>
          <p:cNvSpPr/>
          <p:nvPr/>
        </p:nvSpPr>
        <p:spPr>
          <a:xfrm>
            <a:off x="4800600" y="3429000"/>
            <a:ext cx="1295400" cy="762000"/>
          </a:xfrm>
          <a:prstGeom prst="ellipse">
            <a:avLst/>
          </a:prstGeom>
          <a:noFill/>
          <a:ln>
            <a:solidFill>
              <a:srgbClr val="F42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619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613C-5AA0-49E2-BCE9-AE4C1754A4E1}"/>
              </a:ext>
            </a:extLst>
          </p:cNvPr>
          <p:cNvSpPr>
            <a:spLocks noGrp="1"/>
          </p:cNvSpPr>
          <p:nvPr>
            <p:ph type="title"/>
          </p:nvPr>
        </p:nvSpPr>
        <p:spPr/>
        <p:txBody>
          <a:bodyPr>
            <a:normAutofit fontScale="90000"/>
          </a:bodyPr>
          <a:lstStyle/>
          <a:p>
            <a:r>
              <a:rPr lang="en-US" dirty="0"/>
              <a:t>State Cash Position FY 2026 - FY 2025</a:t>
            </a:r>
          </a:p>
        </p:txBody>
      </p:sp>
      <p:sp>
        <p:nvSpPr>
          <p:cNvPr id="3" name="Content Placeholder 2">
            <a:extLst>
              <a:ext uri="{FF2B5EF4-FFF2-40B4-BE49-F238E27FC236}">
                <a16:creationId xmlns:a16="http://schemas.microsoft.com/office/drawing/2014/main" id="{D28B1616-EE60-4BE3-BC15-29B980CD35E1}"/>
              </a:ext>
            </a:extLst>
          </p:cNvPr>
          <p:cNvSpPr>
            <a:spLocks noGrp="1"/>
          </p:cNvSpPr>
          <p:nvPr>
            <p:ph idx="1"/>
          </p:nvPr>
        </p:nvSpPr>
        <p:spPr/>
        <p:txBody>
          <a:bodyPr>
            <a:normAutofit lnSpcReduction="10000"/>
          </a:bodyPr>
          <a:lstStyle/>
          <a:p>
            <a:r>
              <a:rPr lang="en-US" dirty="0"/>
              <a:t>Budget Surplus	$1,612.4M		$2,062.9</a:t>
            </a:r>
          </a:p>
          <a:p>
            <a:r>
              <a:rPr lang="en-US" dirty="0"/>
              <a:t>TRF			$3,646.8M		$4,030.4</a:t>
            </a:r>
          </a:p>
          <a:p>
            <a:r>
              <a:rPr lang="en-US" dirty="0"/>
              <a:t>EEF			$   636.9M		$   697.4</a:t>
            </a:r>
          </a:p>
          <a:p>
            <a:r>
              <a:rPr lang="en-US" dirty="0"/>
              <a:t>CRF			$   212.3M		$   232.5</a:t>
            </a:r>
          </a:p>
          <a:p>
            <a:endParaRPr lang="en-US" dirty="0"/>
          </a:p>
          <a:p>
            <a:r>
              <a:rPr lang="en-US" dirty="0"/>
              <a:t>Total			$6,320.7M		$7,023.2</a:t>
            </a:r>
          </a:p>
          <a:p>
            <a:r>
              <a:rPr lang="en-US" dirty="0"/>
              <a:t>Net Fund Balance Change 2026-2025							</a:t>
            </a:r>
            <a:r>
              <a:rPr lang="en-US" b="1" dirty="0">
                <a:solidFill>
                  <a:srgbClr val="FF0000"/>
                </a:solidFill>
              </a:rPr>
              <a:t>$-914.8</a:t>
            </a:r>
          </a:p>
          <a:p>
            <a:endParaRPr lang="en-US" dirty="0"/>
          </a:p>
        </p:txBody>
      </p:sp>
      <p:sp>
        <p:nvSpPr>
          <p:cNvPr id="4" name="Slide Number Placeholder 3">
            <a:extLst>
              <a:ext uri="{FF2B5EF4-FFF2-40B4-BE49-F238E27FC236}">
                <a16:creationId xmlns:a16="http://schemas.microsoft.com/office/drawing/2014/main" id="{55FDC99B-BD4B-4E67-979D-09A1841BFF29}"/>
              </a:ext>
            </a:extLst>
          </p:cNvPr>
          <p:cNvSpPr>
            <a:spLocks noGrp="1"/>
          </p:cNvSpPr>
          <p:nvPr>
            <p:ph type="sldNum" sz="quarter" idx="12"/>
          </p:nvPr>
        </p:nvSpPr>
        <p:spPr/>
        <p:txBody>
          <a:bodyPr/>
          <a:lstStyle/>
          <a:p>
            <a:fld id="{7E3A9E86-4CC3-4959-A751-C33E618564A4}" type="slidenum">
              <a:rPr lang="en-US" smtClean="0"/>
              <a:t>21</a:t>
            </a:fld>
            <a:endParaRPr lang="en-US" dirty="0"/>
          </a:p>
        </p:txBody>
      </p:sp>
      <p:sp>
        <p:nvSpPr>
          <p:cNvPr id="5" name="Oval 4">
            <a:extLst>
              <a:ext uri="{FF2B5EF4-FFF2-40B4-BE49-F238E27FC236}">
                <a16:creationId xmlns:a16="http://schemas.microsoft.com/office/drawing/2014/main" id="{3312FF2A-C0BA-4034-A26A-63BC4FA69749}"/>
              </a:ext>
            </a:extLst>
          </p:cNvPr>
          <p:cNvSpPr/>
          <p:nvPr/>
        </p:nvSpPr>
        <p:spPr>
          <a:xfrm>
            <a:off x="5486400" y="5181600"/>
            <a:ext cx="2286000" cy="8652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2654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28700" y="2845519"/>
            <a:ext cx="6819900" cy="3424483"/>
          </a:xfrm>
        </p:spPr>
        <p:txBody>
          <a:bodyPr>
            <a:normAutofit/>
          </a:bodyPr>
          <a:lstStyle/>
          <a:p>
            <a:pPr marL="0" indent="0" algn="ctr">
              <a:buNone/>
            </a:pPr>
            <a:r>
              <a:rPr lang="en-US" sz="5800" b="1" dirty="0">
                <a:solidFill>
                  <a:srgbClr val="25408F"/>
                </a:solidFill>
              </a:rPr>
              <a:t> </a:t>
            </a:r>
            <a:r>
              <a:rPr lang="en-US" sz="6900" b="1" dirty="0">
                <a:solidFill>
                  <a:srgbClr val="25408F"/>
                </a:solidFill>
              </a:rPr>
              <a:t>SF 167 SSA ++</a:t>
            </a:r>
          </a:p>
        </p:txBody>
      </p:sp>
      <p:sp>
        <p:nvSpPr>
          <p:cNvPr id="4" name="Slide Number Placeholder 3"/>
          <p:cNvSpPr>
            <a:spLocks noGrp="1"/>
          </p:cNvSpPr>
          <p:nvPr>
            <p:ph type="sldNum" sz="quarter" idx="12"/>
          </p:nvPr>
        </p:nvSpPr>
        <p:spPr/>
        <p:txBody>
          <a:bodyPr/>
          <a:lstStyle/>
          <a:p>
            <a:fld id="{7E3A9E86-4CC3-4959-A751-C33E618564A4}" type="slidenum">
              <a:rPr lang="en-US" smtClean="0"/>
              <a:t>22</a:t>
            </a:fld>
            <a:endParaRPr lang="en-US" dirty="0"/>
          </a:p>
        </p:txBody>
      </p:sp>
      <p:pic>
        <p:nvPicPr>
          <p:cNvPr id="5" name="Picture 4"/>
          <p:cNvPicPr>
            <a:picLocks noChangeAspect="1"/>
          </p:cNvPicPr>
          <p:nvPr/>
        </p:nvPicPr>
        <p:blipFill>
          <a:blip r:embed="rId3"/>
          <a:stretch>
            <a:fillRect/>
          </a:stretch>
        </p:blipFill>
        <p:spPr>
          <a:xfrm>
            <a:off x="0" y="-10244"/>
            <a:ext cx="9144000" cy="2855763"/>
          </a:xfrm>
          <a:prstGeom prst="rect">
            <a:avLst/>
          </a:prstGeom>
        </p:spPr>
      </p:pic>
      <p:sp>
        <p:nvSpPr>
          <p:cNvPr id="6" name="Subtitle 2"/>
          <p:cNvSpPr txBox="1">
            <a:spLocks/>
          </p:cNvSpPr>
          <p:nvPr/>
        </p:nvSpPr>
        <p:spPr>
          <a:xfrm>
            <a:off x="762000" y="5410200"/>
            <a:ext cx="7467600" cy="1224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p:txBody>
      </p:sp>
      <p:sp>
        <p:nvSpPr>
          <p:cNvPr id="7" name="TextBox 6">
            <a:extLst>
              <a:ext uri="{FF2B5EF4-FFF2-40B4-BE49-F238E27FC236}">
                <a16:creationId xmlns:a16="http://schemas.microsoft.com/office/drawing/2014/main" id="{1D08AC2C-822E-4594-8A35-3A1F2FC93EB2}"/>
              </a:ext>
            </a:extLst>
          </p:cNvPr>
          <p:cNvSpPr txBox="1"/>
          <p:nvPr/>
        </p:nvSpPr>
        <p:spPr>
          <a:xfrm>
            <a:off x="1447800" y="4724400"/>
            <a:ext cx="6477000" cy="738664"/>
          </a:xfrm>
          <a:prstGeom prst="rect">
            <a:avLst/>
          </a:prstGeom>
          <a:noFill/>
        </p:spPr>
        <p:txBody>
          <a:bodyPr wrap="square" rtlCol="0">
            <a:spAutoFit/>
          </a:bodyPr>
          <a:lstStyle/>
          <a:p>
            <a:r>
              <a:rPr lang="en-US" sz="2400" b="1" dirty="0"/>
              <a:t>Source:  SF 167 Fiscal Note </a:t>
            </a:r>
            <a:r>
              <a:rPr lang="en-US" dirty="0">
                <a:hlinkClick r:id="rId4"/>
              </a:rPr>
              <a:t>https://www.legis.iowa.gov/docs/publications/FN/1525877.pdf</a:t>
            </a:r>
            <a:r>
              <a:rPr lang="en-US" dirty="0"/>
              <a:t> </a:t>
            </a:r>
          </a:p>
        </p:txBody>
      </p:sp>
    </p:spTree>
    <p:extLst>
      <p:ext uri="{BB962C8B-B14F-4D97-AF65-F5344CB8AC3E}">
        <p14:creationId xmlns:p14="http://schemas.microsoft.com/office/powerpoint/2010/main" val="181555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E67B-F5A5-4885-9663-10715A6F9FD4}"/>
              </a:ext>
            </a:extLst>
          </p:cNvPr>
          <p:cNvSpPr>
            <a:spLocks noGrp="1"/>
          </p:cNvSpPr>
          <p:nvPr>
            <p:ph type="title"/>
          </p:nvPr>
        </p:nvSpPr>
        <p:spPr/>
        <p:txBody>
          <a:bodyPr/>
          <a:lstStyle/>
          <a:p>
            <a:r>
              <a:rPr lang="en-US" dirty="0"/>
              <a:t>SF 167 SSA (Signed 5/14)</a:t>
            </a:r>
          </a:p>
        </p:txBody>
      </p:sp>
      <p:sp>
        <p:nvSpPr>
          <p:cNvPr id="3" name="Content Placeholder 2">
            <a:extLst>
              <a:ext uri="{FF2B5EF4-FFF2-40B4-BE49-F238E27FC236}">
                <a16:creationId xmlns:a16="http://schemas.microsoft.com/office/drawing/2014/main" id="{C0DD5DF7-547B-4F38-8A71-66E9978EAE7C}"/>
              </a:ext>
            </a:extLst>
          </p:cNvPr>
          <p:cNvSpPr>
            <a:spLocks noGrp="1"/>
          </p:cNvSpPr>
          <p:nvPr>
            <p:ph idx="1"/>
          </p:nvPr>
        </p:nvSpPr>
        <p:spPr/>
        <p:txBody>
          <a:bodyPr>
            <a:normAutofit fontScale="85000" lnSpcReduction="10000"/>
          </a:bodyPr>
          <a:lstStyle/>
          <a:p>
            <a:r>
              <a:rPr lang="en-US" dirty="0"/>
              <a:t>Sets a 2% growth rate applied to the SCPP for FY 2026, for an SSA increase of $157 per pupil. </a:t>
            </a:r>
          </a:p>
          <a:p>
            <a:r>
              <a:rPr lang="en-US" dirty="0"/>
              <a:t>Establishes a 2% growth rate applied to State categorical PP amounts for FY 2026</a:t>
            </a:r>
          </a:p>
          <a:p>
            <a:r>
              <a:rPr lang="en-US" dirty="0"/>
              <a:t>Sets Transportation Equity increase at 5%. </a:t>
            </a:r>
          </a:p>
          <a:p>
            <a:r>
              <a:rPr lang="en-US" dirty="0"/>
              <a:t>Provides additional property tax replacement funding based on the per pupil increase for FY 2026. Freezes the additional levy portion at $685 per pupil. </a:t>
            </a:r>
          </a:p>
          <a:p>
            <a:r>
              <a:rPr lang="en-US" dirty="0"/>
              <a:t>Specifies the Iowa Code requiring SSA be enacted within 30 days of submission of the Governor’s budget (or mid-February this Session) does not apply. </a:t>
            </a:r>
          </a:p>
        </p:txBody>
      </p:sp>
      <p:sp>
        <p:nvSpPr>
          <p:cNvPr id="4" name="Slide Number Placeholder 3">
            <a:extLst>
              <a:ext uri="{FF2B5EF4-FFF2-40B4-BE49-F238E27FC236}">
                <a16:creationId xmlns:a16="http://schemas.microsoft.com/office/drawing/2014/main" id="{0C180CDF-ED9C-4D1B-9DD3-5522DC0216B8}"/>
              </a:ext>
            </a:extLst>
          </p:cNvPr>
          <p:cNvSpPr>
            <a:spLocks noGrp="1"/>
          </p:cNvSpPr>
          <p:nvPr>
            <p:ph type="sldNum" sz="quarter" idx="12"/>
          </p:nvPr>
        </p:nvSpPr>
        <p:spPr/>
        <p:txBody>
          <a:bodyPr/>
          <a:lstStyle/>
          <a:p>
            <a:fld id="{7E3A9E86-4CC3-4959-A751-C33E618564A4}" type="slidenum">
              <a:rPr lang="en-US" smtClean="0"/>
              <a:t>23</a:t>
            </a:fld>
            <a:endParaRPr lang="en-US" dirty="0"/>
          </a:p>
        </p:txBody>
      </p:sp>
    </p:spTree>
    <p:extLst>
      <p:ext uri="{BB962C8B-B14F-4D97-AF65-F5344CB8AC3E}">
        <p14:creationId xmlns:p14="http://schemas.microsoft.com/office/powerpoint/2010/main" val="3447122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D82D-715D-424D-9751-D413C7B25E13}"/>
              </a:ext>
            </a:extLst>
          </p:cNvPr>
          <p:cNvSpPr>
            <a:spLocks noGrp="1"/>
          </p:cNvSpPr>
          <p:nvPr>
            <p:ph type="title"/>
          </p:nvPr>
        </p:nvSpPr>
        <p:spPr/>
        <p:txBody>
          <a:bodyPr/>
          <a:lstStyle/>
          <a:p>
            <a:r>
              <a:rPr lang="en-US" dirty="0"/>
              <a:t>Other $$ in SF 167</a:t>
            </a:r>
          </a:p>
        </p:txBody>
      </p:sp>
      <p:sp>
        <p:nvSpPr>
          <p:cNvPr id="3" name="Content Placeholder 2">
            <a:extLst>
              <a:ext uri="{FF2B5EF4-FFF2-40B4-BE49-F238E27FC236}">
                <a16:creationId xmlns:a16="http://schemas.microsoft.com/office/drawing/2014/main" id="{6F2A083B-A76C-4424-B9BE-1E74E83EC9BB}"/>
              </a:ext>
            </a:extLst>
          </p:cNvPr>
          <p:cNvSpPr>
            <a:spLocks noGrp="1"/>
          </p:cNvSpPr>
          <p:nvPr>
            <p:ph idx="1"/>
          </p:nvPr>
        </p:nvSpPr>
        <p:spPr>
          <a:xfrm>
            <a:off x="457200" y="1417638"/>
            <a:ext cx="8229600" cy="4938712"/>
          </a:xfrm>
        </p:spPr>
        <p:txBody>
          <a:bodyPr>
            <a:normAutofit fontScale="55000" lnSpcReduction="20000"/>
          </a:bodyPr>
          <a:lstStyle/>
          <a:p>
            <a:pPr>
              <a:lnSpc>
                <a:spcPct val="120000"/>
              </a:lnSpc>
            </a:pPr>
            <a:r>
              <a:rPr lang="en-US" sz="4500" dirty="0"/>
              <a:t>Provides an additional increase of $5 to the FY 2026 regular program SCPP, separate from the SSA.</a:t>
            </a:r>
          </a:p>
          <a:p>
            <a:pPr lvl="1">
              <a:lnSpc>
                <a:spcPct val="120000"/>
              </a:lnSpc>
            </a:pPr>
            <a:r>
              <a:rPr lang="en-US" sz="3800" dirty="0"/>
              <a:t>$1.5 million for additional support for pupils </a:t>
            </a:r>
          </a:p>
          <a:p>
            <a:pPr lvl="1">
              <a:lnSpc>
                <a:spcPct val="120000"/>
              </a:lnSpc>
            </a:pPr>
            <a:r>
              <a:rPr lang="en-US" sz="3800" dirty="0"/>
              <a:t>$1.4 million property tax reduction for those with a higher DCPP</a:t>
            </a:r>
          </a:p>
          <a:p>
            <a:pPr>
              <a:lnSpc>
                <a:spcPct val="120000"/>
              </a:lnSpc>
            </a:pPr>
            <a:r>
              <a:rPr lang="en-US" sz="4500" dirty="0"/>
              <a:t>Operational Sharing: increases the maximum amount of additional weighting from 21 to 25 pupils beginning FY 2026</a:t>
            </a:r>
          </a:p>
          <a:p>
            <a:pPr lvl="1">
              <a:lnSpc>
                <a:spcPct val="120000"/>
              </a:lnSpc>
            </a:pPr>
            <a:r>
              <a:rPr lang="en-US" sz="3800" dirty="0"/>
              <a:t>estimated to increase supplementary weighting by a total of approximately 129 pupils for 46 school districts at a total annual cost of $1.0 million beginning with FY 2026 and ending after FY 2035 (sunsets per Iowa Code)</a:t>
            </a:r>
          </a:p>
          <a:p>
            <a:pPr lvl="1">
              <a:lnSpc>
                <a:spcPct val="120000"/>
              </a:lnSpc>
            </a:pPr>
            <a:r>
              <a:rPr lang="en-US" sz="3800" dirty="0"/>
              <a:t>appropriation of $942,000 state funding plus $91,000 local property tax through the school aid formula.</a:t>
            </a:r>
          </a:p>
          <a:p>
            <a:endParaRPr lang="en-US" dirty="0"/>
          </a:p>
        </p:txBody>
      </p:sp>
      <p:sp>
        <p:nvSpPr>
          <p:cNvPr id="4" name="Slide Number Placeholder 3">
            <a:extLst>
              <a:ext uri="{FF2B5EF4-FFF2-40B4-BE49-F238E27FC236}">
                <a16:creationId xmlns:a16="http://schemas.microsoft.com/office/drawing/2014/main" id="{F0B6ACB0-4262-40AF-988D-43DF7AC9B78F}"/>
              </a:ext>
            </a:extLst>
          </p:cNvPr>
          <p:cNvSpPr>
            <a:spLocks noGrp="1"/>
          </p:cNvSpPr>
          <p:nvPr>
            <p:ph type="sldNum" sz="quarter" idx="12"/>
          </p:nvPr>
        </p:nvSpPr>
        <p:spPr/>
        <p:txBody>
          <a:bodyPr/>
          <a:lstStyle/>
          <a:p>
            <a:fld id="{7E3A9E86-4CC3-4959-A751-C33E618564A4}" type="slidenum">
              <a:rPr lang="en-US" smtClean="0"/>
              <a:t>24</a:t>
            </a:fld>
            <a:endParaRPr lang="en-US" dirty="0"/>
          </a:p>
        </p:txBody>
      </p:sp>
    </p:spTree>
    <p:extLst>
      <p:ext uri="{BB962C8B-B14F-4D97-AF65-F5344CB8AC3E}">
        <p14:creationId xmlns:p14="http://schemas.microsoft.com/office/powerpoint/2010/main" val="229635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A7D0-EF22-4B2A-A7DA-1B506F1AFF2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A15DDB3-476E-4652-A08C-239F1D8787A4}"/>
              </a:ext>
            </a:extLst>
          </p:cNvPr>
          <p:cNvPicPr>
            <a:picLocks noGrp="1" noChangeAspect="1"/>
          </p:cNvPicPr>
          <p:nvPr>
            <p:ph idx="1"/>
          </p:nvPr>
        </p:nvPicPr>
        <p:blipFill>
          <a:blip r:embed="rId2"/>
          <a:stretch>
            <a:fillRect/>
          </a:stretch>
        </p:blipFill>
        <p:spPr>
          <a:xfrm>
            <a:off x="76200" y="136525"/>
            <a:ext cx="8730889" cy="3810000"/>
          </a:xfrm>
          <a:prstGeom prst="rect">
            <a:avLst/>
          </a:prstGeom>
        </p:spPr>
      </p:pic>
      <p:sp>
        <p:nvSpPr>
          <p:cNvPr id="4" name="Slide Number Placeholder 3">
            <a:extLst>
              <a:ext uri="{FF2B5EF4-FFF2-40B4-BE49-F238E27FC236}">
                <a16:creationId xmlns:a16="http://schemas.microsoft.com/office/drawing/2014/main" id="{0BF757A9-2B01-42EB-A12C-994C46CA8130}"/>
              </a:ext>
            </a:extLst>
          </p:cNvPr>
          <p:cNvSpPr>
            <a:spLocks noGrp="1"/>
          </p:cNvSpPr>
          <p:nvPr>
            <p:ph type="sldNum" sz="quarter" idx="12"/>
          </p:nvPr>
        </p:nvSpPr>
        <p:spPr/>
        <p:txBody>
          <a:bodyPr/>
          <a:lstStyle/>
          <a:p>
            <a:fld id="{7E3A9E86-4CC3-4959-A751-C33E618564A4}" type="slidenum">
              <a:rPr lang="en-US" smtClean="0"/>
              <a:t>25</a:t>
            </a:fld>
            <a:endParaRPr lang="en-US" dirty="0"/>
          </a:p>
        </p:txBody>
      </p:sp>
      <p:sp>
        <p:nvSpPr>
          <p:cNvPr id="6" name="TextBox 5">
            <a:extLst>
              <a:ext uri="{FF2B5EF4-FFF2-40B4-BE49-F238E27FC236}">
                <a16:creationId xmlns:a16="http://schemas.microsoft.com/office/drawing/2014/main" id="{A9915687-53A8-4121-B0DE-E8027F31B4A5}"/>
              </a:ext>
            </a:extLst>
          </p:cNvPr>
          <p:cNvSpPr txBox="1"/>
          <p:nvPr/>
        </p:nvSpPr>
        <p:spPr>
          <a:xfrm>
            <a:off x="479244" y="4267200"/>
            <a:ext cx="79248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$7,988 PP includes the $5 PP equity payment (for districts at state minimum, this is new spending authority. For districts above the state minimum, it offsets property tax authority.) </a:t>
            </a:r>
          </a:p>
          <a:p>
            <a:pPr marL="285750" indent="-285750">
              <a:buFont typeface="Arial" panose="020B0604020202020204" pitchFamily="34" charset="0"/>
              <a:buChar char="•"/>
            </a:pPr>
            <a:r>
              <a:rPr lang="en-US" sz="2000" dirty="0"/>
              <a:t>PTRP absorbs the property tax relief share of the 2% growth. $137.3 million in PTRP funding, an increase of $10.5 million (8.29%) compared to estimated FY25. </a:t>
            </a:r>
          </a:p>
        </p:txBody>
      </p:sp>
      <p:sp>
        <p:nvSpPr>
          <p:cNvPr id="3" name="Oval 2">
            <a:extLst>
              <a:ext uri="{FF2B5EF4-FFF2-40B4-BE49-F238E27FC236}">
                <a16:creationId xmlns:a16="http://schemas.microsoft.com/office/drawing/2014/main" id="{A30E405B-1F35-407D-B900-A5B09A10E999}"/>
              </a:ext>
            </a:extLst>
          </p:cNvPr>
          <p:cNvSpPr/>
          <p:nvPr/>
        </p:nvSpPr>
        <p:spPr>
          <a:xfrm>
            <a:off x="7010400" y="16764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1B46ADD-732F-4CFB-BD81-C9B9E9B9930B}"/>
              </a:ext>
            </a:extLst>
          </p:cNvPr>
          <p:cNvSpPr/>
          <p:nvPr/>
        </p:nvSpPr>
        <p:spPr>
          <a:xfrm>
            <a:off x="7924800" y="3163421"/>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980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EB52-BD60-4E07-838F-4DDA55A20F29}"/>
              </a:ext>
            </a:extLst>
          </p:cNvPr>
          <p:cNvSpPr>
            <a:spLocks noGrp="1"/>
          </p:cNvSpPr>
          <p:nvPr>
            <p:ph type="title"/>
          </p:nvPr>
        </p:nvSpPr>
        <p:spPr/>
        <p:txBody>
          <a:bodyPr/>
          <a:lstStyle/>
          <a:p>
            <a:r>
              <a:rPr lang="en-US" dirty="0"/>
              <a:t>Categorical Funds Per Pupil</a:t>
            </a:r>
          </a:p>
        </p:txBody>
      </p:sp>
      <p:sp>
        <p:nvSpPr>
          <p:cNvPr id="3" name="Content Placeholder 2">
            <a:extLst>
              <a:ext uri="{FF2B5EF4-FFF2-40B4-BE49-F238E27FC236}">
                <a16:creationId xmlns:a16="http://schemas.microsoft.com/office/drawing/2014/main" id="{40F7B11C-FC05-4223-B34B-79AEDCD9191F}"/>
              </a:ext>
            </a:extLst>
          </p:cNvPr>
          <p:cNvSpPr>
            <a:spLocks noGrp="1"/>
          </p:cNvSpPr>
          <p:nvPr>
            <p:ph idx="1"/>
          </p:nvPr>
        </p:nvSpPr>
        <p:spPr/>
        <p:txBody>
          <a:bodyPr>
            <a:normAutofit fontScale="92500" lnSpcReduction="10000"/>
          </a:bodyPr>
          <a:lstStyle/>
          <a:p>
            <a:pPr>
              <a:lnSpc>
                <a:spcPct val="120000"/>
              </a:lnSpc>
            </a:pPr>
            <a:r>
              <a:rPr lang="en-US" sz="2800" dirty="0"/>
              <a:t>$747.5 million for the State categorical supplements for school districts and AEAs, an increase of $59.3 million (8.61%) compared to estimated FY 2025: </a:t>
            </a:r>
          </a:p>
          <a:p>
            <a:pPr marL="457200" lvl="1" indent="0">
              <a:lnSpc>
                <a:spcPct val="120000"/>
              </a:lnSpc>
              <a:buNone/>
            </a:pPr>
            <a:r>
              <a:rPr lang="en-US" sz="2500" dirty="0"/>
              <a:t>• $468.9 million for the TSS at the district and AEA levels, which is an increase of </a:t>
            </a:r>
            <a:r>
              <a:rPr lang="en-US" sz="2500" i="1" dirty="0"/>
              <a:t>$49 M, or 12%, to fund higher teacher pay minimums plus 2% increase on the state TSS per pupil</a:t>
            </a:r>
            <a:r>
              <a:rPr lang="en-US" sz="2500" dirty="0"/>
              <a:t>. </a:t>
            </a:r>
          </a:p>
          <a:p>
            <a:pPr marL="457200" lvl="1" indent="0">
              <a:lnSpc>
                <a:spcPct val="120000"/>
              </a:lnSpc>
              <a:buNone/>
            </a:pPr>
            <a:r>
              <a:rPr lang="en-US" sz="2500" dirty="0"/>
              <a:t>• $39.4 million for the professional development supplement. </a:t>
            </a:r>
          </a:p>
          <a:p>
            <a:pPr marL="457200" lvl="1" indent="0">
              <a:lnSpc>
                <a:spcPct val="120000"/>
              </a:lnSpc>
              <a:buNone/>
            </a:pPr>
            <a:r>
              <a:rPr lang="en-US" sz="2500" dirty="0"/>
              <a:t>• $42.8 million for the early intervention supplement. </a:t>
            </a:r>
          </a:p>
          <a:p>
            <a:pPr marL="457200" lvl="1" indent="0">
              <a:lnSpc>
                <a:spcPct val="120000"/>
              </a:lnSpc>
              <a:buNone/>
            </a:pPr>
            <a:r>
              <a:rPr lang="en-US" sz="2500" dirty="0"/>
              <a:t>• $196.3 million for the Teacher Leadership and Compensation supplement. </a:t>
            </a:r>
          </a:p>
        </p:txBody>
      </p:sp>
      <p:sp>
        <p:nvSpPr>
          <p:cNvPr id="4" name="Slide Number Placeholder 3">
            <a:extLst>
              <a:ext uri="{FF2B5EF4-FFF2-40B4-BE49-F238E27FC236}">
                <a16:creationId xmlns:a16="http://schemas.microsoft.com/office/drawing/2014/main" id="{5E09B202-F5A4-4F35-93D1-8913240F2CBC}"/>
              </a:ext>
            </a:extLst>
          </p:cNvPr>
          <p:cNvSpPr>
            <a:spLocks noGrp="1"/>
          </p:cNvSpPr>
          <p:nvPr>
            <p:ph type="sldNum" sz="quarter" idx="12"/>
          </p:nvPr>
        </p:nvSpPr>
        <p:spPr/>
        <p:txBody>
          <a:bodyPr/>
          <a:lstStyle/>
          <a:p>
            <a:fld id="{7E3A9E86-4CC3-4959-A751-C33E618564A4}" type="slidenum">
              <a:rPr lang="en-US" smtClean="0"/>
              <a:t>26</a:t>
            </a:fld>
            <a:endParaRPr lang="en-US" dirty="0"/>
          </a:p>
        </p:txBody>
      </p:sp>
    </p:spTree>
    <p:extLst>
      <p:ext uri="{BB962C8B-B14F-4D97-AF65-F5344CB8AC3E}">
        <p14:creationId xmlns:p14="http://schemas.microsoft.com/office/powerpoint/2010/main" val="3225729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CB22-2D6A-40C4-BC4B-03EF3E3114DE}"/>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97467D9-C768-448F-A4D4-9F2873A2C880}"/>
              </a:ext>
            </a:extLst>
          </p:cNvPr>
          <p:cNvPicPr>
            <a:picLocks noGrp="1" noChangeAspect="1"/>
          </p:cNvPicPr>
          <p:nvPr>
            <p:ph idx="1"/>
          </p:nvPr>
        </p:nvPicPr>
        <p:blipFill>
          <a:blip r:embed="rId2"/>
          <a:stretch>
            <a:fillRect/>
          </a:stretch>
        </p:blipFill>
        <p:spPr>
          <a:xfrm>
            <a:off x="81944" y="228600"/>
            <a:ext cx="9046816" cy="5486400"/>
          </a:xfrm>
          <a:prstGeom prst="rect">
            <a:avLst/>
          </a:prstGeom>
        </p:spPr>
      </p:pic>
      <p:sp>
        <p:nvSpPr>
          <p:cNvPr id="4" name="Slide Number Placeholder 3">
            <a:extLst>
              <a:ext uri="{FF2B5EF4-FFF2-40B4-BE49-F238E27FC236}">
                <a16:creationId xmlns:a16="http://schemas.microsoft.com/office/drawing/2014/main" id="{64298976-2BA1-49B1-AC9E-262A411C7E53}"/>
              </a:ext>
            </a:extLst>
          </p:cNvPr>
          <p:cNvSpPr>
            <a:spLocks noGrp="1"/>
          </p:cNvSpPr>
          <p:nvPr>
            <p:ph type="sldNum" sz="quarter" idx="12"/>
          </p:nvPr>
        </p:nvSpPr>
        <p:spPr/>
        <p:txBody>
          <a:bodyPr/>
          <a:lstStyle/>
          <a:p>
            <a:fld id="{7E3A9E86-4CC3-4959-A751-C33E618564A4}" type="slidenum">
              <a:rPr lang="en-US" smtClean="0"/>
              <a:t>27</a:t>
            </a:fld>
            <a:endParaRPr lang="en-US" dirty="0"/>
          </a:p>
        </p:txBody>
      </p:sp>
      <p:sp>
        <p:nvSpPr>
          <p:cNvPr id="6" name="Oval 5">
            <a:extLst>
              <a:ext uri="{FF2B5EF4-FFF2-40B4-BE49-F238E27FC236}">
                <a16:creationId xmlns:a16="http://schemas.microsoft.com/office/drawing/2014/main" id="{72A1297E-78B1-407B-89FA-6BA67FD6E490}"/>
              </a:ext>
            </a:extLst>
          </p:cNvPr>
          <p:cNvSpPr/>
          <p:nvPr/>
        </p:nvSpPr>
        <p:spPr>
          <a:xfrm>
            <a:off x="7315200" y="1526039"/>
            <a:ext cx="15240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DEC0C82-2698-4939-BB65-77EDDF3B89C3}"/>
              </a:ext>
            </a:extLst>
          </p:cNvPr>
          <p:cNvSpPr txBox="1"/>
          <p:nvPr/>
        </p:nvSpPr>
        <p:spPr>
          <a:xfrm>
            <a:off x="5029200" y="4020008"/>
            <a:ext cx="4032856" cy="646331"/>
          </a:xfrm>
          <a:prstGeom prst="rect">
            <a:avLst/>
          </a:prstGeom>
          <a:solidFill>
            <a:schemeClr val="accent4">
              <a:lumMod val="20000"/>
              <a:lumOff val="80000"/>
            </a:schemeClr>
          </a:solidFill>
        </p:spPr>
        <p:txBody>
          <a:bodyPr wrap="square" rtlCol="0">
            <a:spAutoFit/>
          </a:bodyPr>
          <a:lstStyle/>
          <a:p>
            <a:r>
              <a:rPr lang="en-US" dirty="0"/>
              <a:t>Sum of PP Categoricals ($1,202) X ESA resident enrollment stays with districts</a:t>
            </a:r>
          </a:p>
        </p:txBody>
      </p:sp>
      <p:sp>
        <p:nvSpPr>
          <p:cNvPr id="3" name="TextBox 2">
            <a:extLst>
              <a:ext uri="{FF2B5EF4-FFF2-40B4-BE49-F238E27FC236}">
                <a16:creationId xmlns:a16="http://schemas.microsoft.com/office/drawing/2014/main" id="{3719A3F9-3EFA-4B85-B693-EFBF160D243A}"/>
              </a:ext>
            </a:extLst>
          </p:cNvPr>
          <p:cNvSpPr txBox="1"/>
          <p:nvPr/>
        </p:nvSpPr>
        <p:spPr>
          <a:xfrm>
            <a:off x="457200" y="5867400"/>
            <a:ext cx="7391400" cy="369332"/>
          </a:xfrm>
          <a:prstGeom prst="rect">
            <a:avLst/>
          </a:prstGeom>
          <a:solidFill>
            <a:schemeClr val="accent4">
              <a:lumMod val="20000"/>
              <a:lumOff val="80000"/>
            </a:schemeClr>
          </a:solidFill>
        </p:spPr>
        <p:txBody>
          <a:bodyPr wrap="square" rtlCol="0">
            <a:spAutoFit/>
          </a:bodyPr>
          <a:lstStyle/>
          <a:p>
            <a:r>
              <a:rPr lang="en-US" dirty="0"/>
              <a:t>157 districts are eligible for Budget Guarantee, for a total of $24.3 million. </a:t>
            </a:r>
          </a:p>
        </p:txBody>
      </p:sp>
      <p:cxnSp>
        <p:nvCxnSpPr>
          <p:cNvPr id="9" name="Straight Connector 8">
            <a:extLst>
              <a:ext uri="{FF2B5EF4-FFF2-40B4-BE49-F238E27FC236}">
                <a16:creationId xmlns:a16="http://schemas.microsoft.com/office/drawing/2014/main" id="{0D803C43-1054-4E9C-914F-C45F7590C136}"/>
              </a:ext>
            </a:extLst>
          </p:cNvPr>
          <p:cNvCxnSpPr/>
          <p:nvPr/>
        </p:nvCxnSpPr>
        <p:spPr>
          <a:xfrm>
            <a:off x="6248400" y="2057400"/>
            <a:ext cx="1066800"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39138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D76B-FA80-49A0-8B2F-A30011D52D7E}"/>
              </a:ext>
            </a:extLst>
          </p:cNvPr>
          <p:cNvSpPr>
            <a:spLocks noGrp="1"/>
          </p:cNvSpPr>
          <p:nvPr>
            <p:ph type="title"/>
          </p:nvPr>
        </p:nvSpPr>
        <p:spPr/>
        <p:txBody>
          <a:bodyPr/>
          <a:lstStyle/>
          <a:p>
            <a:r>
              <a:rPr lang="en-US" dirty="0"/>
              <a:t>Transportation Equity Program</a:t>
            </a:r>
          </a:p>
        </p:txBody>
      </p:sp>
      <p:sp>
        <p:nvSpPr>
          <p:cNvPr id="3" name="Content Placeholder 2">
            <a:extLst>
              <a:ext uri="{FF2B5EF4-FFF2-40B4-BE49-F238E27FC236}">
                <a16:creationId xmlns:a16="http://schemas.microsoft.com/office/drawing/2014/main" id="{2E31BFC0-D2AC-4288-ABC6-DFADE7FA40AD}"/>
              </a:ext>
            </a:extLst>
          </p:cNvPr>
          <p:cNvSpPr>
            <a:spLocks noGrp="1"/>
          </p:cNvSpPr>
          <p:nvPr>
            <p:ph idx="1"/>
          </p:nvPr>
        </p:nvSpPr>
        <p:spPr/>
        <p:txBody>
          <a:bodyPr>
            <a:normAutofit fontScale="70000" lnSpcReduction="20000"/>
          </a:bodyPr>
          <a:lstStyle/>
          <a:p>
            <a:r>
              <a:rPr lang="en-US" dirty="0"/>
              <a:t>Iowa Code </a:t>
            </a:r>
            <a:r>
              <a:rPr lang="en-US" b="1" dirty="0"/>
              <a:t>§</a:t>
            </a:r>
            <a:r>
              <a:rPr lang="en-US" dirty="0"/>
              <a:t> 257.16C establishes the Transportation Equity Program. </a:t>
            </a:r>
          </a:p>
          <a:p>
            <a:r>
              <a:rPr lang="en-US" dirty="0"/>
              <a:t>Provides additional funding to school districts for public school transportation costs that exceed a statewide adjusted average cost per pupil. Unless otherwise provided, the appropriation increases at the categorical State percent of growth. </a:t>
            </a:r>
          </a:p>
          <a:p>
            <a:r>
              <a:rPr lang="en-US" dirty="0"/>
              <a:t>Transportation equity payments buy down transportation costs to the statewide average cost per pupil, if there’s enough money. If there is more than enough, school districts with transportation costs per pupil below the statewide average get some, apportioned on enrollment. </a:t>
            </a:r>
          </a:p>
          <a:p>
            <a:r>
              <a:rPr lang="en-US" dirty="0"/>
              <a:t>SF 167 provides for a growth of 5% </a:t>
            </a:r>
            <a:r>
              <a:rPr lang="en-US" i="1" dirty="0"/>
              <a:t>($32.7 million total, which is a $1.6 million increase)</a:t>
            </a:r>
          </a:p>
        </p:txBody>
      </p:sp>
      <p:sp>
        <p:nvSpPr>
          <p:cNvPr id="4" name="Slide Number Placeholder 3">
            <a:extLst>
              <a:ext uri="{FF2B5EF4-FFF2-40B4-BE49-F238E27FC236}">
                <a16:creationId xmlns:a16="http://schemas.microsoft.com/office/drawing/2014/main" id="{1D46EC11-4AC3-47C4-B326-577291E3A987}"/>
              </a:ext>
            </a:extLst>
          </p:cNvPr>
          <p:cNvSpPr>
            <a:spLocks noGrp="1"/>
          </p:cNvSpPr>
          <p:nvPr>
            <p:ph type="sldNum" sz="quarter" idx="12"/>
          </p:nvPr>
        </p:nvSpPr>
        <p:spPr/>
        <p:txBody>
          <a:bodyPr/>
          <a:lstStyle/>
          <a:p>
            <a:fld id="{7E3A9E86-4CC3-4959-A751-C33E618564A4}" type="slidenum">
              <a:rPr lang="en-US" smtClean="0"/>
              <a:t>28</a:t>
            </a:fld>
            <a:endParaRPr lang="en-US" dirty="0"/>
          </a:p>
        </p:txBody>
      </p:sp>
    </p:spTree>
    <p:extLst>
      <p:ext uri="{BB962C8B-B14F-4D97-AF65-F5344CB8AC3E}">
        <p14:creationId xmlns:p14="http://schemas.microsoft.com/office/powerpoint/2010/main" val="978748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6701-DC40-48D5-9678-B304CCCBBB6F}"/>
              </a:ext>
            </a:extLst>
          </p:cNvPr>
          <p:cNvSpPr>
            <a:spLocks noGrp="1"/>
          </p:cNvSpPr>
          <p:nvPr>
            <p:ph type="title"/>
          </p:nvPr>
        </p:nvSpPr>
        <p:spPr/>
        <p:txBody>
          <a:bodyPr/>
          <a:lstStyle/>
          <a:p>
            <a:r>
              <a:rPr lang="en-US" dirty="0"/>
              <a:t>How Much Money is this?</a:t>
            </a:r>
          </a:p>
        </p:txBody>
      </p:sp>
      <p:sp>
        <p:nvSpPr>
          <p:cNvPr id="3" name="Content Placeholder 2">
            <a:extLst>
              <a:ext uri="{FF2B5EF4-FFF2-40B4-BE49-F238E27FC236}">
                <a16:creationId xmlns:a16="http://schemas.microsoft.com/office/drawing/2014/main" id="{AD08E893-FC96-4EB7-9FB1-043BD5DD8932}"/>
              </a:ext>
            </a:extLst>
          </p:cNvPr>
          <p:cNvSpPr>
            <a:spLocks noGrp="1"/>
          </p:cNvSpPr>
          <p:nvPr>
            <p:ph idx="1"/>
          </p:nvPr>
        </p:nvSpPr>
        <p:spPr>
          <a:xfrm>
            <a:off x="381000" y="1600200"/>
            <a:ext cx="8229600" cy="4756150"/>
          </a:xfrm>
        </p:spPr>
        <p:txBody>
          <a:bodyPr>
            <a:normAutofit fontScale="62500" lnSpcReduction="20000"/>
          </a:bodyPr>
          <a:lstStyle/>
          <a:p>
            <a:pPr>
              <a:lnSpc>
                <a:spcPct val="120000"/>
              </a:lnSpc>
            </a:pPr>
            <a:r>
              <a:rPr lang="en-US" dirty="0"/>
              <a:t>Total property tax funds generated through the school aid formula are estimated to be $1,803.3 million, an increase of $56.8 million (3.25%) compared to estimated FY 2025.  </a:t>
            </a:r>
          </a:p>
          <a:p>
            <a:pPr>
              <a:lnSpc>
                <a:spcPct val="120000"/>
              </a:lnSpc>
            </a:pPr>
            <a:r>
              <a:rPr lang="en-US" dirty="0"/>
              <a:t>Total State aid from the General Fund (school aid for school districts and AEAs generated through the school aid formula) is estimated to be $3,940.4 million, an increase of $ 152.8 ** million (4.03%) compared to estimated FY 2025. Figure 4 also includes the FY 2026 General Fund appropriation of $32.7 million to the Transportation Equity Fund, which is not included in the total State aid estimate.</a:t>
            </a:r>
          </a:p>
          <a:p>
            <a:pPr lvl="1">
              <a:lnSpc>
                <a:spcPct val="120000"/>
              </a:lnSpc>
            </a:pPr>
            <a:r>
              <a:rPr lang="en-US" dirty="0"/>
              <a:t>**overstates AEA appropriation by $25 million later reduced in Standings.  After adjusting for the AEA cut, the percentage increase of State Aid is 3.4% </a:t>
            </a:r>
          </a:p>
          <a:p>
            <a:pPr lvl="1">
              <a:lnSpc>
                <a:spcPct val="120000"/>
              </a:lnSpc>
            </a:pPr>
            <a:r>
              <a:rPr lang="en-US" dirty="0"/>
              <a:t>further adjusted for TSS increase of $49 million for mandated salaries, the general fund increase for schools from State Aid is 2.1%.</a:t>
            </a:r>
          </a:p>
        </p:txBody>
      </p:sp>
      <p:sp>
        <p:nvSpPr>
          <p:cNvPr id="4" name="Slide Number Placeholder 3">
            <a:extLst>
              <a:ext uri="{FF2B5EF4-FFF2-40B4-BE49-F238E27FC236}">
                <a16:creationId xmlns:a16="http://schemas.microsoft.com/office/drawing/2014/main" id="{17879CD7-4DC4-40F1-A9E7-39C2CAC8C075}"/>
              </a:ext>
            </a:extLst>
          </p:cNvPr>
          <p:cNvSpPr>
            <a:spLocks noGrp="1"/>
          </p:cNvSpPr>
          <p:nvPr>
            <p:ph type="sldNum" sz="quarter" idx="12"/>
          </p:nvPr>
        </p:nvSpPr>
        <p:spPr/>
        <p:txBody>
          <a:bodyPr/>
          <a:lstStyle/>
          <a:p>
            <a:fld id="{7E3A9E86-4CC3-4959-A751-C33E618564A4}" type="slidenum">
              <a:rPr lang="en-US" smtClean="0"/>
              <a:t>29</a:t>
            </a:fld>
            <a:endParaRPr lang="en-US" dirty="0"/>
          </a:p>
        </p:txBody>
      </p:sp>
      <p:sp>
        <p:nvSpPr>
          <p:cNvPr id="6" name="TextBox 5">
            <a:extLst>
              <a:ext uri="{FF2B5EF4-FFF2-40B4-BE49-F238E27FC236}">
                <a16:creationId xmlns:a16="http://schemas.microsoft.com/office/drawing/2014/main" id="{7A68C859-1181-4FBF-8F62-59D13110B059}"/>
              </a:ext>
            </a:extLst>
          </p:cNvPr>
          <p:cNvSpPr txBox="1"/>
          <p:nvPr/>
        </p:nvSpPr>
        <p:spPr>
          <a:xfrm>
            <a:off x="1981200" y="5886361"/>
            <a:ext cx="7162800" cy="338554"/>
          </a:xfrm>
          <a:prstGeom prst="rect">
            <a:avLst/>
          </a:prstGeom>
          <a:noFill/>
        </p:spPr>
        <p:txBody>
          <a:bodyPr wrap="square" rtlCol="0">
            <a:spAutoFit/>
          </a:bodyPr>
          <a:lstStyle/>
          <a:p>
            <a:r>
              <a:rPr lang="en-US" sz="1600" dirty="0"/>
              <a:t>Fiscal Note:  </a:t>
            </a:r>
            <a:r>
              <a:rPr lang="en-US" sz="1600" dirty="0">
                <a:hlinkClick r:id="rId2"/>
              </a:rPr>
              <a:t>https://www.legis.iowa.gov/docs/publications/FN/1525877.pdf</a:t>
            </a:r>
            <a:r>
              <a:rPr lang="en-US" sz="1600" dirty="0"/>
              <a:t> </a:t>
            </a:r>
          </a:p>
        </p:txBody>
      </p:sp>
    </p:spTree>
    <p:extLst>
      <p:ext uri="{BB962C8B-B14F-4D97-AF65-F5344CB8AC3E}">
        <p14:creationId xmlns:p14="http://schemas.microsoft.com/office/powerpoint/2010/main" val="259736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9EB3-BAF2-4331-80E2-B29BAB5060DD}"/>
              </a:ext>
            </a:extLst>
          </p:cNvPr>
          <p:cNvSpPr>
            <a:spLocks noGrp="1"/>
          </p:cNvSpPr>
          <p:nvPr>
            <p:ph type="title"/>
          </p:nvPr>
        </p:nvSpPr>
        <p:spPr/>
        <p:txBody>
          <a:bodyPr/>
          <a:lstStyle/>
          <a:p>
            <a:r>
              <a:rPr lang="en-US" dirty="0"/>
              <a:t>SitRep Reminders</a:t>
            </a:r>
          </a:p>
        </p:txBody>
      </p:sp>
      <p:sp>
        <p:nvSpPr>
          <p:cNvPr id="3" name="Content Placeholder 2">
            <a:extLst>
              <a:ext uri="{FF2B5EF4-FFF2-40B4-BE49-F238E27FC236}">
                <a16:creationId xmlns:a16="http://schemas.microsoft.com/office/drawing/2014/main" id="{F432E7C8-3A87-4BA3-B3ED-441F893AD060}"/>
              </a:ext>
            </a:extLst>
          </p:cNvPr>
          <p:cNvSpPr>
            <a:spLocks noGrp="1"/>
          </p:cNvSpPr>
          <p:nvPr>
            <p:ph idx="1"/>
          </p:nvPr>
        </p:nvSpPr>
        <p:spPr/>
        <p:txBody>
          <a:bodyPr/>
          <a:lstStyle/>
          <a:p>
            <a:r>
              <a:rPr lang="en-US" dirty="0"/>
              <a:t>Feel free to pose questions via the question pane.</a:t>
            </a:r>
          </a:p>
          <a:p>
            <a:r>
              <a:rPr lang="en-US" dirty="0"/>
              <a:t>Questions are private (to ISFIS staff only) not public.</a:t>
            </a:r>
          </a:p>
          <a:p>
            <a:r>
              <a:rPr lang="en-US" dirty="0"/>
              <a:t>We’ll do our best to get back to you during or shortly after the webinar.</a:t>
            </a:r>
          </a:p>
          <a:p>
            <a:endParaRPr lang="en-US" dirty="0"/>
          </a:p>
        </p:txBody>
      </p:sp>
      <p:sp>
        <p:nvSpPr>
          <p:cNvPr id="4" name="Slide Number Placeholder 3">
            <a:extLst>
              <a:ext uri="{FF2B5EF4-FFF2-40B4-BE49-F238E27FC236}">
                <a16:creationId xmlns:a16="http://schemas.microsoft.com/office/drawing/2014/main" id="{715BE5D6-7D55-4AB9-A647-3E21B61E3E2F}"/>
              </a:ext>
            </a:extLst>
          </p:cNvPr>
          <p:cNvSpPr>
            <a:spLocks noGrp="1"/>
          </p:cNvSpPr>
          <p:nvPr>
            <p:ph type="sldNum" sz="quarter" idx="12"/>
          </p:nvPr>
        </p:nvSpPr>
        <p:spPr/>
        <p:txBody>
          <a:bodyPr/>
          <a:lstStyle/>
          <a:p>
            <a:fld id="{7E3A9E86-4CC3-4959-A751-C33E618564A4}" type="slidenum">
              <a:rPr lang="en-US" smtClean="0"/>
              <a:t>3</a:t>
            </a:fld>
            <a:endParaRPr lang="en-US" dirty="0"/>
          </a:p>
        </p:txBody>
      </p:sp>
    </p:spTree>
    <p:extLst>
      <p:ext uri="{BB962C8B-B14F-4D97-AF65-F5344CB8AC3E}">
        <p14:creationId xmlns:p14="http://schemas.microsoft.com/office/powerpoint/2010/main" val="722835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3048000"/>
            <a:ext cx="9116008" cy="3200400"/>
          </a:xfrm>
        </p:spPr>
        <p:txBody>
          <a:bodyPr>
            <a:normAutofit lnSpcReduction="10000"/>
          </a:bodyPr>
          <a:lstStyle/>
          <a:p>
            <a:pPr marL="0" lvl="0" indent="0" algn="ctr">
              <a:buNone/>
            </a:pPr>
            <a:r>
              <a:rPr lang="en-US" sz="5400" b="1" dirty="0"/>
              <a:t>CPI-U Link to Arbitrator Limitations</a:t>
            </a:r>
          </a:p>
          <a:p>
            <a:pPr marL="0" indent="0" algn="ctr">
              <a:buNone/>
            </a:pPr>
            <a:r>
              <a:rPr lang="en-US" sz="3500" u="sng" dirty="0">
                <a:hlinkClick r:id="rId2"/>
              </a:rPr>
              <a:t>https://eab.iowa.gov/public-collective-bargaining/impasse-mediation#consumer-price-index-cpi-for-midwest-region</a:t>
            </a:r>
            <a:endParaRPr lang="en-US" sz="3500" dirty="0"/>
          </a:p>
          <a:p>
            <a:pPr marL="0" lvl="0" indent="0" algn="ctr">
              <a:buNone/>
            </a:pPr>
            <a:endParaRPr lang="en-US" sz="5400" b="1" dirty="0"/>
          </a:p>
          <a:p>
            <a:pPr marL="0" indent="0" algn="ctr">
              <a:buNone/>
            </a:pPr>
            <a:endParaRPr lang="en-US" sz="2800" dirty="0">
              <a:solidFill>
                <a:srgbClr val="25408F"/>
              </a:solidFill>
            </a:endParaRPr>
          </a:p>
          <a:p>
            <a:pPr marL="0" indent="0" algn="ctr">
              <a:buNone/>
            </a:pPr>
            <a:endParaRPr lang="en-US" sz="4400" dirty="0">
              <a:solidFill>
                <a:srgbClr val="25408F"/>
              </a:solidFill>
            </a:endParaRPr>
          </a:p>
          <a:p>
            <a:pPr marL="0" indent="0" algn="ctr">
              <a:buNone/>
            </a:pPr>
            <a:endParaRPr lang="en-US" sz="4400" dirty="0">
              <a:solidFill>
                <a:srgbClr val="25408F"/>
              </a:solidFill>
            </a:endParaRPr>
          </a:p>
          <a:p>
            <a:pPr marL="0" indent="0" algn="ctr">
              <a:buNone/>
            </a:pPr>
            <a:endParaRPr lang="en-US" sz="4400" dirty="0">
              <a:solidFill>
                <a:srgbClr val="25408F"/>
              </a:solidFill>
            </a:endParaRPr>
          </a:p>
          <a:p>
            <a:pPr marL="0" indent="0" algn="ctr">
              <a:buNone/>
            </a:pPr>
            <a:endParaRPr lang="en-US" sz="18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30</a:t>
            </a:fld>
            <a:endParaRPr lang="en-US" dirty="0"/>
          </a:p>
        </p:txBody>
      </p:sp>
      <p:pic>
        <p:nvPicPr>
          <p:cNvPr id="5" name="Picture 4"/>
          <p:cNvPicPr>
            <a:picLocks noChangeAspect="1"/>
          </p:cNvPicPr>
          <p:nvPr/>
        </p:nvPicPr>
        <p:blipFill>
          <a:blip r:embed="rId3"/>
          <a:stretch>
            <a:fillRect/>
          </a:stretch>
        </p:blipFill>
        <p:spPr>
          <a:xfrm>
            <a:off x="27992" y="246646"/>
            <a:ext cx="9144000" cy="2855763"/>
          </a:xfrm>
          <a:prstGeom prst="rect">
            <a:avLst/>
          </a:prstGeom>
        </p:spPr>
      </p:pic>
    </p:spTree>
    <p:extLst>
      <p:ext uri="{BB962C8B-B14F-4D97-AF65-F5344CB8AC3E}">
        <p14:creationId xmlns:p14="http://schemas.microsoft.com/office/powerpoint/2010/main" val="287793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D542-3222-4A49-A4FF-D3F392BF2928}"/>
              </a:ext>
            </a:extLst>
          </p:cNvPr>
          <p:cNvSpPr>
            <a:spLocks noGrp="1"/>
          </p:cNvSpPr>
          <p:nvPr>
            <p:ph type="title"/>
          </p:nvPr>
        </p:nvSpPr>
        <p:spPr/>
        <p:txBody>
          <a:bodyPr/>
          <a:lstStyle/>
          <a:p>
            <a:r>
              <a:rPr lang="en-US" dirty="0"/>
              <a:t>CPI-U Arbitration Limits</a:t>
            </a:r>
          </a:p>
        </p:txBody>
      </p:sp>
      <p:sp>
        <p:nvSpPr>
          <p:cNvPr id="3" name="Content Placeholder 2">
            <a:extLst>
              <a:ext uri="{FF2B5EF4-FFF2-40B4-BE49-F238E27FC236}">
                <a16:creationId xmlns:a16="http://schemas.microsoft.com/office/drawing/2014/main" id="{279073CD-0559-4BA5-8F5B-FFD8F09BCD47}"/>
              </a:ext>
            </a:extLst>
          </p:cNvPr>
          <p:cNvSpPr>
            <a:spLocks noGrp="1"/>
          </p:cNvSpPr>
          <p:nvPr>
            <p:ph idx="1"/>
          </p:nvPr>
        </p:nvSpPr>
        <p:spPr>
          <a:xfrm>
            <a:off x="165716" y="1166019"/>
            <a:ext cx="6082683" cy="2110582"/>
          </a:xfrm>
        </p:spPr>
        <p:txBody>
          <a:bodyPr>
            <a:normAutofit/>
          </a:bodyPr>
          <a:lstStyle/>
          <a:p>
            <a:pPr marL="0" lvl="0" indent="0">
              <a:buNone/>
            </a:pPr>
            <a:r>
              <a:rPr lang="en-US" dirty="0"/>
              <a:t>Limitations in Iowa Code 20.22</a:t>
            </a:r>
          </a:p>
          <a:p>
            <a:pPr marL="0" lv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7CD7168-39DE-4562-B4B8-087B6A584C57}"/>
              </a:ext>
            </a:extLst>
          </p:cNvPr>
          <p:cNvSpPr>
            <a:spLocks noGrp="1"/>
          </p:cNvSpPr>
          <p:nvPr>
            <p:ph type="sldNum" sz="quarter" idx="12"/>
          </p:nvPr>
        </p:nvSpPr>
        <p:spPr/>
        <p:txBody>
          <a:bodyPr/>
          <a:lstStyle/>
          <a:p>
            <a:fld id="{7E3A9E86-4CC3-4959-A751-C33E618564A4}" type="slidenum">
              <a:rPr lang="en-US" smtClean="0"/>
              <a:t>31</a:t>
            </a:fld>
            <a:endParaRPr lang="en-US" dirty="0"/>
          </a:p>
        </p:txBody>
      </p:sp>
      <p:pic>
        <p:nvPicPr>
          <p:cNvPr id="6" name="Picture 5">
            <a:extLst>
              <a:ext uri="{FF2B5EF4-FFF2-40B4-BE49-F238E27FC236}">
                <a16:creationId xmlns:a16="http://schemas.microsoft.com/office/drawing/2014/main" id="{37015182-3350-41DC-B2E3-AD40B1C347B1}"/>
              </a:ext>
            </a:extLst>
          </p:cNvPr>
          <p:cNvPicPr>
            <a:picLocks noChangeAspect="1"/>
          </p:cNvPicPr>
          <p:nvPr/>
        </p:nvPicPr>
        <p:blipFill>
          <a:blip r:embed="rId2"/>
          <a:stretch>
            <a:fillRect/>
          </a:stretch>
        </p:blipFill>
        <p:spPr>
          <a:xfrm>
            <a:off x="-76200" y="2227229"/>
            <a:ext cx="7517983" cy="3716372"/>
          </a:xfrm>
          <a:prstGeom prst="rect">
            <a:avLst/>
          </a:prstGeom>
        </p:spPr>
      </p:pic>
      <p:sp>
        <p:nvSpPr>
          <p:cNvPr id="7" name="TextBox 6">
            <a:extLst>
              <a:ext uri="{FF2B5EF4-FFF2-40B4-BE49-F238E27FC236}">
                <a16:creationId xmlns:a16="http://schemas.microsoft.com/office/drawing/2014/main" id="{C39F60E6-0673-4615-A085-EE125C621ABE}"/>
              </a:ext>
            </a:extLst>
          </p:cNvPr>
          <p:cNvSpPr txBox="1"/>
          <p:nvPr/>
        </p:nvSpPr>
        <p:spPr>
          <a:xfrm>
            <a:off x="6477000" y="1297980"/>
            <a:ext cx="1981200" cy="923330"/>
          </a:xfrm>
          <a:prstGeom prst="rect">
            <a:avLst/>
          </a:prstGeom>
          <a:noFill/>
        </p:spPr>
        <p:txBody>
          <a:bodyPr wrap="square" rtlCol="0">
            <a:spAutoFit/>
          </a:bodyPr>
          <a:lstStyle/>
          <a:p>
            <a:r>
              <a:rPr lang="en-US" dirty="0">
                <a:hlinkClick r:id="rId3"/>
              </a:rPr>
              <a:t>https://www.legis.iowa.gov/docs/code/2025/20.22.pdf</a:t>
            </a:r>
            <a:endParaRPr lang="en-US" dirty="0"/>
          </a:p>
        </p:txBody>
      </p:sp>
      <p:sp>
        <p:nvSpPr>
          <p:cNvPr id="8" name="Arrow: Right 7">
            <a:extLst>
              <a:ext uri="{FF2B5EF4-FFF2-40B4-BE49-F238E27FC236}">
                <a16:creationId xmlns:a16="http://schemas.microsoft.com/office/drawing/2014/main" id="{B566ED79-E55B-44D4-9366-B5ADD6E6C613}"/>
              </a:ext>
            </a:extLst>
          </p:cNvPr>
          <p:cNvSpPr/>
          <p:nvPr/>
        </p:nvSpPr>
        <p:spPr>
          <a:xfrm rot="9114664">
            <a:off x="4842387" y="2939053"/>
            <a:ext cx="685800" cy="349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0949D1C-F0B2-4907-B606-C178457CB91C}"/>
              </a:ext>
            </a:extLst>
          </p:cNvPr>
          <p:cNvSpPr txBox="1"/>
          <p:nvPr/>
        </p:nvSpPr>
        <p:spPr>
          <a:xfrm>
            <a:off x="7324707" y="2884993"/>
            <a:ext cx="1438293" cy="1200329"/>
          </a:xfrm>
          <a:prstGeom prst="rect">
            <a:avLst/>
          </a:prstGeom>
          <a:solidFill>
            <a:schemeClr val="accent1">
              <a:lumMod val="20000"/>
              <a:lumOff val="80000"/>
            </a:schemeClr>
          </a:solidFill>
        </p:spPr>
        <p:txBody>
          <a:bodyPr wrap="square" rtlCol="0">
            <a:spAutoFit/>
          </a:bodyPr>
          <a:lstStyle/>
          <a:p>
            <a:r>
              <a:rPr lang="en-US" dirty="0"/>
              <a:t>Award shall not exceed the lesser of 3% or CPI-U</a:t>
            </a:r>
          </a:p>
        </p:txBody>
      </p:sp>
    </p:spTree>
    <p:extLst>
      <p:ext uri="{BB962C8B-B14F-4D97-AF65-F5344CB8AC3E}">
        <p14:creationId xmlns:p14="http://schemas.microsoft.com/office/powerpoint/2010/main" val="851044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006B-0EC1-49D7-9489-50C9EF18935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22ED5487-5B63-4D74-ABD6-EA565FDF7587}"/>
              </a:ext>
            </a:extLst>
          </p:cNvPr>
          <p:cNvPicPr>
            <a:picLocks noGrp="1" noChangeAspect="1"/>
          </p:cNvPicPr>
          <p:nvPr>
            <p:ph idx="1"/>
          </p:nvPr>
        </p:nvPicPr>
        <p:blipFill>
          <a:blip r:embed="rId2"/>
          <a:stretch>
            <a:fillRect/>
          </a:stretch>
        </p:blipFill>
        <p:spPr>
          <a:xfrm>
            <a:off x="-7883" y="357927"/>
            <a:ext cx="9051959" cy="4419600"/>
          </a:xfrm>
          <a:prstGeom prst="rect">
            <a:avLst/>
          </a:prstGeom>
        </p:spPr>
      </p:pic>
      <p:sp>
        <p:nvSpPr>
          <p:cNvPr id="4" name="Slide Number Placeholder 3">
            <a:extLst>
              <a:ext uri="{FF2B5EF4-FFF2-40B4-BE49-F238E27FC236}">
                <a16:creationId xmlns:a16="http://schemas.microsoft.com/office/drawing/2014/main" id="{0A8BA4E0-1B55-4A92-8ADD-EFB6547A84CB}"/>
              </a:ext>
            </a:extLst>
          </p:cNvPr>
          <p:cNvSpPr>
            <a:spLocks noGrp="1"/>
          </p:cNvSpPr>
          <p:nvPr>
            <p:ph type="sldNum" sz="quarter" idx="12"/>
          </p:nvPr>
        </p:nvSpPr>
        <p:spPr/>
        <p:txBody>
          <a:bodyPr/>
          <a:lstStyle/>
          <a:p>
            <a:fld id="{7E3A9E86-4CC3-4959-A751-C33E618564A4}" type="slidenum">
              <a:rPr lang="en-US" smtClean="0"/>
              <a:t>32</a:t>
            </a:fld>
            <a:endParaRPr lang="en-US" dirty="0"/>
          </a:p>
        </p:txBody>
      </p:sp>
      <p:sp>
        <p:nvSpPr>
          <p:cNvPr id="6" name="TextBox 5">
            <a:extLst>
              <a:ext uri="{FF2B5EF4-FFF2-40B4-BE49-F238E27FC236}">
                <a16:creationId xmlns:a16="http://schemas.microsoft.com/office/drawing/2014/main" id="{8BBB00CC-5B23-468F-B922-3C7A59278F5C}"/>
              </a:ext>
            </a:extLst>
          </p:cNvPr>
          <p:cNvSpPr txBox="1"/>
          <p:nvPr/>
        </p:nvSpPr>
        <p:spPr>
          <a:xfrm>
            <a:off x="1676400" y="5029200"/>
            <a:ext cx="5791200" cy="646331"/>
          </a:xfrm>
          <a:prstGeom prst="rect">
            <a:avLst/>
          </a:prstGeom>
          <a:noFill/>
        </p:spPr>
        <p:txBody>
          <a:bodyPr wrap="square" rtlCol="0">
            <a:spAutoFit/>
          </a:bodyPr>
          <a:lstStyle/>
          <a:p>
            <a:r>
              <a:rPr lang="en-US" dirty="0"/>
              <a:t>June – August awards limited to 3%</a:t>
            </a:r>
          </a:p>
          <a:p>
            <a:r>
              <a:rPr lang="en-US" dirty="0"/>
              <a:t>Others are limited to CPI-U calculation</a:t>
            </a:r>
          </a:p>
        </p:txBody>
      </p:sp>
    </p:spTree>
    <p:extLst>
      <p:ext uri="{BB962C8B-B14F-4D97-AF65-F5344CB8AC3E}">
        <p14:creationId xmlns:p14="http://schemas.microsoft.com/office/powerpoint/2010/main" val="3628609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28700" y="2845519"/>
            <a:ext cx="6819900" cy="3424483"/>
          </a:xfrm>
        </p:spPr>
        <p:txBody>
          <a:bodyPr>
            <a:normAutofit fontScale="92500" lnSpcReduction="20000"/>
          </a:bodyPr>
          <a:lstStyle/>
          <a:p>
            <a:pPr marL="0" indent="0" algn="ctr">
              <a:buNone/>
            </a:pPr>
            <a:r>
              <a:rPr lang="en-US" sz="5800" b="1" dirty="0">
                <a:solidFill>
                  <a:srgbClr val="25408F"/>
                </a:solidFill>
              </a:rPr>
              <a:t> </a:t>
            </a:r>
            <a:r>
              <a:rPr lang="en-US" sz="6900" b="1" dirty="0">
                <a:solidFill>
                  <a:srgbClr val="25408F"/>
                </a:solidFill>
              </a:rPr>
              <a:t>Preliminary FY 2026 Aid and Levy and Tax Certification</a:t>
            </a:r>
          </a:p>
        </p:txBody>
      </p:sp>
      <p:sp>
        <p:nvSpPr>
          <p:cNvPr id="4" name="Slide Number Placeholder 3"/>
          <p:cNvSpPr>
            <a:spLocks noGrp="1"/>
          </p:cNvSpPr>
          <p:nvPr>
            <p:ph type="sldNum" sz="quarter" idx="12"/>
          </p:nvPr>
        </p:nvSpPr>
        <p:spPr/>
        <p:txBody>
          <a:bodyPr/>
          <a:lstStyle/>
          <a:p>
            <a:fld id="{7E3A9E86-4CC3-4959-A751-C33E618564A4}" type="slidenum">
              <a:rPr lang="en-US" smtClean="0"/>
              <a:t>33</a:t>
            </a:fld>
            <a:endParaRPr lang="en-US" dirty="0"/>
          </a:p>
        </p:txBody>
      </p:sp>
      <p:pic>
        <p:nvPicPr>
          <p:cNvPr id="5" name="Picture 4"/>
          <p:cNvPicPr>
            <a:picLocks noChangeAspect="1"/>
          </p:cNvPicPr>
          <p:nvPr/>
        </p:nvPicPr>
        <p:blipFill>
          <a:blip r:embed="rId3"/>
          <a:stretch>
            <a:fillRect/>
          </a:stretch>
        </p:blipFill>
        <p:spPr>
          <a:xfrm>
            <a:off x="0" y="-10244"/>
            <a:ext cx="9144000" cy="2855763"/>
          </a:xfrm>
          <a:prstGeom prst="rect">
            <a:avLst/>
          </a:prstGeom>
        </p:spPr>
      </p:pic>
      <p:sp>
        <p:nvSpPr>
          <p:cNvPr id="6" name="Subtitle 2"/>
          <p:cNvSpPr txBox="1">
            <a:spLocks/>
          </p:cNvSpPr>
          <p:nvPr/>
        </p:nvSpPr>
        <p:spPr>
          <a:xfrm>
            <a:off x="762000" y="3505200"/>
            <a:ext cx="7467600" cy="3129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p:txBody>
      </p:sp>
    </p:spTree>
    <p:extLst>
      <p:ext uri="{BB962C8B-B14F-4D97-AF65-F5344CB8AC3E}">
        <p14:creationId xmlns:p14="http://schemas.microsoft.com/office/powerpoint/2010/main" val="3008144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96A9-528B-4071-9CB0-C2EE82914DB1}"/>
              </a:ext>
            </a:extLst>
          </p:cNvPr>
          <p:cNvSpPr>
            <a:spLocks noGrp="1"/>
          </p:cNvSpPr>
          <p:nvPr>
            <p:ph type="title"/>
          </p:nvPr>
        </p:nvSpPr>
        <p:spPr/>
        <p:txBody>
          <a:bodyPr>
            <a:normAutofit/>
          </a:bodyPr>
          <a:lstStyle/>
          <a:p>
            <a:r>
              <a:rPr lang="en-US" dirty="0"/>
              <a:t>First thing.</a:t>
            </a:r>
          </a:p>
        </p:txBody>
      </p:sp>
      <p:sp>
        <p:nvSpPr>
          <p:cNvPr id="3" name="Content Placeholder 2">
            <a:extLst>
              <a:ext uri="{FF2B5EF4-FFF2-40B4-BE49-F238E27FC236}">
                <a16:creationId xmlns:a16="http://schemas.microsoft.com/office/drawing/2014/main" id="{F60534EF-0C8E-4A26-9650-88816A63B95E}"/>
              </a:ext>
            </a:extLst>
          </p:cNvPr>
          <p:cNvSpPr>
            <a:spLocks noGrp="1"/>
          </p:cNvSpPr>
          <p:nvPr>
            <p:ph idx="1"/>
          </p:nvPr>
        </p:nvSpPr>
        <p:spPr>
          <a:xfrm>
            <a:off x="457200" y="1600200"/>
            <a:ext cx="8229600" cy="4983162"/>
          </a:xfrm>
        </p:spPr>
        <p:txBody>
          <a:bodyPr>
            <a:normAutofit/>
          </a:bodyPr>
          <a:lstStyle/>
          <a:p>
            <a:r>
              <a:rPr lang="en-US" dirty="0"/>
              <a:t>Y’all should have received an email from John Parker on June 3. Time to look at our A&amp;Ls</a:t>
            </a:r>
          </a:p>
          <a:p>
            <a:r>
              <a:rPr lang="en-US" dirty="0"/>
              <a:t>They are NOT updated in the DOM system. You have to download the spreadsheet.</a:t>
            </a:r>
          </a:p>
          <a:p>
            <a:r>
              <a:rPr lang="en-US" dirty="0">
                <a:hlinkClick r:id="rId2"/>
              </a:rPr>
              <a:t>https://dom.iowa.gov/</a:t>
            </a:r>
            <a:br>
              <a:rPr lang="en-US" dirty="0">
                <a:hlinkClick r:id="rId2"/>
              </a:rPr>
            </a:br>
            <a:r>
              <a:rPr lang="en-US" dirty="0">
                <a:hlinkClick r:id="rId2"/>
              </a:rPr>
              <a:t>local-government/</a:t>
            </a:r>
            <a:br>
              <a:rPr lang="en-US" dirty="0">
                <a:hlinkClick r:id="rId2"/>
              </a:rPr>
            </a:br>
            <a:r>
              <a:rPr lang="en-US" dirty="0">
                <a:hlinkClick r:id="rId2"/>
              </a:rPr>
              <a:t>school-resources</a:t>
            </a:r>
            <a:r>
              <a:rPr lang="en-US" dirty="0"/>
              <a:t> </a:t>
            </a:r>
          </a:p>
        </p:txBody>
      </p:sp>
      <p:sp>
        <p:nvSpPr>
          <p:cNvPr id="4" name="Slide Number Placeholder 3">
            <a:extLst>
              <a:ext uri="{FF2B5EF4-FFF2-40B4-BE49-F238E27FC236}">
                <a16:creationId xmlns:a16="http://schemas.microsoft.com/office/drawing/2014/main" id="{08F2AAC5-FBD6-4FE0-9BAE-C5ED3AB388F5}"/>
              </a:ext>
            </a:extLst>
          </p:cNvPr>
          <p:cNvSpPr>
            <a:spLocks noGrp="1"/>
          </p:cNvSpPr>
          <p:nvPr>
            <p:ph type="sldNum" sz="quarter" idx="12"/>
          </p:nvPr>
        </p:nvSpPr>
        <p:spPr/>
        <p:txBody>
          <a:bodyPr/>
          <a:lstStyle/>
          <a:p>
            <a:fld id="{7E3A9E86-4CC3-4959-A751-C33E618564A4}" type="slidenum">
              <a:rPr lang="en-US" smtClean="0"/>
              <a:t>34</a:t>
            </a:fld>
            <a:endParaRPr lang="en-US" dirty="0"/>
          </a:p>
        </p:txBody>
      </p:sp>
      <p:pic>
        <p:nvPicPr>
          <p:cNvPr id="5" name="Picture 4">
            <a:extLst>
              <a:ext uri="{FF2B5EF4-FFF2-40B4-BE49-F238E27FC236}">
                <a16:creationId xmlns:a16="http://schemas.microsoft.com/office/drawing/2014/main" id="{C38055C9-E45C-4960-BD77-52FD8FDBB304}"/>
              </a:ext>
            </a:extLst>
          </p:cNvPr>
          <p:cNvPicPr>
            <a:picLocks noChangeAspect="1"/>
          </p:cNvPicPr>
          <p:nvPr/>
        </p:nvPicPr>
        <p:blipFill>
          <a:blip r:embed="rId3"/>
          <a:stretch>
            <a:fillRect/>
          </a:stretch>
        </p:blipFill>
        <p:spPr>
          <a:xfrm>
            <a:off x="4723783" y="4419600"/>
            <a:ext cx="4420217" cy="1343212"/>
          </a:xfrm>
          <a:prstGeom prst="rect">
            <a:avLst/>
          </a:prstGeom>
        </p:spPr>
      </p:pic>
    </p:spTree>
    <p:extLst>
      <p:ext uri="{BB962C8B-B14F-4D97-AF65-F5344CB8AC3E}">
        <p14:creationId xmlns:p14="http://schemas.microsoft.com/office/powerpoint/2010/main" val="2952386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96A9-528B-4071-9CB0-C2EE82914DB1}"/>
              </a:ext>
            </a:extLst>
          </p:cNvPr>
          <p:cNvSpPr>
            <a:spLocks noGrp="1"/>
          </p:cNvSpPr>
          <p:nvPr>
            <p:ph type="title"/>
          </p:nvPr>
        </p:nvSpPr>
        <p:spPr/>
        <p:txBody>
          <a:bodyPr>
            <a:normAutofit/>
          </a:bodyPr>
          <a:lstStyle/>
          <a:p>
            <a:r>
              <a:rPr lang="en-US" dirty="0"/>
              <a:t>First thing.</a:t>
            </a:r>
          </a:p>
        </p:txBody>
      </p:sp>
      <p:sp>
        <p:nvSpPr>
          <p:cNvPr id="3" name="Content Placeholder 2">
            <a:extLst>
              <a:ext uri="{FF2B5EF4-FFF2-40B4-BE49-F238E27FC236}">
                <a16:creationId xmlns:a16="http://schemas.microsoft.com/office/drawing/2014/main" id="{F60534EF-0C8E-4A26-9650-88816A63B95E}"/>
              </a:ext>
            </a:extLst>
          </p:cNvPr>
          <p:cNvSpPr>
            <a:spLocks noGrp="1"/>
          </p:cNvSpPr>
          <p:nvPr>
            <p:ph idx="1"/>
          </p:nvPr>
        </p:nvSpPr>
        <p:spPr>
          <a:xfrm>
            <a:off x="457200" y="1600200"/>
            <a:ext cx="8229600" cy="4983162"/>
          </a:xfrm>
        </p:spPr>
        <p:txBody>
          <a:bodyPr>
            <a:normAutofit/>
          </a:bodyPr>
          <a:lstStyle/>
          <a:p>
            <a:r>
              <a:rPr lang="en-US" dirty="0"/>
              <a:t>Once you open the spreadsheet select your district. </a:t>
            </a:r>
          </a:p>
          <a:p>
            <a:endParaRPr lang="en-US" dirty="0"/>
          </a:p>
          <a:p>
            <a:endParaRPr lang="en-US" dirty="0"/>
          </a:p>
          <a:p>
            <a:r>
              <a:rPr lang="en-US" dirty="0"/>
              <a:t>This will populate everything. From there you can review the </a:t>
            </a:r>
            <a:r>
              <a:rPr lang="en-US" u="sng" dirty="0"/>
              <a:t>Preliminary</a:t>
            </a:r>
            <a:r>
              <a:rPr lang="en-US" dirty="0"/>
              <a:t> Aid and levy and compare to what was input in the DOM system.</a:t>
            </a:r>
          </a:p>
        </p:txBody>
      </p:sp>
      <p:sp>
        <p:nvSpPr>
          <p:cNvPr id="4" name="Slide Number Placeholder 3">
            <a:extLst>
              <a:ext uri="{FF2B5EF4-FFF2-40B4-BE49-F238E27FC236}">
                <a16:creationId xmlns:a16="http://schemas.microsoft.com/office/drawing/2014/main" id="{08F2AAC5-FBD6-4FE0-9BAE-C5ED3AB388F5}"/>
              </a:ext>
            </a:extLst>
          </p:cNvPr>
          <p:cNvSpPr>
            <a:spLocks noGrp="1"/>
          </p:cNvSpPr>
          <p:nvPr>
            <p:ph type="sldNum" sz="quarter" idx="12"/>
          </p:nvPr>
        </p:nvSpPr>
        <p:spPr/>
        <p:txBody>
          <a:bodyPr/>
          <a:lstStyle/>
          <a:p>
            <a:fld id="{7E3A9E86-4CC3-4959-A751-C33E618564A4}" type="slidenum">
              <a:rPr lang="en-US" smtClean="0"/>
              <a:t>35</a:t>
            </a:fld>
            <a:endParaRPr lang="en-US" dirty="0"/>
          </a:p>
        </p:txBody>
      </p:sp>
      <p:pic>
        <p:nvPicPr>
          <p:cNvPr id="6" name="Picture 5">
            <a:extLst>
              <a:ext uri="{FF2B5EF4-FFF2-40B4-BE49-F238E27FC236}">
                <a16:creationId xmlns:a16="http://schemas.microsoft.com/office/drawing/2014/main" id="{C726E583-58E5-4826-8EF0-0FF4331C0E13}"/>
              </a:ext>
            </a:extLst>
          </p:cNvPr>
          <p:cNvPicPr>
            <a:picLocks noChangeAspect="1"/>
          </p:cNvPicPr>
          <p:nvPr/>
        </p:nvPicPr>
        <p:blipFill>
          <a:blip r:embed="rId2"/>
          <a:stretch>
            <a:fillRect/>
          </a:stretch>
        </p:blipFill>
        <p:spPr>
          <a:xfrm>
            <a:off x="842973" y="2743200"/>
            <a:ext cx="5677692" cy="1038370"/>
          </a:xfrm>
          <a:prstGeom prst="rect">
            <a:avLst/>
          </a:prstGeom>
        </p:spPr>
      </p:pic>
      <p:pic>
        <p:nvPicPr>
          <p:cNvPr id="9" name="Picture 8">
            <a:extLst>
              <a:ext uri="{FF2B5EF4-FFF2-40B4-BE49-F238E27FC236}">
                <a16:creationId xmlns:a16="http://schemas.microsoft.com/office/drawing/2014/main" id="{17A6444A-A8BE-413D-8FDF-888AC1A7E49E}"/>
              </a:ext>
            </a:extLst>
          </p:cNvPr>
          <p:cNvPicPr>
            <a:picLocks noChangeAspect="1"/>
          </p:cNvPicPr>
          <p:nvPr/>
        </p:nvPicPr>
        <p:blipFill>
          <a:blip r:embed="rId3"/>
          <a:stretch>
            <a:fillRect/>
          </a:stretch>
        </p:blipFill>
        <p:spPr>
          <a:xfrm>
            <a:off x="914400" y="5918139"/>
            <a:ext cx="6792273" cy="438211"/>
          </a:xfrm>
          <a:prstGeom prst="rect">
            <a:avLst/>
          </a:prstGeom>
        </p:spPr>
      </p:pic>
      <p:sp>
        <p:nvSpPr>
          <p:cNvPr id="10" name="Arrow: Down 9">
            <a:extLst>
              <a:ext uri="{FF2B5EF4-FFF2-40B4-BE49-F238E27FC236}">
                <a16:creationId xmlns:a16="http://schemas.microsoft.com/office/drawing/2014/main" id="{6F8A79CA-FD31-4188-A0B3-0C8F8B03AD62}"/>
              </a:ext>
            </a:extLst>
          </p:cNvPr>
          <p:cNvSpPr/>
          <p:nvPr/>
        </p:nvSpPr>
        <p:spPr>
          <a:xfrm>
            <a:off x="2362200" y="5467941"/>
            <a:ext cx="304800" cy="43821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3067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96A9-528B-4071-9CB0-C2EE82914DB1}"/>
              </a:ext>
            </a:extLst>
          </p:cNvPr>
          <p:cNvSpPr>
            <a:spLocks noGrp="1"/>
          </p:cNvSpPr>
          <p:nvPr>
            <p:ph type="title"/>
          </p:nvPr>
        </p:nvSpPr>
        <p:spPr/>
        <p:txBody>
          <a:bodyPr>
            <a:normAutofit/>
          </a:bodyPr>
          <a:lstStyle/>
          <a:p>
            <a:r>
              <a:rPr lang="en-US" dirty="0"/>
              <a:t>From there, compare</a:t>
            </a:r>
          </a:p>
        </p:txBody>
      </p:sp>
      <p:sp>
        <p:nvSpPr>
          <p:cNvPr id="3" name="Content Placeholder 2">
            <a:extLst>
              <a:ext uri="{FF2B5EF4-FFF2-40B4-BE49-F238E27FC236}">
                <a16:creationId xmlns:a16="http://schemas.microsoft.com/office/drawing/2014/main" id="{F60534EF-0C8E-4A26-9650-88816A63B95E}"/>
              </a:ext>
            </a:extLst>
          </p:cNvPr>
          <p:cNvSpPr>
            <a:spLocks noGrp="1"/>
          </p:cNvSpPr>
          <p:nvPr>
            <p:ph idx="1"/>
          </p:nvPr>
        </p:nvSpPr>
        <p:spPr>
          <a:xfrm>
            <a:off x="457200" y="1600200"/>
            <a:ext cx="8229600" cy="4983162"/>
          </a:xfrm>
        </p:spPr>
        <p:txBody>
          <a:bodyPr>
            <a:normAutofit/>
          </a:bodyPr>
          <a:lstStyle/>
          <a:p>
            <a:r>
              <a:rPr lang="en-US" dirty="0"/>
              <a:t>Compare the differences between your submitted budget, to the preliminary version</a:t>
            </a:r>
          </a:p>
          <a:p>
            <a:endParaRPr lang="en-US" dirty="0"/>
          </a:p>
          <a:p>
            <a:endParaRPr lang="en-US" dirty="0"/>
          </a:p>
          <a:p>
            <a:endParaRPr lang="en-US" dirty="0"/>
          </a:p>
          <a:p>
            <a:r>
              <a:rPr lang="en-US" dirty="0"/>
              <a:t>Double check all changes, there will be one line explanations, make sure you understand what is happening to your budget.</a:t>
            </a:r>
          </a:p>
        </p:txBody>
      </p:sp>
      <p:sp>
        <p:nvSpPr>
          <p:cNvPr id="4" name="Slide Number Placeholder 3">
            <a:extLst>
              <a:ext uri="{FF2B5EF4-FFF2-40B4-BE49-F238E27FC236}">
                <a16:creationId xmlns:a16="http://schemas.microsoft.com/office/drawing/2014/main" id="{08F2AAC5-FBD6-4FE0-9BAE-C5ED3AB388F5}"/>
              </a:ext>
            </a:extLst>
          </p:cNvPr>
          <p:cNvSpPr>
            <a:spLocks noGrp="1"/>
          </p:cNvSpPr>
          <p:nvPr>
            <p:ph type="sldNum" sz="quarter" idx="12"/>
          </p:nvPr>
        </p:nvSpPr>
        <p:spPr/>
        <p:txBody>
          <a:bodyPr/>
          <a:lstStyle/>
          <a:p>
            <a:fld id="{7E3A9E86-4CC3-4959-A751-C33E618564A4}" type="slidenum">
              <a:rPr lang="en-US" smtClean="0"/>
              <a:t>36</a:t>
            </a:fld>
            <a:endParaRPr lang="en-US" dirty="0"/>
          </a:p>
        </p:txBody>
      </p:sp>
      <p:pic>
        <p:nvPicPr>
          <p:cNvPr id="7" name="Picture 6">
            <a:extLst>
              <a:ext uri="{FF2B5EF4-FFF2-40B4-BE49-F238E27FC236}">
                <a16:creationId xmlns:a16="http://schemas.microsoft.com/office/drawing/2014/main" id="{7C168F4F-FC15-418E-A501-4CB86FD42137}"/>
              </a:ext>
            </a:extLst>
          </p:cNvPr>
          <p:cNvPicPr>
            <a:picLocks noChangeAspect="1"/>
          </p:cNvPicPr>
          <p:nvPr/>
        </p:nvPicPr>
        <p:blipFill>
          <a:blip r:embed="rId2"/>
          <a:stretch>
            <a:fillRect/>
          </a:stretch>
        </p:blipFill>
        <p:spPr>
          <a:xfrm>
            <a:off x="0" y="2665594"/>
            <a:ext cx="9144000" cy="1526812"/>
          </a:xfrm>
          <a:prstGeom prst="rect">
            <a:avLst/>
          </a:prstGeom>
        </p:spPr>
      </p:pic>
    </p:spTree>
    <p:extLst>
      <p:ext uri="{BB962C8B-B14F-4D97-AF65-F5344CB8AC3E}">
        <p14:creationId xmlns:p14="http://schemas.microsoft.com/office/powerpoint/2010/main" val="1845628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96A9-528B-4071-9CB0-C2EE82914DB1}"/>
              </a:ext>
            </a:extLst>
          </p:cNvPr>
          <p:cNvSpPr>
            <a:spLocks noGrp="1"/>
          </p:cNvSpPr>
          <p:nvPr>
            <p:ph type="title"/>
          </p:nvPr>
        </p:nvSpPr>
        <p:spPr/>
        <p:txBody>
          <a:bodyPr>
            <a:normAutofit/>
          </a:bodyPr>
          <a:lstStyle/>
          <a:p>
            <a:r>
              <a:rPr lang="en-US" dirty="0"/>
              <a:t>Notes</a:t>
            </a:r>
          </a:p>
        </p:txBody>
      </p:sp>
      <p:sp>
        <p:nvSpPr>
          <p:cNvPr id="3" name="Content Placeholder 2">
            <a:extLst>
              <a:ext uri="{FF2B5EF4-FFF2-40B4-BE49-F238E27FC236}">
                <a16:creationId xmlns:a16="http://schemas.microsoft.com/office/drawing/2014/main" id="{F60534EF-0C8E-4A26-9650-88816A63B95E}"/>
              </a:ext>
            </a:extLst>
          </p:cNvPr>
          <p:cNvSpPr>
            <a:spLocks noGrp="1"/>
          </p:cNvSpPr>
          <p:nvPr>
            <p:ph idx="1"/>
          </p:nvPr>
        </p:nvSpPr>
        <p:spPr>
          <a:xfrm>
            <a:off x="457200" y="1600200"/>
            <a:ext cx="8229600" cy="4983162"/>
          </a:xfrm>
        </p:spPr>
        <p:txBody>
          <a:bodyPr>
            <a:normAutofit/>
          </a:bodyPr>
          <a:lstStyle/>
          <a:p>
            <a:r>
              <a:rPr lang="en-US" dirty="0"/>
              <a:t>The preliminary version includes the TSS amounts that were sent out on April 2 (and includes the $13.42 increase due to SSA). </a:t>
            </a:r>
          </a:p>
          <a:p>
            <a:r>
              <a:rPr lang="en-US" dirty="0"/>
              <a:t>If your rate increased, its ok! Generally districts are not allowed to increase their levy after the budget is submitted, however, any levy increases that are caused by law changes, formula adjustments, updated by DOM in the system, are ok.</a:t>
            </a:r>
          </a:p>
          <a:p>
            <a:endParaRPr lang="en-US" dirty="0"/>
          </a:p>
        </p:txBody>
      </p:sp>
      <p:sp>
        <p:nvSpPr>
          <p:cNvPr id="4" name="Slide Number Placeholder 3">
            <a:extLst>
              <a:ext uri="{FF2B5EF4-FFF2-40B4-BE49-F238E27FC236}">
                <a16:creationId xmlns:a16="http://schemas.microsoft.com/office/drawing/2014/main" id="{08F2AAC5-FBD6-4FE0-9BAE-C5ED3AB388F5}"/>
              </a:ext>
            </a:extLst>
          </p:cNvPr>
          <p:cNvSpPr>
            <a:spLocks noGrp="1"/>
          </p:cNvSpPr>
          <p:nvPr>
            <p:ph type="sldNum" sz="quarter" idx="12"/>
          </p:nvPr>
        </p:nvSpPr>
        <p:spPr/>
        <p:txBody>
          <a:bodyPr/>
          <a:lstStyle/>
          <a:p>
            <a:fld id="{7E3A9E86-4CC3-4959-A751-C33E618564A4}" type="slidenum">
              <a:rPr lang="en-US" smtClean="0"/>
              <a:t>37</a:t>
            </a:fld>
            <a:endParaRPr lang="en-US" dirty="0"/>
          </a:p>
        </p:txBody>
      </p:sp>
    </p:spTree>
    <p:extLst>
      <p:ext uri="{BB962C8B-B14F-4D97-AF65-F5344CB8AC3E}">
        <p14:creationId xmlns:p14="http://schemas.microsoft.com/office/powerpoint/2010/main" val="4237170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96A9-528B-4071-9CB0-C2EE82914DB1}"/>
              </a:ext>
            </a:extLst>
          </p:cNvPr>
          <p:cNvSpPr>
            <a:spLocks noGrp="1"/>
          </p:cNvSpPr>
          <p:nvPr>
            <p:ph type="title"/>
          </p:nvPr>
        </p:nvSpPr>
        <p:spPr/>
        <p:txBody>
          <a:bodyPr>
            <a:normAutofit/>
          </a:bodyPr>
          <a:lstStyle/>
          <a:p>
            <a:r>
              <a:rPr lang="en-US" dirty="0"/>
              <a:t>Notes</a:t>
            </a:r>
          </a:p>
        </p:txBody>
      </p:sp>
      <p:sp>
        <p:nvSpPr>
          <p:cNvPr id="3" name="Content Placeholder 2">
            <a:extLst>
              <a:ext uri="{FF2B5EF4-FFF2-40B4-BE49-F238E27FC236}">
                <a16:creationId xmlns:a16="http://schemas.microsoft.com/office/drawing/2014/main" id="{F60534EF-0C8E-4A26-9650-88816A63B95E}"/>
              </a:ext>
            </a:extLst>
          </p:cNvPr>
          <p:cNvSpPr>
            <a:spLocks noGrp="1"/>
          </p:cNvSpPr>
          <p:nvPr>
            <p:ph idx="1"/>
          </p:nvPr>
        </p:nvSpPr>
        <p:spPr>
          <a:xfrm>
            <a:off x="457200" y="1600200"/>
            <a:ext cx="8229600" cy="4983162"/>
          </a:xfrm>
        </p:spPr>
        <p:txBody>
          <a:bodyPr>
            <a:normAutofit/>
          </a:bodyPr>
          <a:lstStyle/>
          <a:p>
            <a:r>
              <a:rPr lang="en-US" dirty="0"/>
              <a:t>If your levy rate decreased due to law changes (say you submitted 2.25% SSA), you can’t make changes to increase your levy back to the original amount.</a:t>
            </a:r>
          </a:p>
          <a:p>
            <a:r>
              <a:rPr lang="en-US" dirty="0"/>
              <a:t>If you want to further decrease your levy, the easiest way is to reduce your cash or management levy.</a:t>
            </a:r>
          </a:p>
          <a:p>
            <a:r>
              <a:rPr lang="en-US" dirty="0"/>
              <a:t>Verify your Debt Service Levy covers any General Obligation Debt (and only GO Debt)</a:t>
            </a:r>
          </a:p>
        </p:txBody>
      </p:sp>
      <p:sp>
        <p:nvSpPr>
          <p:cNvPr id="4" name="Slide Number Placeholder 3">
            <a:extLst>
              <a:ext uri="{FF2B5EF4-FFF2-40B4-BE49-F238E27FC236}">
                <a16:creationId xmlns:a16="http://schemas.microsoft.com/office/drawing/2014/main" id="{08F2AAC5-FBD6-4FE0-9BAE-C5ED3AB388F5}"/>
              </a:ext>
            </a:extLst>
          </p:cNvPr>
          <p:cNvSpPr>
            <a:spLocks noGrp="1"/>
          </p:cNvSpPr>
          <p:nvPr>
            <p:ph type="sldNum" sz="quarter" idx="12"/>
          </p:nvPr>
        </p:nvSpPr>
        <p:spPr/>
        <p:txBody>
          <a:bodyPr/>
          <a:lstStyle/>
          <a:p>
            <a:fld id="{7E3A9E86-4CC3-4959-A751-C33E618564A4}" type="slidenum">
              <a:rPr lang="en-US" smtClean="0"/>
              <a:t>38</a:t>
            </a:fld>
            <a:endParaRPr lang="en-US" dirty="0"/>
          </a:p>
        </p:txBody>
      </p:sp>
    </p:spTree>
    <p:extLst>
      <p:ext uri="{BB962C8B-B14F-4D97-AF65-F5344CB8AC3E}">
        <p14:creationId xmlns:p14="http://schemas.microsoft.com/office/powerpoint/2010/main" val="2012710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96A9-528B-4071-9CB0-C2EE82914DB1}"/>
              </a:ext>
            </a:extLst>
          </p:cNvPr>
          <p:cNvSpPr>
            <a:spLocks noGrp="1"/>
          </p:cNvSpPr>
          <p:nvPr>
            <p:ph type="title"/>
          </p:nvPr>
        </p:nvSpPr>
        <p:spPr/>
        <p:txBody>
          <a:bodyPr>
            <a:normAutofit/>
          </a:bodyPr>
          <a:lstStyle/>
          <a:p>
            <a:r>
              <a:rPr lang="en-US" dirty="0"/>
              <a:t>Finalizing it</a:t>
            </a:r>
          </a:p>
        </p:txBody>
      </p:sp>
      <p:sp>
        <p:nvSpPr>
          <p:cNvPr id="3" name="Content Placeholder 2">
            <a:extLst>
              <a:ext uri="{FF2B5EF4-FFF2-40B4-BE49-F238E27FC236}">
                <a16:creationId xmlns:a16="http://schemas.microsoft.com/office/drawing/2014/main" id="{F60534EF-0C8E-4A26-9650-88816A63B95E}"/>
              </a:ext>
            </a:extLst>
          </p:cNvPr>
          <p:cNvSpPr>
            <a:spLocks noGrp="1"/>
          </p:cNvSpPr>
          <p:nvPr>
            <p:ph idx="1"/>
          </p:nvPr>
        </p:nvSpPr>
        <p:spPr>
          <a:xfrm>
            <a:off x="457200" y="1600200"/>
            <a:ext cx="8229600" cy="4983162"/>
          </a:xfrm>
        </p:spPr>
        <p:txBody>
          <a:bodyPr>
            <a:normAutofit/>
          </a:bodyPr>
          <a:lstStyle/>
          <a:p>
            <a:r>
              <a:rPr lang="en-US" dirty="0"/>
              <a:t>Once you are done with your comparison, please complete the form with the link that Mr. Parker sent out with the email.</a:t>
            </a:r>
          </a:p>
          <a:p>
            <a:r>
              <a:rPr lang="en-US" dirty="0"/>
              <a:t>If you want to reduce, it will ask you for a dollar or levy target.</a:t>
            </a:r>
          </a:p>
        </p:txBody>
      </p:sp>
      <p:sp>
        <p:nvSpPr>
          <p:cNvPr id="4" name="Slide Number Placeholder 3">
            <a:extLst>
              <a:ext uri="{FF2B5EF4-FFF2-40B4-BE49-F238E27FC236}">
                <a16:creationId xmlns:a16="http://schemas.microsoft.com/office/drawing/2014/main" id="{08F2AAC5-FBD6-4FE0-9BAE-C5ED3AB388F5}"/>
              </a:ext>
            </a:extLst>
          </p:cNvPr>
          <p:cNvSpPr>
            <a:spLocks noGrp="1"/>
          </p:cNvSpPr>
          <p:nvPr>
            <p:ph type="sldNum" sz="quarter" idx="12"/>
          </p:nvPr>
        </p:nvSpPr>
        <p:spPr/>
        <p:txBody>
          <a:bodyPr/>
          <a:lstStyle/>
          <a:p>
            <a:fld id="{7E3A9E86-4CC3-4959-A751-C33E618564A4}" type="slidenum">
              <a:rPr lang="en-US" smtClean="0"/>
              <a:t>39</a:t>
            </a:fld>
            <a:endParaRPr lang="en-US" dirty="0"/>
          </a:p>
        </p:txBody>
      </p:sp>
      <p:pic>
        <p:nvPicPr>
          <p:cNvPr id="6" name="Picture 5">
            <a:extLst>
              <a:ext uri="{FF2B5EF4-FFF2-40B4-BE49-F238E27FC236}">
                <a16:creationId xmlns:a16="http://schemas.microsoft.com/office/drawing/2014/main" id="{764C45E0-104D-464F-A946-7B23E8D97BFA}"/>
              </a:ext>
            </a:extLst>
          </p:cNvPr>
          <p:cNvPicPr>
            <a:picLocks noChangeAspect="1"/>
          </p:cNvPicPr>
          <p:nvPr/>
        </p:nvPicPr>
        <p:blipFill>
          <a:blip r:embed="rId2"/>
          <a:stretch>
            <a:fillRect/>
          </a:stretch>
        </p:blipFill>
        <p:spPr>
          <a:xfrm>
            <a:off x="485204" y="4204151"/>
            <a:ext cx="8173591" cy="2448267"/>
          </a:xfrm>
          <a:prstGeom prst="rect">
            <a:avLst/>
          </a:prstGeom>
        </p:spPr>
      </p:pic>
    </p:spTree>
    <p:extLst>
      <p:ext uri="{BB962C8B-B14F-4D97-AF65-F5344CB8AC3E}">
        <p14:creationId xmlns:p14="http://schemas.microsoft.com/office/powerpoint/2010/main" val="288425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with ISFIS</a:t>
            </a:r>
          </a:p>
        </p:txBody>
      </p:sp>
      <p:sp>
        <p:nvSpPr>
          <p:cNvPr id="3" name="Content Placeholder 2"/>
          <p:cNvSpPr>
            <a:spLocks noGrp="1"/>
          </p:cNvSpPr>
          <p:nvPr>
            <p:ph idx="1"/>
          </p:nvPr>
        </p:nvSpPr>
        <p:spPr>
          <a:xfrm>
            <a:off x="381000" y="1371600"/>
            <a:ext cx="8229600" cy="4525963"/>
          </a:xfrm>
        </p:spPr>
        <p:txBody>
          <a:bodyPr>
            <a:normAutofit/>
          </a:bodyPr>
          <a:lstStyle/>
          <a:p>
            <a:pPr marL="0" indent="0" algn="ctr">
              <a:buNone/>
            </a:pPr>
            <a:r>
              <a:rPr lang="en-US" sz="2900" dirty="0">
                <a:latin typeface="+mj-lt"/>
              </a:rPr>
              <a:t>Are you connected with ISFIS on Social Media?</a:t>
            </a:r>
          </a:p>
          <a:p>
            <a:endParaRPr lang="en-US" sz="1100" dirty="0">
              <a:latin typeface="+mj-lt"/>
            </a:endParaRPr>
          </a:p>
          <a:p>
            <a:r>
              <a:rPr lang="en-US" sz="2000" dirty="0"/>
              <a:t>Like us on Facebook:  </a:t>
            </a:r>
            <a:br>
              <a:rPr lang="en-US" sz="2000" dirty="0"/>
            </a:br>
            <a:r>
              <a:rPr lang="en-US" sz="2000" u="sng" dirty="0">
                <a:hlinkClick r:id="rId2"/>
              </a:rPr>
              <a:t>https://www.facebook.com/isfisinc/</a:t>
            </a:r>
            <a:endParaRPr lang="en-US" sz="2000" dirty="0"/>
          </a:p>
          <a:p>
            <a:r>
              <a:rPr lang="en-US" sz="2000" dirty="0"/>
              <a:t>Link to us on LinkedIn:  </a:t>
            </a:r>
            <a:br>
              <a:rPr lang="en-US" sz="2000" dirty="0"/>
            </a:br>
            <a:r>
              <a:rPr lang="en-US" sz="2000" u="sng" dirty="0">
                <a:hlinkClick r:id="rId3"/>
              </a:rPr>
              <a:t>https://www.linkedin.com/company/iowa-school-finance-information-services</a:t>
            </a:r>
            <a:endParaRPr lang="en-US" sz="2000" u="sng" dirty="0"/>
          </a:p>
          <a:p>
            <a:r>
              <a:rPr lang="en-US" sz="2400" b="1" dirty="0"/>
              <a:t>If you or anyone at your district needs access to the ISFIS subscriber content on the website, especially if there are new people, email </a:t>
            </a:r>
            <a:r>
              <a:rPr lang="en-US" sz="2400" b="1" dirty="0">
                <a:hlinkClick r:id="rId4"/>
              </a:rPr>
              <a:t>jen@iowaschoolfinance.com</a:t>
            </a:r>
            <a:r>
              <a:rPr lang="en-US" sz="2400" b="1" dirty="0"/>
              <a:t> </a:t>
            </a:r>
          </a:p>
          <a:p>
            <a:pPr marL="0" indent="0">
              <a:buNone/>
            </a:pPr>
            <a:endParaRPr lang="en-US" u="sng" dirty="0"/>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a:t>
            </a:fld>
            <a:endParaRPr lang="en-US" dirty="0"/>
          </a:p>
        </p:txBody>
      </p:sp>
      <p:sp>
        <p:nvSpPr>
          <p:cNvPr id="6" name="TextBox 5">
            <a:extLst>
              <a:ext uri="{FF2B5EF4-FFF2-40B4-BE49-F238E27FC236}">
                <a16:creationId xmlns:a16="http://schemas.microsoft.com/office/drawing/2014/main" id="{977C70D8-E65E-4DE7-84D9-5FF00DFBD138}"/>
              </a:ext>
            </a:extLst>
          </p:cNvPr>
          <p:cNvSpPr txBox="1"/>
          <p:nvPr/>
        </p:nvSpPr>
        <p:spPr>
          <a:xfrm>
            <a:off x="1676400" y="5600700"/>
            <a:ext cx="4648200" cy="646331"/>
          </a:xfrm>
          <a:prstGeom prst="rect">
            <a:avLst/>
          </a:prstGeom>
          <a:noFill/>
        </p:spPr>
        <p:txBody>
          <a:bodyPr wrap="square" rtlCol="0">
            <a:spAutoFit/>
          </a:bodyPr>
          <a:lstStyle/>
          <a:p>
            <a:r>
              <a:rPr lang="en-US" dirty="0"/>
              <a:t>Please check with others at your district to make sure they’re getting our emails &amp; invites!</a:t>
            </a: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629400" y="5029200"/>
            <a:ext cx="1904998" cy="1143000"/>
          </a:xfrm>
          <a:prstGeom prst="rect">
            <a:avLst/>
          </a:prstGeom>
        </p:spPr>
      </p:pic>
    </p:spTree>
    <p:extLst>
      <p:ext uri="{BB962C8B-B14F-4D97-AF65-F5344CB8AC3E}">
        <p14:creationId xmlns:p14="http://schemas.microsoft.com/office/powerpoint/2010/main" val="464466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28700" y="2845519"/>
            <a:ext cx="6819900" cy="3424483"/>
          </a:xfrm>
        </p:spPr>
        <p:txBody>
          <a:bodyPr>
            <a:normAutofit/>
          </a:bodyPr>
          <a:lstStyle/>
          <a:p>
            <a:pPr marL="0" indent="0" algn="ctr">
              <a:buNone/>
            </a:pPr>
            <a:r>
              <a:rPr lang="en-US" sz="5800" b="1" dirty="0">
                <a:solidFill>
                  <a:srgbClr val="25408F"/>
                </a:solidFill>
              </a:rPr>
              <a:t> SF 647 </a:t>
            </a:r>
            <a:r>
              <a:rPr lang="en-US" sz="6900" b="1" dirty="0">
                <a:solidFill>
                  <a:srgbClr val="25408F"/>
                </a:solidFill>
              </a:rPr>
              <a:t>Education Appropriations</a:t>
            </a:r>
          </a:p>
        </p:txBody>
      </p:sp>
      <p:sp>
        <p:nvSpPr>
          <p:cNvPr id="4" name="Slide Number Placeholder 3"/>
          <p:cNvSpPr>
            <a:spLocks noGrp="1"/>
          </p:cNvSpPr>
          <p:nvPr>
            <p:ph type="sldNum" sz="quarter" idx="12"/>
          </p:nvPr>
        </p:nvSpPr>
        <p:spPr/>
        <p:txBody>
          <a:bodyPr/>
          <a:lstStyle/>
          <a:p>
            <a:fld id="{7E3A9E86-4CC3-4959-A751-C33E618564A4}" type="slidenum">
              <a:rPr lang="en-US" smtClean="0"/>
              <a:t>40</a:t>
            </a:fld>
            <a:endParaRPr lang="en-US" dirty="0"/>
          </a:p>
        </p:txBody>
      </p:sp>
      <p:pic>
        <p:nvPicPr>
          <p:cNvPr id="5" name="Picture 4"/>
          <p:cNvPicPr>
            <a:picLocks noChangeAspect="1"/>
          </p:cNvPicPr>
          <p:nvPr/>
        </p:nvPicPr>
        <p:blipFill>
          <a:blip r:embed="rId3"/>
          <a:stretch>
            <a:fillRect/>
          </a:stretch>
        </p:blipFill>
        <p:spPr>
          <a:xfrm>
            <a:off x="0" y="-10244"/>
            <a:ext cx="9144000" cy="2855763"/>
          </a:xfrm>
          <a:prstGeom prst="rect">
            <a:avLst/>
          </a:prstGeom>
        </p:spPr>
      </p:pic>
      <p:sp>
        <p:nvSpPr>
          <p:cNvPr id="6" name="Subtitle 2"/>
          <p:cNvSpPr txBox="1">
            <a:spLocks/>
          </p:cNvSpPr>
          <p:nvPr/>
        </p:nvSpPr>
        <p:spPr>
          <a:xfrm>
            <a:off x="762000" y="3505200"/>
            <a:ext cx="7467600" cy="3129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p:txBody>
      </p:sp>
    </p:spTree>
    <p:extLst>
      <p:ext uri="{BB962C8B-B14F-4D97-AF65-F5344CB8AC3E}">
        <p14:creationId xmlns:p14="http://schemas.microsoft.com/office/powerpoint/2010/main" val="4118179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35AE-2BB7-4DC9-B5A1-39BCDF2658C1}"/>
              </a:ext>
            </a:extLst>
          </p:cNvPr>
          <p:cNvSpPr>
            <a:spLocks noGrp="1"/>
          </p:cNvSpPr>
          <p:nvPr>
            <p:ph type="title"/>
          </p:nvPr>
        </p:nvSpPr>
        <p:spPr/>
        <p:txBody>
          <a:bodyPr/>
          <a:lstStyle/>
          <a:p>
            <a:r>
              <a:rPr lang="en-US" dirty="0"/>
              <a:t>SF 647 Ed Appropriations</a:t>
            </a:r>
          </a:p>
        </p:txBody>
      </p:sp>
      <p:sp>
        <p:nvSpPr>
          <p:cNvPr id="3" name="Content Placeholder 2">
            <a:extLst>
              <a:ext uri="{FF2B5EF4-FFF2-40B4-BE49-F238E27FC236}">
                <a16:creationId xmlns:a16="http://schemas.microsoft.com/office/drawing/2014/main" id="{0182F1E9-54C4-4495-B9AD-56B74B0D3B5C}"/>
              </a:ext>
            </a:extLst>
          </p:cNvPr>
          <p:cNvSpPr>
            <a:spLocks noGrp="1"/>
          </p:cNvSpPr>
          <p:nvPr>
            <p:ph idx="1"/>
          </p:nvPr>
        </p:nvSpPr>
        <p:spPr/>
        <p:txBody>
          <a:bodyPr>
            <a:normAutofit fontScale="77500" lnSpcReduction="20000"/>
          </a:bodyPr>
          <a:lstStyle/>
          <a:p>
            <a:pPr>
              <a:lnSpc>
                <a:spcPct val="120000"/>
              </a:lnSpc>
            </a:pPr>
            <a:r>
              <a:rPr lang="en-US" b="1" dirty="0"/>
              <a:t>General Fund FY 2026: </a:t>
            </a:r>
            <a:r>
              <a:rPr lang="en-US" dirty="0"/>
              <a:t>Appropriates a total of $1.033 billion from the General Fund and 11,061.6 full-time equivalent (FTE) positions for FY 2026 to the Department for the Blind, the DE, and the Board of Regents. This is an increase of $14.1 million and 7.0 FTE positions compared to estimated FY 2025.</a:t>
            </a:r>
          </a:p>
          <a:p>
            <a:pPr>
              <a:lnSpc>
                <a:spcPct val="120000"/>
              </a:lnSpc>
            </a:pPr>
            <a:r>
              <a:rPr lang="en-US" b="1" dirty="0"/>
              <a:t>Standing Appropriation FY 2026</a:t>
            </a:r>
            <a:r>
              <a:rPr lang="en-US" dirty="0"/>
              <a:t>: Includes a standing appropriation from the General Fund estimated at $750,000 for Therapeutic Classroom Services, which does not appear in this Bill. This is for students in Therapeutic Classrooms that do not have IEPs.</a:t>
            </a:r>
          </a:p>
        </p:txBody>
      </p:sp>
      <p:sp>
        <p:nvSpPr>
          <p:cNvPr id="4" name="Slide Number Placeholder 3">
            <a:extLst>
              <a:ext uri="{FF2B5EF4-FFF2-40B4-BE49-F238E27FC236}">
                <a16:creationId xmlns:a16="http://schemas.microsoft.com/office/drawing/2014/main" id="{CB2142DD-D199-4186-9C47-C617330F0388}"/>
              </a:ext>
            </a:extLst>
          </p:cNvPr>
          <p:cNvSpPr>
            <a:spLocks noGrp="1"/>
          </p:cNvSpPr>
          <p:nvPr>
            <p:ph type="sldNum" sz="quarter" idx="12"/>
          </p:nvPr>
        </p:nvSpPr>
        <p:spPr/>
        <p:txBody>
          <a:bodyPr/>
          <a:lstStyle/>
          <a:p>
            <a:fld id="{7E3A9E86-4CC3-4959-A751-C33E618564A4}" type="slidenum">
              <a:rPr lang="en-US" smtClean="0"/>
              <a:t>41</a:t>
            </a:fld>
            <a:endParaRPr lang="en-US" dirty="0"/>
          </a:p>
        </p:txBody>
      </p:sp>
    </p:spTree>
    <p:extLst>
      <p:ext uri="{BB962C8B-B14F-4D97-AF65-F5344CB8AC3E}">
        <p14:creationId xmlns:p14="http://schemas.microsoft.com/office/powerpoint/2010/main" val="3030969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6CB8C-FC7B-4F70-8383-DA392C1943DC}"/>
              </a:ext>
            </a:extLst>
          </p:cNvPr>
          <p:cNvSpPr>
            <a:spLocks noGrp="1"/>
          </p:cNvSpPr>
          <p:nvPr>
            <p:ph type="title"/>
          </p:nvPr>
        </p:nvSpPr>
        <p:spPr/>
        <p:txBody>
          <a:bodyPr/>
          <a:lstStyle/>
          <a:p>
            <a:r>
              <a:rPr lang="en-US" dirty="0"/>
              <a:t>SF 647 Education Appropriations</a:t>
            </a:r>
          </a:p>
        </p:txBody>
      </p:sp>
      <p:sp>
        <p:nvSpPr>
          <p:cNvPr id="3" name="Content Placeholder 2">
            <a:extLst>
              <a:ext uri="{FF2B5EF4-FFF2-40B4-BE49-F238E27FC236}">
                <a16:creationId xmlns:a16="http://schemas.microsoft.com/office/drawing/2014/main" id="{73D90FF4-DF69-47CB-B697-9B28A6B030D8}"/>
              </a:ext>
            </a:extLst>
          </p:cNvPr>
          <p:cNvSpPr>
            <a:spLocks noGrp="1"/>
          </p:cNvSpPr>
          <p:nvPr>
            <p:ph idx="1"/>
          </p:nvPr>
        </p:nvSpPr>
        <p:spPr>
          <a:xfrm>
            <a:off x="445363" y="1472892"/>
            <a:ext cx="8229600" cy="4876800"/>
          </a:xfrm>
        </p:spPr>
        <p:txBody>
          <a:bodyPr>
            <a:normAutofit fontScale="40000" lnSpcReduction="20000"/>
          </a:bodyPr>
          <a:lstStyle/>
          <a:p>
            <a:pPr marL="0" indent="0">
              <a:buNone/>
            </a:pPr>
            <a:r>
              <a:rPr lang="en-US" sz="4500" b="1" dirty="0"/>
              <a:t>Department of Education: </a:t>
            </a:r>
            <a:r>
              <a:rPr lang="en-US" sz="4500" dirty="0"/>
              <a:t>Appropriates $451.4 million from the General Fund and 420.6 FTE positions. This is an increase of $8.5 million (1.9%) compared to estimated FY 2025. </a:t>
            </a:r>
            <a:r>
              <a:rPr lang="en-US" sz="4500" b="1" dirty="0"/>
              <a:t>The General Fund changes include</a:t>
            </a:r>
            <a:r>
              <a:rPr lang="en-US" sz="4500" dirty="0"/>
              <a:t>: </a:t>
            </a:r>
          </a:p>
          <a:p>
            <a:pPr marL="0" indent="0">
              <a:buNone/>
            </a:pPr>
            <a:endParaRPr lang="en-US" sz="4500" dirty="0"/>
          </a:p>
          <a:p>
            <a:r>
              <a:rPr lang="en-US" sz="4300" i="1" dirty="0"/>
              <a:t>An increase of $152,000 for the DE Administration. </a:t>
            </a:r>
          </a:p>
          <a:p>
            <a:r>
              <a:rPr lang="en-US" sz="4300" i="1" dirty="0"/>
              <a:t>An increase of $300,000 for Jobs for America's Grads. </a:t>
            </a:r>
          </a:p>
          <a:p>
            <a:r>
              <a:rPr lang="en-US" sz="4300" i="1" dirty="0"/>
              <a:t>An increase of $7.5 million for General Aid for Community Colleges. </a:t>
            </a:r>
          </a:p>
          <a:p>
            <a:r>
              <a:rPr lang="en-US" sz="4300" dirty="0"/>
              <a:t>An increase of $342,000 for the Iowa School for the Deaf. </a:t>
            </a:r>
          </a:p>
          <a:p>
            <a:r>
              <a:rPr lang="en-US" sz="4300" dirty="0"/>
              <a:t>An increase of $98,000 for the Education Services for the Blind and Visually Impaired. </a:t>
            </a:r>
          </a:p>
          <a:p>
            <a:r>
              <a:rPr lang="en-US" sz="4300" i="1" u="sng" dirty="0">
                <a:highlight>
                  <a:srgbClr val="FFFF99"/>
                </a:highlight>
              </a:rPr>
              <a:t>A new appropriation of $265,000 for the Online State Job Posting System.</a:t>
            </a:r>
          </a:p>
          <a:p>
            <a:r>
              <a:rPr lang="en-US" sz="4300" i="1" u="sng" dirty="0">
                <a:highlight>
                  <a:srgbClr val="FFFF99"/>
                </a:highlight>
              </a:rPr>
              <a:t>A decrease of $5.0 million for the Division of Special Education ($5 M is appropriated in SF 660)</a:t>
            </a:r>
          </a:p>
          <a:p>
            <a:r>
              <a:rPr lang="en-US" sz="4300" i="1" u="sng" dirty="0">
                <a:highlight>
                  <a:srgbClr val="FFFF99"/>
                </a:highlight>
              </a:rPr>
              <a:t>An increase of $299,000 for the Teach Iowa Scholars. </a:t>
            </a:r>
          </a:p>
          <a:p>
            <a:r>
              <a:rPr lang="en-US" sz="4300" dirty="0"/>
              <a:t>A new appropriation of $8.0 million for the Health Care Professional Incentive Program. </a:t>
            </a:r>
          </a:p>
          <a:p>
            <a:r>
              <a:rPr lang="en-US" sz="4300" dirty="0"/>
              <a:t>A new appropriation of $50,000 for the Court Reporter Equipment Grant Program. </a:t>
            </a:r>
          </a:p>
          <a:p>
            <a:r>
              <a:rPr lang="en-US" sz="4300" dirty="0"/>
              <a:t>An increase of $1.1 million for the Tuition Grant Program — Standing. </a:t>
            </a:r>
          </a:p>
          <a:p>
            <a:r>
              <a:rPr lang="en-US" sz="4300" dirty="0"/>
              <a:t>An increase of $2,000 for the Tuition Grant Program For-Profit. </a:t>
            </a:r>
          </a:p>
          <a:p>
            <a:r>
              <a:rPr lang="en-US" sz="4300" dirty="0"/>
              <a:t>An increase of $49,000 for Iowa PBS Operations.</a:t>
            </a:r>
          </a:p>
        </p:txBody>
      </p:sp>
      <p:sp>
        <p:nvSpPr>
          <p:cNvPr id="4" name="Slide Number Placeholder 3">
            <a:extLst>
              <a:ext uri="{FF2B5EF4-FFF2-40B4-BE49-F238E27FC236}">
                <a16:creationId xmlns:a16="http://schemas.microsoft.com/office/drawing/2014/main" id="{894993E0-146B-4FD9-8F10-817563A8B400}"/>
              </a:ext>
            </a:extLst>
          </p:cNvPr>
          <p:cNvSpPr>
            <a:spLocks noGrp="1"/>
          </p:cNvSpPr>
          <p:nvPr>
            <p:ph type="sldNum" sz="quarter" idx="12"/>
          </p:nvPr>
        </p:nvSpPr>
        <p:spPr/>
        <p:txBody>
          <a:bodyPr/>
          <a:lstStyle/>
          <a:p>
            <a:fld id="{7E3A9E86-4CC3-4959-A751-C33E618564A4}" type="slidenum">
              <a:rPr lang="en-US" smtClean="0"/>
              <a:t>42</a:t>
            </a:fld>
            <a:endParaRPr lang="en-US" dirty="0"/>
          </a:p>
        </p:txBody>
      </p:sp>
    </p:spTree>
    <p:extLst>
      <p:ext uri="{BB962C8B-B14F-4D97-AF65-F5344CB8AC3E}">
        <p14:creationId xmlns:p14="http://schemas.microsoft.com/office/powerpoint/2010/main" val="4036443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BDD8-FD47-4330-B985-A8A298293BD3}"/>
              </a:ext>
            </a:extLst>
          </p:cNvPr>
          <p:cNvSpPr>
            <a:spLocks noGrp="1"/>
          </p:cNvSpPr>
          <p:nvPr>
            <p:ph type="title"/>
          </p:nvPr>
        </p:nvSpPr>
        <p:spPr/>
        <p:txBody>
          <a:bodyPr>
            <a:normAutofit fontScale="90000"/>
          </a:bodyPr>
          <a:lstStyle/>
          <a:p>
            <a:r>
              <a:rPr lang="en-US" dirty="0"/>
              <a:t>SF 647 Studies and Intent Language</a:t>
            </a:r>
          </a:p>
        </p:txBody>
      </p:sp>
      <p:sp>
        <p:nvSpPr>
          <p:cNvPr id="3" name="Content Placeholder 2">
            <a:extLst>
              <a:ext uri="{FF2B5EF4-FFF2-40B4-BE49-F238E27FC236}">
                <a16:creationId xmlns:a16="http://schemas.microsoft.com/office/drawing/2014/main" id="{6CEFA7C3-7543-460C-956A-0DA52B4976FD}"/>
              </a:ext>
            </a:extLst>
          </p:cNvPr>
          <p:cNvSpPr>
            <a:spLocks noGrp="1"/>
          </p:cNvSpPr>
          <p:nvPr>
            <p:ph idx="1"/>
          </p:nvPr>
        </p:nvSpPr>
        <p:spPr/>
        <p:txBody>
          <a:bodyPr>
            <a:normAutofit fontScale="62500" lnSpcReduction="20000"/>
          </a:bodyPr>
          <a:lstStyle/>
          <a:p>
            <a:r>
              <a:rPr lang="en-US" dirty="0"/>
              <a:t>Requires Approp to DE for </a:t>
            </a:r>
            <a:r>
              <a:rPr lang="en-US" u="sng" dirty="0"/>
              <a:t>Early Head Start project </a:t>
            </a:r>
            <a:r>
              <a:rPr lang="en-US" dirty="0"/>
              <a:t>be used for implementation and expansion of EHS pilot projects addressing the comprehensive cognitive, social, emotional and developmental needs of children from 0-3 years of age, including prenatal support for qualified families. Requires projects to promote healthy prenatal outcomes and healthy family functioning and to strengthen the development of infants and toddlers in low-income families. </a:t>
            </a:r>
          </a:p>
          <a:p>
            <a:r>
              <a:rPr lang="en-US" dirty="0"/>
              <a:t>Requires the DE to provide </a:t>
            </a:r>
            <a:r>
              <a:rPr lang="en-US" u="sng" dirty="0"/>
              <a:t>reading assessments for PK-6 </a:t>
            </a:r>
            <a:r>
              <a:rPr lang="en-US" dirty="0"/>
              <a:t>to identify students not proficient in reading. </a:t>
            </a:r>
            <a:r>
              <a:rPr lang="en-US" u="sng" dirty="0"/>
              <a:t>Allows DE to charge school districts for the cost of the assessment</a:t>
            </a:r>
            <a:r>
              <a:rPr lang="en-US" dirty="0"/>
              <a:t>, which school districts may pay out of Early Intervention funds. The fee is determined by dividing the actual remaining costs to purchase the statewide license for the school year by the number of pupils assessed under the system in the current fiscal year. School districts are permitted to use the early intervention allocation and the successful progression for early readers to pay for the early warning assessment system fee.</a:t>
            </a:r>
          </a:p>
        </p:txBody>
      </p:sp>
      <p:sp>
        <p:nvSpPr>
          <p:cNvPr id="4" name="Slide Number Placeholder 3">
            <a:extLst>
              <a:ext uri="{FF2B5EF4-FFF2-40B4-BE49-F238E27FC236}">
                <a16:creationId xmlns:a16="http://schemas.microsoft.com/office/drawing/2014/main" id="{1556D821-EA8A-4CFB-BA92-D1322D8A5AB5}"/>
              </a:ext>
            </a:extLst>
          </p:cNvPr>
          <p:cNvSpPr>
            <a:spLocks noGrp="1"/>
          </p:cNvSpPr>
          <p:nvPr>
            <p:ph type="sldNum" sz="quarter" idx="12"/>
          </p:nvPr>
        </p:nvSpPr>
        <p:spPr/>
        <p:txBody>
          <a:bodyPr/>
          <a:lstStyle/>
          <a:p>
            <a:fld id="{7E3A9E86-4CC3-4959-A751-C33E618564A4}" type="slidenum">
              <a:rPr lang="en-US" smtClean="0"/>
              <a:t>43</a:t>
            </a:fld>
            <a:endParaRPr lang="en-US" dirty="0"/>
          </a:p>
        </p:txBody>
      </p:sp>
    </p:spTree>
    <p:extLst>
      <p:ext uri="{BB962C8B-B14F-4D97-AF65-F5344CB8AC3E}">
        <p14:creationId xmlns:p14="http://schemas.microsoft.com/office/powerpoint/2010/main" val="24431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BDD8-FD47-4330-B985-A8A298293BD3}"/>
              </a:ext>
            </a:extLst>
          </p:cNvPr>
          <p:cNvSpPr>
            <a:spLocks noGrp="1"/>
          </p:cNvSpPr>
          <p:nvPr>
            <p:ph type="title"/>
          </p:nvPr>
        </p:nvSpPr>
        <p:spPr/>
        <p:txBody>
          <a:bodyPr>
            <a:normAutofit fontScale="90000"/>
          </a:bodyPr>
          <a:lstStyle/>
          <a:p>
            <a:r>
              <a:rPr lang="en-US" dirty="0"/>
              <a:t>SF 647 Studies and Intent Language</a:t>
            </a:r>
          </a:p>
        </p:txBody>
      </p:sp>
      <p:sp>
        <p:nvSpPr>
          <p:cNvPr id="3" name="Content Placeholder 2">
            <a:extLst>
              <a:ext uri="{FF2B5EF4-FFF2-40B4-BE49-F238E27FC236}">
                <a16:creationId xmlns:a16="http://schemas.microsoft.com/office/drawing/2014/main" id="{6CEFA7C3-7543-460C-956A-0DA52B4976FD}"/>
              </a:ext>
            </a:extLst>
          </p:cNvPr>
          <p:cNvSpPr>
            <a:spLocks noGrp="1"/>
          </p:cNvSpPr>
          <p:nvPr>
            <p:ph idx="1"/>
          </p:nvPr>
        </p:nvSpPr>
        <p:spPr/>
        <p:txBody>
          <a:bodyPr>
            <a:normAutofit fontScale="77500" lnSpcReduction="20000"/>
          </a:bodyPr>
          <a:lstStyle/>
          <a:p>
            <a:r>
              <a:rPr lang="en-US" dirty="0"/>
              <a:t>Prohibits the </a:t>
            </a:r>
            <a:r>
              <a:rPr lang="en-US" u="sng" dirty="0"/>
              <a:t>Iowa Reading Research Center from spending more than $250,000 for the establishment and continuing oversight of the advanced dyslexia specialist endorsement</a:t>
            </a:r>
            <a:r>
              <a:rPr lang="en-US" dirty="0"/>
              <a:t>. For FY 2026, requires the Center to submit a report to the General Assembly detailing the expenditures of moneys used for these purposes. </a:t>
            </a:r>
          </a:p>
          <a:p>
            <a:r>
              <a:rPr lang="en-US" dirty="0"/>
              <a:t>Requires that $200,000 of the appropriation for children's mental health school-based training and support be used to implement a Children's Grief and Loss Rural Pilot Program to serve Iowa children in rural school districts or accredited nonpublic schools. The Program must be administered by, and $200,000 must be allocated to, an existing statewide not-for-profit health care organization that currently provides grief and loss services to children. </a:t>
            </a:r>
          </a:p>
        </p:txBody>
      </p:sp>
      <p:sp>
        <p:nvSpPr>
          <p:cNvPr id="4" name="Slide Number Placeholder 3">
            <a:extLst>
              <a:ext uri="{FF2B5EF4-FFF2-40B4-BE49-F238E27FC236}">
                <a16:creationId xmlns:a16="http://schemas.microsoft.com/office/drawing/2014/main" id="{1556D821-EA8A-4CFB-BA92-D1322D8A5AB5}"/>
              </a:ext>
            </a:extLst>
          </p:cNvPr>
          <p:cNvSpPr>
            <a:spLocks noGrp="1"/>
          </p:cNvSpPr>
          <p:nvPr>
            <p:ph type="sldNum" sz="quarter" idx="12"/>
          </p:nvPr>
        </p:nvSpPr>
        <p:spPr/>
        <p:txBody>
          <a:bodyPr/>
          <a:lstStyle/>
          <a:p>
            <a:fld id="{7E3A9E86-4CC3-4959-A751-C33E618564A4}" type="slidenum">
              <a:rPr lang="en-US" smtClean="0"/>
              <a:t>44</a:t>
            </a:fld>
            <a:endParaRPr lang="en-US" dirty="0"/>
          </a:p>
        </p:txBody>
      </p:sp>
    </p:spTree>
    <p:extLst>
      <p:ext uri="{BB962C8B-B14F-4D97-AF65-F5344CB8AC3E}">
        <p14:creationId xmlns:p14="http://schemas.microsoft.com/office/powerpoint/2010/main" val="3035889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BDD8-FD47-4330-B985-A8A298293BD3}"/>
              </a:ext>
            </a:extLst>
          </p:cNvPr>
          <p:cNvSpPr>
            <a:spLocks noGrp="1"/>
          </p:cNvSpPr>
          <p:nvPr>
            <p:ph type="title"/>
          </p:nvPr>
        </p:nvSpPr>
        <p:spPr/>
        <p:txBody>
          <a:bodyPr>
            <a:normAutofit fontScale="90000"/>
          </a:bodyPr>
          <a:lstStyle/>
          <a:p>
            <a:r>
              <a:rPr lang="en-US" dirty="0"/>
              <a:t>SF 647 Studies and Intent Language</a:t>
            </a:r>
          </a:p>
        </p:txBody>
      </p:sp>
      <p:sp>
        <p:nvSpPr>
          <p:cNvPr id="3" name="Content Placeholder 2">
            <a:extLst>
              <a:ext uri="{FF2B5EF4-FFF2-40B4-BE49-F238E27FC236}">
                <a16:creationId xmlns:a16="http://schemas.microsoft.com/office/drawing/2014/main" id="{6CEFA7C3-7543-460C-956A-0DA52B4976FD}"/>
              </a:ext>
            </a:extLst>
          </p:cNvPr>
          <p:cNvSpPr>
            <a:spLocks noGrp="1"/>
          </p:cNvSpPr>
          <p:nvPr>
            <p:ph idx="1"/>
          </p:nvPr>
        </p:nvSpPr>
        <p:spPr/>
        <p:txBody>
          <a:bodyPr>
            <a:normAutofit fontScale="92500"/>
          </a:bodyPr>
          <a:lstStyle/>
          <a:p>
            <a:r>
              <a:rPr lang="en-US" dirty="0"/>
              <a:t>Requires DE to establish criteria for the distribution of moneys appropriated to Best Buddies Iowa and organizations receiving funds to report to DE annually student identifying data. </a:t>
            </a:r>
          </a:p>
          <a:p>
            <a:r>
              <a:rPr lang="en-US" dirty="0"/>
              <a:t>Specifies that use of funds for the STEM Collaborative Initiative include activities directly related to the recruitment of K-12 math and science teachers and for ongoing math and science programming for students in K-12. </a:t>
            </a:r>
          </a:p>
        </p:txBody>
      </p:sp>
      <p:sp>
        <p:nvSpPr>
          <p:cNvPr id="4" name="Slide Number Placeholder 3">
            <a:extLst>
              <a:ext uri="{FF2B5EF4-FFF2-40B4-BE49-F238E27FC236}">
                <a16:creationId xmlns:a16="http://schemas.microsoft.com/office/drawing/2014/main" id="{1556D821-EA8A-4CFB-BA92-D1322D8A5AB5}"/>
              </a:ext>
            </a:extLst>
          </p:cNvPr>
          <p:cNvSpPr>
            <a:spLocks noGrp="1"/>
          </p:cNvSpPr>
          <p:nvPr>
            <p:ph type="sldNum" sz="quarter" idx="12"/>
          </p:nvPr>
        </p:nvSpPr>
        <p:spPr/>
        <p:txBody>
          <a:bodyPr/>
          <a:lstStyle/>
          <a:p>
            <a:fld id="{7E3A9E86-4CC3-4959-A751-C33E618564A4}" type="slidenum">
              <a:rPr lang="en-US" smtClean="0"/>
              <a:t>45</a:t>
            </a:fld>
            <a:endParaRPr lang="en-US" dirty="0"/>
          </a:p>
        </p:txBody>
      </p:sp>
    </p:spTree>
    <p:extLst>
      <p:ext uri="{BB962C8B-B14F-4D97-AF65-F5344CB8AC3E}">
        <p14:creationId xmlns:p14="http://schemas.microsoft.com/office/powerpoint/2010/main" val="919059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BDD8-FD47-4330-B985-A8A298293BD3}"/>
              </a:ext>
            </a:extLst>
          </p:cNvPr>
          <p:cNvSpPr>
            <a:spLocks noGrp="1"/>
          </p:cNvSpPr>
          <p:nvPr>
            <p:ph type="title"/>
          </p:nvPr>
        </p:nvSpPr>
        <p:spPr/>
        <p:txBody>
          <a:bodyPr>
            <a:normAutofit/>
          </a:bodyPr>
          <a:lstStyle/>
          <a:p>
            <a:r>
              <a:rPr lang="en-US" dirty="0"/>
              <a:t>SF 647 Other Requirements</a:t>
            </a:r>
          </a:p>
        </p:txBody>
      </p:sp>
      <p:sp>
        <p:nvSpPr>
          <p:cNvPr id="3" name="Content Placeholder 2">
            <a:extLst>
              <a:ext uri="{FF2B5EF4-FFF2-40B4-BE49-F238E27FC236}">
                <a16:creationId xmlns:a16="http://schemas.microsoft.com/office/drawing/2014/main" id="{6CEFA7C3-7543-460C-956A-0DA52B4976FD}"/>
              </a:ext>
            </a:extLst>
          </p:cNvPr>
          <p:cNvSpPr>
            <a:spLocks noGrp="1"/>
          </p:cNvSpPr>
          <p:nvPr>
            <p:ph idx="1"/>
          </p:nvPr>
        </p:nvSpPr>
        <p:spPr>
          <a:xfrm>
            <a:off x="381000" y="1219200"/>
            <a:ext cx="8229600" cy="4756150"/>
          </a:xfrm>
        </p:spPr>
        <p:txBody>
          <a:bodyPr>
            <a:noAutofit/>
          </a:bodyPr>
          <a:lstStyle/>
          <a:p>
            <a:r>
              <a:rPr lang="en-US" sz="2300" b="1" dirty="0"/>
              <a:t>Programs for At-Risk Children</a:t>
            </a:r>
            <a:r>
              <a:rPr lang="en-US" sz="2300" dirty="0"/>
              <a:t>: Limits the standing appropriation under Iowa Code </a:t>
            </a:r>
            <a:r>
              <a:rPr lang="en-US" sz="2400" dirty="0"/>
              <a:t>§</a:t>
            </a:r>
            <a:r>
              <a:rPr lang="en-US" sz="2300" dirty="0"/>
              <a:t> 279.51 for at-risk children to $10.5 million. Requires appropriated funds to be prorated among the programs specified under Iowa Code </a:t>
            </a:r>
            <a:r>
              <a:rPr lang="en-US" sz="2400" dirty="0"/>
              <a:t>§</a:t>
            </a:r>
            <a:r>
              <a:rPr lang="en-US" sz="2300" dirty="0"/>
              <a:t> 279.51. </a:t>
            </a:r>
          </a:p>
          <a:p>
            <a:r>
              <a:rPr lang="en-US" sz="2300" b="1" dirty="0"/>
              <a:t>Student Achievement and Teacher Quality Program</a:t>
            </a:r>
            <a:r>
              <a:rPr lang="en-US" sz="2300" dirty="0"/>
              <a:t>: Maintains the required allocations to the Student Achievement and Teacher Quality Program for FY 2026.</a:t>
            </a:r>
          </a:p>
          <a:p>
            <a:r>
              <a:rPr lang="en-US" sz="2300" b="1" dirty="0"/>
              <a:t>At-Risk Grants: </a:t>
            </a:r>
            <a:r>
              <a:rPr lang="en-US" sz="2300" dirty="0"/>
              <a:t>Establishes a contingent effective date of July 1, 2025, for the limit on the standing appropriation under Iowa Code § 279.51 for at-risk children if SF 445 Preschool, Approved Programs, Standards, and Curricula Bill or any other successor legislation is not enacted. </a:t>
            </a:r>
            <a:r>
              <a:rPr lang="en-US" sz="2300" i="1" dirty="0"/>
              <a:t>(SF 455 Governor’s Childcare Continuum bill was not approved by the House.)</a:t>
            </a:r>
          </a:p>
        </p:txBody>
      </p:sp>
      <p:sp>
        <p:nvSpPr>
          <p:cNvPr id="4" name="Slide Number Placeholder 3">
            <a:extLst>
              <a:ext uri="{FF2B5EF4-FFF2-40B4-BE49-F238E27FC236}">
                <a16:creationId xmlns:a16="http://schemas.microsoft.com/office/drawing/2014/main" id="{1556D821-EA8A-4CFB-BA92-D1322D8A5AB5}"/>
              </a:ext>
            </a:extLst>
          </p:cNvPr>
          <p:cNvSpPr>
            <a:spLocks noGrp="1"/>
          </p:cNvSpPr>
          <p:nvPr>
            <p:ph type="sldNum" sz="quarter" idx="12"/>
          </p:nvPr>
        </p:nvSpPr>
        <p:spPr/>
        <p:txBody>
          <a:bodyPr/>
          <a:lstStyle/>
          <a:p>
            <a:fld id="{7E3A9E86-4CC3-4959-A751-C33E618564A4}" type="slidenum">
              <a:rPr lang="en-US" smtClean="0"/>
              <a:t>46</a:t>
            </a:fld>
            <a:endParaRPr lang="en-US" dirty="0"/>
          </a:p>
        </p:txBody>
      </p:sp>
    </p:spTree>
    <p:extLst>
      <p:ext uri="{BB962C8B-B14F-4D97-AF65-F5344CB8AC3E}">
        <p14:creationId xmlns:p14="http://schemas.microsoft.com/office/powerpoint/2010/main" val="2087338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5B99-E50D-4A52-8A14-4DB5CDB8E697}"/>
              </a:ext>
            </a:extLst>
          </p:cNvPr>
          <p:cNvSpPr>
            <a:spLocks noGrp="1"/>
          </p:cNvSpPr>
          <p:nvPr>
            <p:ph type="title"/>
          </p:nvPr>
        </p:nvSpPr>
        <p:spPr/>
        <p:txBody>
          <a:bodyPr/>
          <a:lstStyle/>
          <a:p>
            <a:r>
              <a:rPr lang="en-US" dirty="0"/>
              <a:t>Info and Next Steps</a:t>
            </a:r>
          </a:p>
        </p:txBody>
      </p:sp>
      <p:sp>
        <p:nvSpPr>
          <p:cNvPr id="3" name="Content Placeholder 2">
            <a:extLst>
              <a:ext uri="{FF2B5EF4-FFF2-40B4-BE49-F238E27FC236}">
                <a16:creationId xmlns:a16="http://schemas.microsoft.com/office/drawing/2014/main" id="{4C7323EA-BEDE-44DE-BB88-A285DEC3FBE3}"/>
              </a:ext>
            </a:extLst>
          </p:cNvPr>
          <p:cNvSpPr>
            <a:spLocks noGrp="1"/>
          </p:cNvSpPr>
          <p:nvPr>
            <p:ph idx="1"/>
          </p:nvPr>
        </p:nvSpPr>
        <p:spPr/>
        <p:txBody>
          <a:bodyPr/>
          <a:lstStyle/>
          <a:p>
            <a:r>
              <a:rPr lang="en-US" dirty="0"/>
              <a:t>NOBA has the detail and appropriations tracking for every line-item</a:t>
            </a:r>
          </a:p>
          <a:p>
            <a:r>
              <a:rPr lang="en-US" dirty="0">
                <a:hlinkClick r:id="rId2"/>
              </a:rPr>
              <a:t>https://www.legis.iowa.gov/docs/publications/NOBA/1527436.pdf</a:t>
            </a:r>
            <a:r>
              <a:rPr lang="en-US" dirty="0"/>
              <a:t> </a:t>
            </a:r>
          </a:p>
          <a:p>
            <a:r>
              <a:rPr lang="en-US" dirty="0"/>
              <a:t>Not yet signed by the Governor. </a:t>
            </a:r>
          </a:p>
        </p:txBody>
      </p:sp>
      <p:sp>
        <p:nvSpPr>
          <p:cNvPr id="4" name="Slide Number Placeholder 3">
            <a:extLst>
              <a:ext uri="{FF2B5EF4-FFF2-40B4-BE49-F238E27FC236}">
                <a16:creationId xmlns:a16="http://schemas.microsoft.com/office/drawing/2014/main" id="{269EFE26-FDEF-4B60-949D-41D310BF9DFA}"/>
              </a:ext>
            </a:extLst>
          </p:cNvPr>
          <p:cNvSpPr>
            <a:spLocks noGrp="1"/>
          </p:cNvSpPr>
          <p:nvPr>
            <p:ph type="sldNum" sz="quarter" idx="12"/>
          </p:nvPr>
        </p:nvSpPr>
        <p:spPr/>
        <p:txBody>
          <a:bodyPr/>
          <a:lstStyle/>
          <a:p>
            <a:fld id="{7E3A9E86-4CC3-4959-A751-C33E618564A4}" type="slidenum">
              <a:rPr lang="en-US" smtClean="0"/>
              <a:t>47</a:t>
            </a:fld>
            <a:endParaRPr lang="en-US" dirty="0"/>
          </a:p>
        </p:txBody>
      </p:sp>
    </p:spTree>
    <p:extLst>
      <p:ext uri="{BB962C8B-B14F-4D97-AF65-F5344CB8AC3E}">
        <p14:creationId xmlns:p14="http://schemas.microsoft.com/office/powerpoint/2010/main" val="572194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28700" y="2845519"/>
            <a:ext cx="6819900" cy="3424483"/>
          </a:xfrm>
        </p:spPr>
        <p:txBody>
          <a:bodyPr>
            <a:normAutofit/>
          </a:bodyPr>
          <a:lstStyle/>
          <a:p>
            <a:pPr marL="0" indent="0" algn="ctr">
              <a:buNone/>
            </a:pPr>
            <a:r>
              <a:rPr lang="en-US" sz="5800" b="1" dirty="0">
                <a:solidFill>
                  <a:srgbClr val="25408F"/>
                </a:solidFill>
              </a:rPr>
              <a:t> SF 659 </a:t>
            </a:r>
            <a:r>
              <a:rPr lang="en-US" sz="5400" b="1" dirty="0">
                <a:solidFill>
                  <a:srgbClr val="25408F"/>
                </a:solidFill>
              </a:rPr>
              <a:t>Standings Appropriations</a:t>
            </a:r>
            <a:endParaRPr lang="en-US" sz="6900" b="1" dirty="0">
              <a:solidFill>
                <a:srgbClr val="25408F"/>
              </a:solidFill>
            </a:endParaRPr>
          </a:p>
          <a:p>
            <a:pPr marL="0" indent="0" algn="ctr">
              <a:buNone/>
            </a:pPr>
            <a:endParaRPr lang="en-US" sz="6900" b="1" dirty="0">
              <a:solidFill>
                <a:srgbClr val="25408F"/>
              </a:solidFill>
            </a:endParaRPr>
          </a:p>
          <a:p>
            <a:pPr marL="0" indent="0" algn="ctr">
              <a:buNone/>
            </a:pPr>
            <a:endParaRPr lang="en-US" sz="38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48</a:t>
            </a:fld>
            <a:endParaRPr lang="en-US" dirty="0"/>
          </a:p>
        </p:txBody>
      </p:sp>
      <p:pic>
        <p:nvPicPr>
          <p:cNvPr id="5" name="Picture 4"/>
          <p:cNvPicPr>
            <a:picLocks noChangeAspect="1"/>
          </p:cNvPicPr>
          <p:nvPr/>
        </p:nvPicPr>
        <p:blipFill>
          <a:blip r:embed="rId3"/>
          <a:stretch>
            <a:fillRect/>
          </a:stretch>
        </p:blipFill>
        <p:spPr>
          <a:xfrm>
            <a:off x="0" y="-10244"/>
            <a:ext cx="9144000" cy="2855763"/>
          </a:xfrm>
          <a:prstGeom prst="rect">
            <a:avLst/>
          </a:prstGeom>
        </p:spPr>
      </p:pic>
      <p:sp>
        <p:nvSpPr>
          <p:cNvPr id="6" name="Subtitle 2"/>
          <p:cNvSpPr txBox="1">
            <a:spLocks/>
          </p:cNvSpPr>
          <p:nvPr/>
        </p:nvSpPr>
        <p:spPr>
          <a:xfrm>
            <a:off x="762000" y="3505200"/>
            <a:ext cx="7467600" cy="3129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p:txBody>
      </p:sp>
    </p:spTree>
    <p:extLst>
      <p:ext uri="{BB962C8B-B14F-4D97-AF65-F5344CB8AC3E}">
        <p14:creationId xmlns:p14="http://schemas.microsoft.com/office/powerpoint/2010/main" val="1793898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E9B1-B32E-4B5B-85B2-D415522169B4}"/>
              </a:ext>
            </a:extLst>
          </p:cNvPr>
          <p:cNvSpPr>
            <a:spLocks noGrp="1"/>
          </p:cNvSpPr>
          <p:nvPr>
            <p:ph type="title"/>
          </p:nvPr>
        </p:nvSpPr>
        <p:spPr/>
        <p:txBody>
          <a:bodyPr>
            <a:normAutofit fontScale="90000"/>
          </a:bodyPr>
          <a:lstStyle/>
          <a:p>
            <a:r>
              <a:rPr lang="en-US" dirty="0"/>
              <a:t>Standings Appropriations </a:t>
            </a:r>
            <a:br>
              <a:rPr lang="en-US" dirty="0"/>
            </a:br>
            <a:r>
              <a:rPr lang="en-US" dirty="0"/>
              <a:t>SF 659 </a:t>
            </a:r>
            <a:r>
              <a:rPr lang="en-US" dirty="0">
                <a:hlinkClick r:id="rId2"/>
              </a:rPr>
              <a:t>NOBA Link</a:t>
            </a:r>
            <a:endParaRPr lang="en-US" dirty="0"/>
          </a:p>
        </p:txBody>
      </p:sp>
      <p:sp>
        <p:nvSpPr>
          <p:cNvPr id="3" name="Content Placeholder 2">
            <a:extLst>
              <a:ext uri="{FF2B5EF4-FFF2-40B4-BE49-F238E27FC236}">
                <a16:creationId xmlns:a16="http://schemas.microsoft.com/office/drawing/2014/main" id="{EDBA5FB3-0AC1-4696-BFE7-2E3A83C2CE1F}"/>
              </a:ext>
            </a:extLst>
          </p:cNvPr>
          <p:cNvSpPr>
            <a:spLocks noGrp="1"/>
          </p:cNvSpPr>
          <p:nvPr>
            <p:ph idx="1"/>
          </p:nvPr>
        </p:nvSpPr>
        <p:spPr>
          <a:xfrm>
            <a:off x="457200" y="1600200"/>
            <a:ext cx="8229600" cy="5029200"/>
          </a:xfrm>
        </p:spPr>
        <p:txBody>
          <a:bodyPr>
            <a:noAutofit/>
          </a:bodyPr>
          <a:lstStyle/>
          <a:p>
            <a:pPr>
              <a:lnSpc>
                <a:spcPct val="120000"/>
              </a:lnSpc>
            </a:pPr>
            <a:r>
              <a:rPr lang="en-US" sz="2500" dirty="0"/>
              <a:t>Limits the FY 2026 General Fund appropriation to the DE for nonpublic school transportation to $9.0 million. Requires the appropriation to be prorated if claims exceed the funds. (SQ funding)</a:t>
            </a:r>
          </a:p>
          <a:p>
            <a:pPr>
              <a:lnSpc>
                <a:spcPct val="120000"/>
              </a:lnSpc>
            </a:pPr>
            <a:r>
              <a:rPr lang="en-US" sz="2500" dirty="0"/>
              <a:t>Suspends the General Fund standing appropriation of $14.8 million to the DE for the Instructional Support Program for FY 2026 (results in zero state funding, SQ amount)</a:t>
            </a:r>
          </a:p>
          <a:p>
            <a:pPr>
              <a:lnSpc>
                <a:spcPct val="120000"/>
              </a:lnSpc>
            </a:pPr>
            <a:r>
              <a:rPr lang="en-US" sz="2500" dirty="0"/>
              <a:t>Transfers $21.9 million from the Taxpayer Relief Fund to the General Fund in FY 2025 to pay FY 2026 State school foundation aid as described in Iowa Code § 257.16. </a:t>
            </a:r>
          </a:p>
        </p:txBody>
      </p:sp>
      <p:sp>
        <p:nvSpPr>
          <p:cNvPr id="4" name="Slide Number Placeholder 3">
            <a:extLst>
              <a:ext uri="{FF2B5EF4-FFF2-40B4-BE49-F238E27FC236}">
                <a16:creationId xmlns:a16="http://schemas.microsoft.com/office/drawing/2014/main" id="{B6A90D46-3948-4885-BD3B-EEE51790C3DD}"/>
              </a:ext>
            </a:extLst>
          </p:cNvPr>
          <p:cNvSpPr>
            <a:spLocks noGrp="1"/>
          </p:cNvSpPr>
          <p:nvPr>
            <p:ph type="sldNum" sz="quarter" idx="12"/>
          </p:nvPr>
        </p:nvSpPr>
        <p:spPr/>
        <p:txBody>
          <a:bodyPr/>
          <a:lstStyle/>
          <a:p>
            <a:fld id="{7E3A9E86-4CC3-4959-A751-C33E618564A4}" type="slidenum">
              <a:rPr lang="en-US" smtClean="0"/>
              <a:t>49</a:t>
            </a:fld>
            <a:endParaRPr lang="en-US" dirty="0"/>
          </a:p>
        </p:txBody>
      </p:sp>
    </p:spTree>
    <p:extLst>
      <p:ext uri="{BB962C8B-B14F-4D97-AF65-F5344CB8AC3E}">
        <p14:creationId xmlns:p14="http://schemas.microsoft.com/office/powerpoint/2010/main" val="571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F64B65-B15B-46B2-8BAE-A056AFEB6641}"/>
              </a:ext>
            </a:extLst>
          </p:cNvPr>
          <p:cNvPicPr>
            <a:picLocks noChangeAspect="1"/>
          </p:cNvPicPr>
          <p:nvPr/>
        </p:nvPicPr>
        <p:blipFill>
          <a:blip r:embed="rId2"/>
          <a:stretch>
            <a:fillRect/>
          </a:stretch>
        </p:blipFill>
        <p:spPr>
          <a:xfrm>
            <a:off x="56445" y="951594"/>
            <a:ext cx="4308297" cy="759496"/>
          </a:xfrm>
          <a:prstGeom prst="rect">
            <a:avLst/>
          </a:prstGeom>
        </p:spPr>
      </p:pic>
      <p:sp>
        <p:nvSpPr>
          <p:cNvPr id="2" name="Title 1"/>
          <p:cNvSpPr>
            <a:spLocks noGrp="1"/>
          </p:cNvSpPr>
          <p:nvPr>
            <p:ph type="title"/>
          </p:nvPr>
        </p:nvSpPr>
        <p:spPr>
          <a:xfrm>
            <a:off x="5410200" y="3449701"/>
            <a:ext cx="3505200" cy="1989955"/>
          </a:xfrm>
          <a:noFill/>
        </p:spPr>
        <p:txBody>
          <a:bodyPr>
            <a:normAutofit fontScale="90000"/>
          </a:bodyPr>
          <a:lstStyle/>
          <a:p>
            <a:pPr>
              <a:spcAft>
                <a:spcPts val="1200"/>
              </a:spcAft>
            </a:pPr>
            <a:r>
              <a:rPr lang="en-US" dirty="0"/>
              <a:t/>
            </a:r>
            <a:br>
              <a:rPr lang="en-US" dirty="0"/>
            </a:br>
            <a:r>
              <a:rPr lang="en-US" sz="2700" dirty="0"/>
              <a:t/>
            </a:r>
            <a:br>
              <a:rPr lang="en-US" sz="2700" dirty="0"/>
            </a:br>
            <a:r>
              <a:rPr lang="en-US" sz="2400" dirty="0"/>
              <a:t>Special Topic Webinars and  Recordings </a:t>
            </a:r>
            <a:br>
              <a:rPr lang="en-US" sz="2400" dirty="0"/>
            </a:br>
            <a:r>
              <a:rPr lang="en-US" sz="2400" dirty="0"/>
              <a:t/>
            </a:r>
            <a:br>
              <a:rPr lang="en-US" sz="2400" dirty="0"/>
            </a:br>
            <a:r>
              <a:rPr lang="en-US" sz="2200" dirty="0"/>
              <a:t>SitReps take a Summer Break</a:t>
            </a:r>
            <a:br>
              <a:rPr lang="en-US" sz="2200" dirty="0"/>
            </a:br>
            <a:r>
              <a:rPr lang="en-US" sz="2400" dirty="0"/>
              <a:t/>
            </a:r>
            <a:br>
              <a:rPr lang="en-US" sz="2400" dirty="0"/>
            </a:br>
            <a:r>
              <a:rPr lang="en-US" sz="2400" dirty="0"/>
              <a:t>ISFIS 5X5 Videos</a:t>
            </a:r>
            <a:br>
              <a:rPr lang="en-US" sz="2400" dirty="0"/>
            </a:br>
            <a:r>
              <a:rPr lang="en-US" sz="2200" dirty="0"/>
              <a:t/>
            </a:r>
            <a:br>
              <a:rPr lang="en-US" sz="2200" dirty="0"/>
            </a:br>
            <a:r>
              <a:rPr lang="en-US" sz="2200" dirty="0"/>
              <a:t/>
            </a:r>
            <a:br>
              <a:rPr lang="en-US" sz="2200" dirty="0"/>
            </a:br>
            <a:r>
              <a:rPr lang="en-US" sz="2400" dirty="0"/>
              <a:t/>
            </a:r>
            <a:br>
              <a:rPr lang="en-US" sz="2400" dirty="0"/>
            </a:br>
            <a:r>
              <a:rPr lang="en-US" sz="2400" dirty="0"/>
              <a:t/>
            </a:r>
            <a:br>
              <a:rPr lang="en-US" sz="2400" dirty="0"/>
            </a:br>
            <a:endParaRPr lang="en-US" sz="2400" b="1" dirty="0"/>
          </a:p>
        </p:txBody>
      </p:sp>
      <p:pic>
        <p:nvPicPr>
          <p:cNvPr id="6" name="Picture 5">
            <a:extLst>
              <a:ext uri="{FF2B5EF4-FFF2-40B4-BE49-F238E27FC236}">
                <a16:creationId xmlns:a16="http://schemas.microsoft.com/office/drawing/2014/main" id="{1BC58130-44CE-49D1-AFB8-6A45735AC017}"/>
              </a:ext>
            </a:extLst>
          </p:cNvPr>
          <p:cNvPicPr>
            <a:picLocks noChangeAspect="1"/>
          </p:cNvPicPr>
          <p:nvPr/>
        </p:nvPicPr>
        <p:blipFill>
          <a:blip r:embed="rId3"/>
          <a:stretch>
            <a:fillRect/>
          </a:stretch>
        </p:blipFill>
        <p:spPr>
          <a:xfrm>
            <a:off x="70565" y="-117797"/>
            <a:ext cx="5527550" cy="1136506"/>
          </a:xfrm>
          <a:prstGeom prst="rect">
            <a:avLst/>
          </a:prstGeom>
        </p:spPr>
      </p:pic>
      <p:sp>
        <p:nvSpPr>
          <p:cNvPr id="5" name="TextBox 4"/>
          <p:cNvSpPr txBox="1"/>
          <p:nvPr/>
        </p:nvSpPr>
        <p:spPr>
          <a:xfrm>
            <a:off x="4724400" y="1190507"/>
            <a:ext cx="4398665" cy="1446550"/>
          </a:xfrm>
          <a:prstGeom prst="rect">
            <a:avLst/>
          </a:prstGeom>
          <a:solidFill>
            <a:schemeClr val="accent6">
              <a:lumMod val="40000"/>
              <a:lumOff val="60000"/>
            </a:schemeClr>
          </a:solidFill>
        </p:spPr>
        <p:txBody>
          <a:bodyPr wrap="square" rtlCol="0">
            <a:spAutoFit/>
          </a:bodyPr>
          <a:lstStyle/>
          <a:p>
            <a:r>
              <a:rPr lang="en-US" dirty="0"/>
              <a:t>Let us know if there’s an issue or content that you’d like to see us cover in a Webinar. </a:t>
            </a:r>
            <a:br>
              <a:rPr lang="en-US" dirty="0"/>
            </a:br>
            <a:r>
              <a:rPr lang="en-US" dirty="0"/>
              <a:t>Find Registration, Recordings and Links to Materials:  </a:t>
            </a:r>
          </a:p>
          <a:p>
            <a:pPr algn="ctr"/>
            <a:r>
              <a:rPr lang="en-US" sz="1600" dirty="0">
                <a:hlinkClick r:id="rId4"/>
              </a:rPr>
              <a:t>https://www.iowaschoolfinance.com/webinars</a:t>
            </a:r>
            <a:endParaRPr lang="en-US" sz="1600" dirty="0"/>
          </a:p>
        </p:txBody>
      </p:sp>
      <p:pic>
        <p:nvPicPr>
          <p:cNvPr id="8" name="Picture 7">
            <a:extLst>
              <a:ext uri="{FF2B5EF4-FFF2-40B4-BE49-F238E27FC236}">
                <a16:creationId xmlns:a16="http://schemas.microsoft.com/office/drawing/2014/main" id="{5B09DF2B-D36B-4043-B5B9-8B10540CA812}"/>
              </a:ext>
            </a:extLst>
          </p:cNvPr>
          <p:cNvPicPr>
            <a:picLocks noChangeAspect="1"/>
          </p:cNvPicPr>
          <p:nvPr/>
        </p:nvPicPr>
        <p:blipFill>
          <a:blip r:embed="rId5"/>
          <a:stretch>
            <a:fillRect/>
          </a:stretch>
        </p:blipFill>
        <p:spPr>
          <a:xfrm>
            <a:off x="56445" y="5439657"/>
            <a:ext cx="5473981" cy="933498"/>
          </a:xfrm>
          <a:prstGeom prst="rect">
            <a:avLst/>
          </a:prstGeom>
        </p:spPr>
      </p:pic>
      <p:pic>
        <p:nvPicPr>
          <p:cNvPr id="7" name="Picture 6">
            <a:extLst>
              <a:ext uri="{FF2B5EF4-FFF2-40B4-BE49-F238E27FC236}">
                <a16:creationId xmlns:a16="http://schemas.microsoft.com/office/drawing/2014/main" id="{4BE1E8FB-00B4-403D-82F0-A39A182D0AA5}"/>
              </a:ext>
            </a:extLst>
          </p:cNvPr>
          <p:cNvPicPr>
            <a:picLocks noChangeAspect="1"/>
          </p:cNvPicPr>
          <p:nvPr/>
        </p:nvPicPr>
        <p:blipFill>
          <a:blip r:embed="rId6"/>
          <a:stretch>
            <a:fillRect/>
          </a:stretch>
        </p:blipFill>
        <p:spPr>
          <a:xfrm>
            <a:off x="12807" y="1711090"/>
            <a:ext cx="4286470" cy="3606985"/>
          </a:xfrm>
          <a:prstGeom prst="rect">
            <a:avLst/>
          </a:prstGeom>
        </p:spPr>
      </p:pic>
      <p:cxnSp>
        <p:nvCxnSpPr>
          <p:cNvPr id="9" name="Straight Arrow Connector 8">
            <a:extLst>
              <a:ext uri="{FF2B5EF4-FFF2-40B4-BE49-F238E27FC236}">
                <a16:creationId xmlns:a16="http://schemas.microsoft.com/office/drawing/2014/main" id="{B2458BDC-EE92-4396-AEDD-089D0D42E1E2}"/>
              </a:ext>
            </a:extLst>
          </p:cNvPr>
          <p:cNvCxnSpPr>
            <a:cxnSpLocks/>
          </p:cNvCxnSpPr>
          <p:nvPr/>
        </p:nvCxnSpPr>
        <p:spPr>
          <a:xfrm flipH="1" flipV="1">
            <a:off x="4038600" y="2286307"/>
            <a:ext cx="1371600" cy="841304"/>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C9C9DA18-40B4-44DF-B4CF-A1A03C8E4575}"/>
              </a:ext>
            </a:extLst>
          </p:cNvPr>
          <p:cNvCxnSpPr>
            <a:cxnSpLocks/>
          </p:cNvCxnSpPr>
          <p:nvPr/>
        </p:nvCxnSpPr>
        <p:spPr>
          <a:xfrm flipH="1">
            <a:off x="4364742" y="5029200"/>
            <a:ext cx="1729248" cy="532038"/>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934E12ED-3D9C-4312-8CE2-6F762BA519A5}"/>
              </a:ext>
            </a:extLst>
          </p:cNvPr>
          <p:cNvCxnSpPr>
            <a:cxnSpLocks/>
          </p:cNvCxnSpPr>
          <p:nvPr/>
        </p:nvCxnSpPr>
        <p:spPr>
          <a:xfrm flipH="1">
            <a:off x="3680952" y="4338138"/>
            <a:ext cx="1849474" cy="368972"/>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9720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E9B1-B32E-4B5B-85B2-D415522169B4}"/>
              </a:ext>
            </a:extLst>
          </p:cNvPr>
          <p:cNvSpPr>
            <a:spLocks noGrp="1"/>
          </p:cNvSpPr>
          <p:nvPr>
            <p:ph type="title"/>
          </p:nvPr>
        </p:nvSpPr>
        <p:spPr/>
        <p:txBody>
          <a:bodyPr>
            <a:normAutofit fontScale="90000"/>
          </a:bodyPr>
          <a:lstStyle/>
          <a:p>
            <a:r>
              <a:rPr lang="en-US" dirty="0"/>
              <a:t>Standings Appropriations </a:t>
            </a:r>
            <a:br>
              <a:rPr lang="en-US" dirty="0"/>
            </a:br>
            <a:r>
              <a:rPr lang="en-US" dirty="0"/>
              <a:t>SF 659</a:t>
            </a:r>
          </a:p>
        </p:txBody>
      </p:sp>
      <p:sp>
        <p:nvSpPr>
          <p:cNvPr id="3" name="Content Placeholder 2">
            <a:extLst>
              <a:ext uri="{FF2B5EF4-FFF2-40B4-BE49-F238E27FC236}">
                <a16:creationId xmlns:a16="http://schemas.microsoft.com/office/drawing/2014/main" id="{EDBA5FB3-0AC1-4696-BFE7-2E3A83C2CE1F}"/>
              </a:ext>
            </a:extLst>
          </p:cNvPr>
          <p:cNvSpPr>
            <a:spLocks noGrp="1"/>
          </p:cNvSpPr>
          <p:nvPr>
            <p:ph idx="1"/>
          </p:nvPr>
        </p:nvSpPr>
        <p:spPr>
          <a:xfrm>
            <a:off x="457200" y="1600200"/>
            <a:ext cx="8229600" cy="5029200"/>
          </a:xfrm>
        </p:spPr>
        <p:txBody>
          <a:bodyPr>
            <a:normAutofit fontScale="77500" lnSpcReduction="20000"/>
          </a:bodyPr>
          <a:lstStyle/>
          <a:p>
            <a:pPr>
              <a:lnSpc>
                <a:spcPct val="120000"/>
              </a:lnSpc>
            </a:pPr>
            <a:r>
              <a:rPr lang="en-US" dirty="0"/>
              <a:t>Reduces the standing unlimited FY 2026 State school aid funding for school districts for special education support services (previously AEA funding) by $25.0 million. </a:t>
            </a:r>
          </a:p>
          <a:p>
            <a:pPr>
              <a:lnSpc>
                <a:spcPct val="120000"/>
              </a:lnSpc>
            </a:pPr>
            <a:r>
              <a:rPr lang="en-US" dirty="0"/>
              <a:t>Specifies that the $7 million statutory reduction comes out of the school district share of special education support services dollars and prorates based on what districts would otherwise have received. </a:t>
            </a:r>
          </a:p>
          <a:p>
            <a:pPr>
              <a:lnSpc>
                <a:spcPct val="120000"/>
              </a:lnSpc>
            </a:pPr>
            <a:r>
              <a:rPr lang="en-US" dirty="0"/>
              <a:t>Combined reduction including statutory decrease of $7 million is $32.5 million, same as FY 2025, but comes out of the school district amounts rather than the AEA. </a:t>
            </a:r>
          </a:p>
          <a:p>
            <a:pPr>
              <a:lnSpc>
                <a:spcPct val="120000"/>
              </a:lnSpc>
            </a:pPr>
            <a:r>
              <a:rPr lang="en-US" dirty="0"/>
              <a:t>Adopts corrective provisions for the Governor’s cell phone bill (exempts charter schools.) </a:t>
            </a:r>
          </a:p>
        </p:txBody>
      </p:sp>
      <p:sp>
        <p:nvSpPr>
          <p:cNvPr id="4" name="Slide Number Placeholder 3">
            <a:extLst>
              <a:ext uri="{FF2B5EF4-FFF2-40B4-BE49-F238E27FC236}">
                <a16:creationId xmlns:a16="http://schemas.microsoft.com/office/drawing/2014/main" id="{B6A90D46-3948-4885-BD3B-EEE51790C3DD}"/>
              </a:ext>
            </a:extLst>
          </p:cNvPr>
          <p:cNvSpPr>
            <a:spLocks noGrp="1"/>
          </p:cNvSpPr>
          <p:nvPr>
            <p:ph type="sldNum" sz="quarter" idx="12"/>
          </p:nvPr>
        </p:nvSpPr>
        <p:spPr/>
        <p:txBody>
          <a:bodyPr/>
          <a:lstStyle/>
          <a:p>
            <a:fld id="{7E3A9E86-4CC3-4959-A751-C33E618564A4}" type="slidenum">
              <a:rPr lang="en-US" smtClean="0"/>
              <a:t>50</a:t>
            </a:fld>
            <a:endParaRPr lang="en-US" dirty="0"/>
          </a:p>
        </p:txBody>
      </p:sp>
    </p:spTree>
    <p:extLst>
      <p:ext uri="{BB962C8B-B14F-4D97-AF65-F5344CB8AC3E}">
        <p14:creationId xmlns:p14="http://schemas.microsoft.com/office/powerpoint/2010/main" val="2863455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FB69-F035-4C56-8547-A757A46A1183}"/>
              </a:ext>
            </a:extLst>
          </p:cNvPr>
          <p:cNvSpPr>
            <a:spLocks noGrp="1"/>
          </p:cNvSpPr>
          <p:nvPr>
            <p:ph type="title"/>
          </p:nvPr>
        </p:nvSpPr>
        <p:spPr>
          <a:xfrm>
            <a:off x="457200" y="47625"/>
            <a:ext cx="8229600" cy="1143000"/>
          </a:xfrm>
        </p:spPr>
        <p:txBody>
          <a:bodyPr>
            <a:noAutofit/>
          </a:bodyPr>
          <a:lstStyle/>
          <a:p>
            <a:r>
              <a:rPr lang="en-US" sz="3600" dirty="0"/>
              <a:t/>
            </a:r>
            <a:br>
              <a:rPr lang="en-US" sz="3600" dirty="0"/>
            </a:br>
            <a:r>
              <a:rPr lang="en-US" sz="3600" dirty="0"/>
              <a:t>DHHS </a:t>
            </a:r>
            <a:r>
              <a:rPr lang="en-US" sz="3200" dirty="0"/>
              <a:t>Investigation of </a:t>
            </a:r>
            <a:br>
              <a:rPr lang="en-US" sz="3200" dirty="0"/>
            </a:br>
            <a:r>
              <a:rPr lang="en-US" sz="3200" dirty="0"/>
              <a:t>Employee Student Abuse</a:t>
            </a:r>
            <a:r>
              <a:rPr lang="en-US" sz="3600" dirty="0"/>
              <a:t/>
            </a:r>
            <a:br>
              <a:rPr lang="en-US" sz="3600" dirty="0"/>
            </a:br>
            <a:endParaRPr lang="en-US" sz="3600" dirty="0"/>
          </a:p>
        </p:txBody>
      </p:sp>
      <p:sp>
        <p:nvSpPr>
          <p:cNvPr id="3" name="Content Placeholder 2">
            <a:extLst>
              <a:ext uri="{FF2B5EF4-FFF2-40B4-BE49-F238E27FC236}">
                <a16:creationId xmlns:a16="http://schemas.microsoft.com/office/drawing/2014/main" id="{ED2A6E2E-DB3E-40D4-B695-CF0746424CC8}"/>
              </a:ext>
            </a:extLst>
          </p:cNvPr>
          <p:cNvSpPr>
            <a:spLocks noGrp="1"/>
          </p:cNvSpPr>
          <p:nvPr>
            <p:ph idx="1"/>
          </p:nvPr>
        </p:nvSpPr>
        <p:spPr>
          <a:xfrm>
            <a:off x="446773" y="1295400"/>
            <a:ext cx="8458200" cy="4800600"/>
          </a:xfrm>
        </p:spPr>
        <p:txBody>
          <a:bodyPr>
            <a:noAutofit/>
          </a:bodyPr>
          <a:lstStyle/>
          <a:p>
            <a:pPr marL="0" indent="0">
              <a:lnSpc>
                <a:spcPct val="120000"/>
              </a:lnSpc>
              <a:spcBef>
                <a:spcPts val="600"/>
              </a:spcBef>
              <a:buNone/>
            </a:pPr>
            <a:r>
              <a:rPr lang="en-US" sz="1800" dirty="0"/>
              <a:t>New IC § 232E.2 Investigation of alleged student abuse by school employees</a:t>
            </a:r>
          </a:p>
          <a:p>
            <a:pPr>
              <a:lnSpc>
                <a:spcPct val="120000"/>
              </a:lnSpc>
              <a:spcBef>
                <a:spcPts val="600"/>
              </a:spcBef>
            </a:pPr>
            <a:r>
              <a:rPr lang="en-US" sz="1700" dirty="0">
                <a:highlight>
                  <a:srgbClr val="FFFF00"/>
                </a:highlight>
              </a:rPr>
              <a:t>Requires HHS to administer and provide for the investigation of reports of alleged student abuse by school employees</a:t>
            </a:r>
          </a:p>
          <a:p>
            <a:pPr>
              <a:lnSpc>
                <a:spcPct val="120000"/>
              </a:lnSpc>
              <a:spcBef>
                <a:spcPts val="600"/>
              </a:spcBef>
            </a:pPr>
            <a:r>
              <a:rPr lang="en-US" sz="1700" dirty="0"/>
              <a:t>Requires HHS to notify school boards or nonpublic school authorities and the BOEE if, during a child abuse intake, the HHS receives a report from an identifiable source and determines the report is an allegation of student abuse by a school employee. </a:t>
            </a:r>
          </a:p>
          <a:p>
            <a:pPr>
              <a:lnSpc>
                <a:spcPct val="120000"/>
              </a:lnSpc>
              <a:spcBef>
                <a:spcPts val="600"/>
              </a:spcBef>
            </a:pPr>
            <a:r>
              <a:rPr lang="en-US" sz="1700" dirty="0"/>
              <a:t>Requires the school board/authority to place an employee on administrative leave and prohibit them from entering school property if subject of an ongoing student abuse investigation. </a:t>
            </a:r>
          </a:p>
          <a:p>
            <a:pPr>
              <a:lnSpc>
                <a:spcPct val="120000"/>
              </a:lnSpc>
              <a:spcBef>
                <a:spcPts val="600"/>
              </a:spcBef>
            </a:pPr>
            <a:r>
              <a:rPr lang="en-US" sz="1700" dirty="0"/>
              <a:t>Requires HHS to refer the matter to/cooperate with appropriate law enforcement, notify the board/authority, notify BOEE if the employee is licensed, certified, authorized or holds an active statement of recognition, if the HHS determines the alleged student abuse is a criminal act. </a:t>
            </a:r>
          </a:p>
          <a:p>
            <a:pPr>
              <a:lnSpc>
                <a:spcPct val="120000"/>
              </a:lnSpc>
              <a:spcBef>
                <a:spcPts val="600"/>
              </a:spcBef>
            </a:pPr>
            <a:r>
              <a:rPr lang="en-US" sz="1700" dirty="0"/>
              <a:t>Requires HHS to </a:t>
            </a:r>
            <a:r>
              <a:rPr lang="en-US" sz="1700" dirty="0">
                <a:highlight>
                  <a:srgbClr val="FFFF00"/>
                </a:highlight>
              </a:rPr>
              <a:t>commence an investigation within 24 hours and complete it within 30 business days of receiving a report of alleged student abuse. </a:t>
            </a:r>
          </a:p>
          <a:p>
            <a:pPr>
              <a:lnSpc>
                <a:spcPct val="120000"/>
              </a:lnSpc>
              <a:spcBef>
                <a:spcPts val="600"/>
              </a:spcBef>
            </a:pPr>
            <a:endParaRPr lang="en-US" sz="1300" dirty="0"/>
          </a:p>
        </p:txBody>
      </p:sp>
      <p:sp>
        <p:nvSpPr>
          <p:cNvPr id="4" name="Slide Number Placeholder 3">
            <a:extLst>
              <a:ext uri="{FF2B5EF4-FFF2-40B4-BE49-F238E27FC236}">
                <a16:creationId xmlns:a16="http://schemas.microsoft.com/office/drawing/2014/main" id="{0DE02EF1-B947-44BA-AAD7-D64F68A35EB9}"/>
              </a:ext>
            </a:extLst>
          </p:cNvPr>
          <p:cNvSpPr>
            <a:spLocks noGrp="1"/>
          </p:cNvSpPr>
          <p:nvPr>
            <p:ph type="sldNum" sz="quarter" idx="12"/>
          </p:nvPr>
        </p:nvSpPr>
        <p:spPr/>
        <p:txBody>
          <a:bodyPr/>
          <a:lstStyle/>
          <a:p>
            <a:fld id="{7E3A9E86-4CC3-4959-A751-C33E618564A4}" type="slidenum">
              <a:rPr lang="en-US" smtClean="0"/>
              <a:t>51</a:t>
            </a:fld>
            <a:endParaRPr lang="en-US" dirty="0"/>
          </a:p>
        </p:txBody>
      </p:sp>
    </p:spTree>
    <p:extLst>
      <p:ext uri="{BB962C8B-B14F-4D97-AF65-F5344CB8AC3E}">
        <p14:creationId xmlns:p14="http://schemas.microsoft.com/office/powerpoint/2010/main" val="525333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FB69-F035-4C56-8547-A757A46A1183}"/>
              </a:ext>
            </a:extLst>
          </p:cNvPr>
          <p:cNvSpPr>
            <a:spLocks noGrp="1"/>
          </p:cNvSpPr>
          <p:nvPr>
            <p:ph type="title"/>
          </p:nvPr>
        </p:nvSpPr>
        <p:spPr>
          <a:xfrm>
            <a:off x="610382" y="176621"/>
            <a:ext cx="8229600" cy="1143000"/>
          </a:xfrm>
        </p:spPr>
        <p:txBody>
          <a:bodyPr>
            <a:normAutofit fontScale="90000"/>
          </a:bodyPr>
          <a:lstStyle/>
          <a:p>
            <a:r>
              <a:rPr lang="en-US" dirty="0"/>
              <a:t/>
            </a:r>
            <a:br>
              <a:rPr lang="en-US" dirty="0"/>
            </a:br>
            <a:r>
              <a:rPr lang="en-US" dirty="0"/>
              <a:t>DHS </a:t>
            </a:r>
            <a:r>
              <a:rPr lang="en-US" sz="4000" dirty="0"/>
              <a:t>Investigation of </a:t>
            </a:r>
            <a:br>
              <a:rPr lang="en-US" sz="4000" dirty="0"/>
            </a:br>
            <a:r>
              <a:rPr lang="en-US" sz="4000" dirty="0"/>
              <a:t>Employee Student Abuse</a:t>
            </a:r>
            <a:r>
              <a:rPr lang="en-US" dirty="0"/>
              <a:t/>
            </a:r>
            <a:br>
              <a:rPr lang="en-US" dirty="0"/>
            </a:br>
            <a:endParaRPr lang="en-US" dirty="0"/>
          </a:p>
        </p:txBody>
      </p:sp>
      <p:sp>
        <p:nvSpPr>
          <p:cNvPr id="3" name="Content Placeholder 2">
            <a:extLst>
              <a:ext uri="{FF2B5EF4-FFF2-40B4-BE49-F238E27FC236}">
                <a16:creationId xmlns:a16="http://schemas.microsoft.com/office/drawing/2014/main" id="{ED2A6E2E-DB3E-40D4-B695-CF0746424CC8}"/>
              </a:ext>
            </a:extLst>
          </p:cNvPr>
          <p:cNvSpPr>
            <a:spLocks noGrp="1"/>
          </p:cNvSpPr>
          <p:nvPr>
            <p:ph idx="1"/>
          </p:nvPr>
        </p:nvSpPr>
        <p:spPr>
          <a:xfrm>
            <a:off x="383959" y="1555750"/>
            <a:ext cx="8458200" cy="4800600"/>
          </a:xfrm>
        </p:spPr>
        <p:txBody>
          <a:bodyPr>
            <a:noAutofit/>
          </a:bodyPr>
          <a:lstStyle/>
          <a:p>
            <a:pPr>
              <a:lnSpc>
                <a:spcPct val="120000"/>
              </a:lnSpc>
              <a:spcBef>
                <a:spcPts val="600"/>
              </a:spcBef>
            </a:pPr>
            <a:r>
              <a:rPr lang="en-US" sz="1800" dirty="0"/>
              <a:t>Requires HHS to submit a written investigation report to the board/authority and BOEE if the employee if appropriate, upon completion of an investigation. </a:t>
            </a:r>
          </a:p>
          <a:p>
            <a:pPr>
              <a:lnSpc>
                <a:spcPct val="120000"/>
              </a:lnSpc>
              <a:spcBef>
                <a:spcPts val="600"/>
              </a:spcBef>
            </a:pPr>
            <a:r>
              <a:rPr lang="en-US" sz="1800" dirty="0">
                <a:highlight>
                  <a:srgbClr val="FFFF00"/>
                </a:highlight>
              </a:rPr>
              <a:t>Requires HHS to adopt administrative rules, in consultation with DE</a:t>
            </a:r>
            <a:r>
              <a:rPr lang="en-US" sz="1800" dirty="0"/>
              <a:t>, regarding the intake and investigation processes, reports, case and investigation record retention and dissemination, and case disposition. </a:t>
            </a:r>
          </a:p>
          <a:p>
            <a:pPr>
              <a:lnSpc>
                <a:spcPct val="120000"/>
              </a:lnSpc>
              <a:spcBef>
                <a:spcPts val="600"/>
              </a:spcBef>
            </a:pPr>
            <a:r>
              <a:rPr lang="en-US" sz="1800" dirty="0"/>
              <a:t>Requires HHS to maintain information and data regarding student abuse reports, investigations, and dispositions separate from information and data regarding child abuse reports, assessments and dispositions under IC § 232. </a:t>
            </a:r>
          </a:p>
          <a:p>
            <a:pPr>
              <a:lnSpc>
                <a:spcPct val="120000"/>
              </a:lnSpc>
              <a:spcBef>
                <a:spcPts val="600"/>
              </a:spcBef>
            </a:pPr>
            <a:r>
              <a:rPr lang="en-US" sz="1800" dirty="0">
                <a:highlight>
                  <a:srgbClr val="FFFF00"/>
                </a:highlight>
              </a:rPr>
              <a:t>Requires a school district or nonpublic school to cooperate with HHS during an investigation of student abuse involving a school employee.</a:t>
            </a:r>
          </a:p>
          <a:p>
            <a:pPr>
              <a:lnSpc>
                <a:spcPct val="120000"/>
              </a:lnSpc>
              <a:spcBef>
                <a:spcPts val="600"/>
              </a:spcBef>
            </a:pPr>
            <a:r>
              <a:rPr lang="en-US" sz="1800" dirty="0">
                <a:highlight>
                  <a:srgbClr val="FFFF00"/>
                </a:highlight>
              </a:rPr>
              <a:t>Requires a school district or nonpublic school to terminate employment of a school employee if an HHS investigation report indicated the school employee committed student abuse. </a:t>
            </a:r>
          </a:p>
          <a:p>
            <a:pPr marL="0" indent="0">
              <a:lnSpc>
                <a:spcPct val="120000"/>
              </a:lnSpc>
              <a:spcBef>
                <a:spcPts val="600"/>
              </a:spcBef>
              <a:buNone/>
            </a:pPr>
            <a:endParaRPr lang="en-US" sz="1600" dirty="0"/>
          </a:p>
          <a:p>
            <a:pPr>
              <a:lnSpc>
                <a:spcPct val="120000"/>
              </a:lnSpc>
              <a:spcBef>
                <a:spcPts val="600"/>
              </a:spcBef>
            </a:pPr>
            <a:endParaRPr lang="en-US" sz="1300" dirty="0"/>
          </a:p>
        </p:txBody>
      </p:sp>
      <p:sp>
        <p:nvSpPr>
          <p:cNvPr id="4" name="Slide Number Placeholder 3">
            <a:extLst>
              <a:ext uri="{FF2B5EF4-FFF2-40B4-BE49-F238E27FC236}">
                <a16:creationId xmlns:a16="http://schemas.microsoft.com/office/drawing/2014/main" id="{0DE02EF1-B947-44BA-AAD7-D64F68A35EB9}"/>
              </a:ext>
            </a:extLst>
          </p:cNvPr>
          <p:cNvSpPr>
            <a:spLocks noGrp="1"/>
          </p:cNvSpPr>
          <p:nvPr>
            <p:ph type="sldNum" sz="quarter" idx="12"/>
          </p:nvPr>
        </p:nvSpPr>
        <p:spPr/>
        <p:txBody>
          <a:bodyPr/>
          <a:lstStyle/>
          <a:p>
            <a:fld id="{7E3A9E86-4CC3-4959-A751-C33E618564A4}" type="slidenum">
              <a:rPr lang="en-US" smtClean="0"/>
              <a:t>52</a:t>
            </a:fld>
            <a:endParaRPr lang="en-US" dirty="0"/>
          </a:p>
        </p:txBody>
      </p:sp>
    </p:spTree>
    <p:extLst>
      <p:ext uri="{BB962C8B-B14F-4D97-AF65-F5344CB8AC3E}">
        <p14:creationId xmlns:p14="http://schemas.microsoft.com/office/powerpoint/2010/main" val="2686429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FB69-F035-4C56-8547-A757A46A1183}"/>
              </a:ext>
            </a:extLst>
          </p:cNvPr>
          <p:cNvSpPr>
            <a:spLocks noGrp="1"/>
          </p:cNvSpPr>
          <p:nvPr>
            <p:ph type="title"/>
          </p:nvPr>
        </p:nvSpPr>
        <p:spPr>
          <a:xfrm>
            <a:off x="381000" y="342107"/>
            <a:ext cx="8229600" cy="1143000"/>
          </a:xfrm>
        </p:spPr>
        <p:txBody>
          <a:bodyPr>
            <a:normAutofit fontScale="90000"/>
          </a:bodyPr>
          <a:lstStyle/>
          <a:p>
            <a:r>
              <a:rPr lang="en-US" sz="4000" dirty="0"/>
              <a:t>MSA for Extraordinary </a:t>
            </a:r>
            <a:br>
              <a:rPr lang="en-US" sz="4000" dirty="0"/>
            </a:br>
            <a:r>
              <a:rPr lang="en-US" sz="4000" dirty="0"/>
              <a:t>Open Enrollment In</a:t>
            </a:r>
            <a:endParaRPr lang="en-US" dirty="0"/>
          </a:p>
        </p:txBody>
      </p:sp>
      <p:sp>
        <p:nvSpPr>
          <p:cNvPr id="3" name="Content Placeholder 2">
            <a:extLst>
              <a:ext uri="{FF2B5EF4-FFF2-40B4-BE49-F238E27FC236}">
                <a16:creationId xmlns:a16="http://schemas.microsoft.com/office/drawing/2014/main" id="{ED2A6E2E-DB3E-40D4-B695-CF0746424CC8}"/>
              </a:ext>
            </a:extLst>
          </p:cNvPr>
          <p:cNvSpPr>
            <a:spLocks noGrp="1"/>
          </p:cNvSpPr>
          <p:nvPr>
            <p:ph idx="1"/>
          </p:nvPr>
        </p:nvSpPr>
        <p:spPr>
          <a:xfrm>
            <a:off x="342900" y="1600200"/>
            <a:ext cx="8458200" cy="4267200"/>
          </a:xfrm>
        </p:spPr>
        <p:txBody>
          <a:bodyPr>
            <a:noAutofit/>
          </a:bodyPr>
          <a:lstStyle/>
          <a:p>
            <a:pPr>
              <a:spcBef>
                <a:spcPts val="600"/>
              </a:spcBef>
            </a:pPr>
            <a:r>
              <a:rPr lang="en-US" sz="2000" dirty="0">
                <a:highlight>
                  <a:srgbClr val="FFFF00"/>
                </a:highlight>
              </a:rPr>
              <a:t>Applies to school district with more than 45% open enrolled into the district. </a:t>
            </a:r>
          </a:p>
          <a:p>
            <a:pPr>
              <a:spcBef>
                <a:spcPts val="600"/>
              </a:spcBef>
            </a:pPr>
            <a:r>
              <a:rPr lang="en-US" sz="2000" dirty="0">
                <a:highlight>
                  <a:srgbClr val="FFFF00"/>
                </a:highlight>
              </a:rPr>
              <a:t>Allows MSA request for 50% of authority that would be generated if those students were resident students for  1) DCPP minus SCPP, 2) PD supplement, 3) EICS per pupil. </a:t>
            </a:r>
          </a:p>
          <a:p>
            <a:pPr>
              <a:spcBef>
                <a:spcPts val="600"/>
              </a:spcBef>
            </a:pPr>
            <a:r>
              <a:rPr lang="en-US" sz="2000" i="1" dirty="0"/>
              <a:t>Does not include TSS. Also, TLC is required to be paid by the resident district to the receiving district per current law. </a:t>
            </a:r>
          </a:p>
          <a:p>
            <a:pPr>
              <a:spcBef>
                <a:spcPts val="600"/>
              </a:spcBef>
            </a:pPr>
            <a:r>
              <a:rPr lang="en-US" sz="2000" dirty="0"/>
              <a:t>Requires the school board to hold a public hearing, which must be published in the newspaper between 10-20 days before the hearing, before filing a request for MSA. </a:t>
            </a:r>
          </a:p>
          <a:p>
            <a:pPr>
              <a:spcBef>
                <a:spcPts val="600"/>
              </a:spcBef>
            </a:pPr>
            <a:r>
              <a:rPr lang="en-US" sz="2000" dirty="0"/>
              <a:t>Does not apply if a majority of students open enrolled into the district’s online instruction from a private provider under IC § 256.43 (2)</a:t>
            </a:r>
          </a:p>
          <a:p>
            <a:pPr>
              <a:spcBef>
                <a:spcPts val="600"/>
              </a:spcBef>
            </a:pPr>
            <a:r>
              <a:rPr lang="en-US" sz="2000" dirty="0"/>
              <a:t>Prohibits the district’s combined property tax rate for a year in which this MSA is received from exceeding the prior year’s tax rate.</a:t>
            </a:r>
          </a:p>
          <a:p>
            <a:pPr>
              <a:spcBef>
                <a:spcPts val="600"/>
              </a:spcBef>
            </a:pPr>
            <a:r>
              <a:rPr lang="en-US" sz="2000" dirty="0"/>
              <a:t>Applies to school budget years beginning on or after July 1, 2025. </a:t>
            </a:r>
          </a:p>
          <a:p>
            <a:pPr>
              <a:lnSpc>
                <a:spcPct val="120000"/>
              </a:lnSpc>
              <a:spcBef>
                <a:spcPts val="600"/>
              </a:spcBef>
            </a:pPr>
            <a:endParaRPr lang="en-US" sz="1300" dirty="0"/>
          </a:p>
        </p:txBody>
      </p:sp>
      <p:sp>
        <p:nvSpPr>
          <p:cNvPr id="4" name="Slide Number Placeholder 3">
            <a:extLst>
              <a:ext uri="{FF2B5EF4-FFF2-40B4-BE49-F238E27FC236}">
                <a16:creationId xmlns:a16="http://schemas.microsoft.com/office/drawing/2014/main" id="{0DE02EF1-B947-44BA-AAD7-D64F68A35EB9}"/>
              </a:ext>
            </a:extLst>
          </p:cNvPr>
          <p:cNvSpPr>
            <a:spLocks noGrp="1"/>
          </p:cNvSpPr>
          <p:nvPr>
            <p:ph type="sldNum" sz="quarter" idx="12"/>
          </p:nvPr>
        </p:nvSpPr>
        <p:spPr/>
        <p:txBody>
          <a:bodyPr/>
          <a:lstStyle/>
          <a:p>
            <a:fld id="{7E3A9E86-4CC3-4959-A751-C33E618564A4}" type="slidenum">
              <a:rPr lang="en-US" smtClean="0"/>
              <a:t>53</a:t>
            </a:fld>
            <a:endParaRPr lang="en-US" dirty="0"/>
          </a:p>
        </p:txBody>
      </p:sp>
    </p:spTree>
    <p:extLst>
      <p:ext uri="{BB962C8B-B14F-4D97-AF65-F5344CB8AC3E}">
        <p14:creationId xmlns:p14="http://schemas.microsoft.com/office/powerpoint/2010/main" val="34248048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28700" y="2971800"/>
            <a:ext cx="7353300" cy="3298202"/>
          </a:xfrm>
        </p:spPr>
        <p:txBody>
          <a:bodyPr>
            <a:normAutofit fontScale="85000" lnSpcReduction="10000"/>
          </a:bodyPr>
          <a:lstStyle/>
          <a:p>
            <a:pPr marL="0" indent="0" algn="ctr">
              <a:buNone/>
            </a:pPr>
            <a:r>
              <a:rPr lang="en-US" sz="5400" b="1" dirty="0">
                <a:solidFill>
                  <a:srgbClr val="25408F"/>
                </a:solidFill>
              </a:rPr>
              <a:t>HF 787 Education Omnibus: </a:t>
            </a:r>
            <a:r>
              <a:rPr lang="en-US" sz="5200" dirty="0">
                <a:solidFill>
                  <a:srgbClr val="25408F"/>
                </a:solidFill>
              </a:rPr>
              <a:t>TSS, TeachIowa Job Site, Returning Retiree Min Salary, Out-of-state Risk Pool, Intern Student Teaching Flexibility </a:t>
            </a:r>
            <a:endParaRPr lang="en-US" sz="4700" dirty="0">
              <a:solidFill>
                <a:srgbClr val="25408F"/>
              </a:solidFill>
            </a:endParaRPr>
          </a:p>
          <a:p>
            <a:pPr marL="0" indent="0" algn="ctr">
              <a:buNone/>
            </a:pPr>
            <a:endParaRPr lang="en-US" sz="6900" b="1" dirty="0">
              <a:solidFill>
                <a:srgbClr val="25408F"/>
              </a:solidFill>
            </a:endParaRPr>
          </a:p>
          <a:p>
            <a:pPr marL="0" indent="0" algn="ctr">
              <a:buNone/>
            </a:pPr>
            <a:endParaRPr lang="en-US" sz="6900" b="1" dirty="0">
              <a:solidFill>
                <a:srgbClr val="25408F"/>
              </a:solidFill>
            </a:endParaRPr>
          </a:p>
          <a:p>
            <a:pPr marL="0" indent="0" algn="ctr">
              <a:buNone/>
            </a:pPr>
            <a:endParaRPr lang="en-US" sz="38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54</a:t>
            </a:fld>
            <a:endParaRPr lang="en-US" dirty="0"/>
          </a:p>
        </p:txBody>
      </p:sp>
      <p:pic>
        <p:nvPicPr>
          <p:cNvPr id="5" name="Picture 4"/>
          <p:cNvPicPr>
            <a:picLocks noChangeAspect="1"/>
          </p:cNvPicPr>
          <p:nvPr/>
        </p:nvPicPr>
        <p:blipFill>
          <a:blip r:embed="rId3"/>
          <a:stretch>
            <a:fillRect/>
          </a:stretch>
        </p:blipFill>
        <p:spPr>
          <a:xfrm>
            <a:off x="0" y="-10244"/>
            <a:ext cx="9144000" cy="2855763"/>
          </a:xfrm>
          <a:prstGeom prst="rect">
            <a:avLst/>
          </a:prstGeom>
        </p:spPr>
      </p:pic>
      <p:sp>
        <p:nvSpPr>
          <p:cNvPr id="6" name="Subtitle 2"/>
          <p:cNvSpPr txBox="1">
            <a:spLocks/>
          </p:cNvSpPr>
          <p:nvPr/>
        </p:nvSpPr>
        <p:spPr>
          <a:xfrm>
            <a:off x="762000" y="3505200"/>
            <a:ext cx="7467600" cy="3129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p:txBody>
      </p:sp>
    </p:spTree>
    <p:extLst>
      <p:ext uri="{BB962C8B-B14F-4D97-AF65-F5344CB8AC3E}">
        <p14:creationId xmlns:p14="http://schemas.microsoft.com/office/powerpoint/2010/main" val="238219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A76A-F566-407B-BEE0-B0107AA7B45E}"/>
              </a:ext>
            </a:extLst>
          </p:cNvPr>
          <p:cNvSpPr>
            <a:spLocks noGrp="1"/>
          </p:cNvSpPr>
          <p:nvPr>
            <p:ph type="title"/>
          </p:nvPr>
        </p:nvSpPr>
        <p:spPr/>
        <p:txBody>
          <a:bodyPr/>
          <a:lstStyle/>
          <a:p>
            <a:r>
              <a:rPr lang="en-US" dirty="0"/>
              <a:t>HF 787 TSS Provisions</a:t>
            </a:r>
          </a:p>
        </p:txBody>
      </p:sp>
      <p:sp>
        <p:nvSpPr>
          <p:cNvPr id="3" name="Content Placeholder 2">
            <a:extLst>
              <a:ext uri="{FF2B5EF4-FFF2-40B4-BE49-F238E27FC236}">
                <a16:creationId xmlns:a16="http://schemas.microsoft.com/office/drawing/2014/main" id="{8A92386B-7419-4031-B267-D297BEACA7D1}"/>
              </a:ext>
            </a:extLst>
          </p:cNvPr>
          <p:cNvSpPr>
            <a:spLocks noGrp="1"/>
          </p:cNvSpPr>
          <p:nvPr>
            <p:ph idx="1"/>
          </p:nvPr>
        </p:nvSpPr>
        <p:spPr>
          <a:xfrm>
            <a:off x="457200" y="1417638"/>
            <a:ext cx="8229600" cy="4525963"/>
          </a:xfrm>
        </p:spPr>
        <p:txBody>
          <a:bodyPr>
            <a:normAutofit fontScale="77500" lnSpcReduction="20000"/>
          </a:bodyPr>
          <a:lstStyle/>
          <a:p>
            <a:r>
              <a:rPr lang="en-US" dirty="0"/>
              <a:t>Requires TSS calculations necessary to meet new teacher pay minimums of $50,000 for beginning up to 12-year-experience and $62,000 for teachers with 12 years or more of experience. </a:t>
            </a:r>
          </a:p>
          <a:p>
            <a:r>
              <a:rPr lang="en-US" dirty="0"/>
              <a:t>Includes employer share of FICA and IPERS</a:t>
            </a:r>
          </a:p>
          <a:p>
            <a:r>
              <a:rPr lang="en-US" dirty="0"/>
              <a:t>Allows for experience error correction from prior year’s BEDs report</a:t>
            </a:r>
          </a:p>
          <a:p>
            <a:r>
              <a:rPr lang="en-US" dirty="0"/>
              <a:t>Provides that growth from SSA be applied to the state TSS per pupil and added to district TSS per pupil amounts (2% SSA = $13 PP growth added to district per pupil TSS amount.) </a:t>
            </a:r>
          </a:p>
          <a:p>
            <a:r>
              <a:rPr lang="en-US" dirty="0"/>
              <a:t>TSS provisions are effective on enactment (</a:t>
            </a:r>
            <a:r>
              <a:rPr lang="en-US" i="1" dirty="0"/>
              <a:t>Governor has not yet signed it)</a:t>
            </a:r>
          </a:p>
        </p:txBody>
      </p:sp>
      <p:sp>
        <p:nvSpPr>
          <p:cNvPr id="4" name="Slide Number Placeholder 3">
            <a:extLst>
              <a:ext uri="{FF2B5EF4-FFF2-40B4-BE49-F238E27FC236}">
                <a16:creationId xmlns:a16="http://schemas.microsoft.com/office/drawing/2014/main" id="{3075AAE6-EB21-4DC7-8A45-DFCE11AA7613}"/>
              </a:ext>
            </a:extLst>
          </p:cNvPr>
          <p:cNvSpPr>
            <a:spLocks noGrp="1"/>
          </p:cNvSpPr>
          <p:nvPr>
            <p:ph type="sldNum" sz="quarter" idx="12"/>
          </p:nvPr>
        </p:nvSpPr>
        <p:spPr/>
        <p:txBody>
          <a:bodyPr/>
          <a:lstStyle/>
          <a:p>
            <a:fld id="{7E3A9E86-4CC3-4959-A751-C33E618564A4}" type="slidenum">
              <a:rPr lang="en-US" smtClean="0"/>
              <a:t>55</a:t>
            </a:fld>
            <a:endParaRPr lang="en-US" dirty="0"/>
          </a:p>
        </p:txBody>
      </p:sp>
    </p:spTree>
    <p:extLst>
      <p:ext uri="{BB962C8B-B14F-4D97-AF65-F5344CB8AC3E}">
        <p14:creationId xmlns:p14="http://schemas.microsoft.com/office/powerpoint/2010/main" val="3022418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43A0-E32E-4668-B30F-8DA37E5B75B1}"/>
              </a:ext>
            </a:extLst>
          </p:cNvPr>
          <p:cNvSpPr>
            <a:spLocks noGrp="1"/>
          </p:cNvSpPr>
          <p:nvPr>
            <p:ph type="title"/>
          </p:nvPr>
        </p:nvSpPr>
        <p:spPr/>
        <p:txBody>
          <a:bodyPr/>
          <a:lstStyle/>
          <a:p>
            <a:r>
              <a:rPr lang="en-US" dirty="0"/>
              <a:t>What will be my TSS Amounts?</a:t>
            </a:r>
          </a:p>
        </p:txBody>
      </p:sp>
      <p:sp>
        <p:nvSpPr>
          <p:cNvPr id="3" name="Content Placeholder 2">
            <a:extLst>
              <a:ext uri="{FF2B5EF4-FFF2-40B4-BE49-F238E27FC236}">
                <a16:creationId xmlns:a16="http://schemas.microsoft.com/office/drawing/2014/main" id="{87B0307C-12CB-4C96-98A3-B22B909F5782}"/>
              </a:ext>
            </a:extLst>
          </p:cNvPr>
          <p:cNvSpPr>
            <a:spLocks noGrp="1"/>
          </p:cNvSpPr>
          <p:nvPr>
            <p:ph idx="1"/>
          </p:nvPr>
        </p:nvSpPr>
        <p:spPr/>
        <p:txBody>
          <a:bodyPr/>
          <a:lstStyle/>
          <a:p>
            <a:r>
              <a:rPr lang="en-US" dirty="0"/>
              <a:t>You can double check your TSS amounts in two ways</a:t>
            </a:r>
          </a:p>
          <a:p>
            <a:pPr lvl="1"/>
            <a:r>
              <a:rPr lang="en-US" dirty="0"/>
              <a:t>Aid and Levy Comparison tab on the FY2026 Preliminary Aid and Levy Spreadsheet (Row 66-73 or Aid &amp; Levy 4.15-4.22)</a:t>
            </a:r>
          </a:p>
          <a:p>
            <a:pPr lvl="1"/>
            <a:r>
              <a:rPr lang="en-US" dirty="0"/>
              <a:t>The Attached PDF that John Parker sent out on April 2. Be sure to use the column that has 2% SSA, and add 13.42 to the 0% Per Pupil Amounts</a:t>
            </a:r>
          </a:p>
        </p:txBody>
      </p:sp>
      <p:sp>
        <p:nvSpPr>
          <p:cNvPr id="4" name="Slide Number Placeholder 3">
            <a:extLst>
              <a:ext uri="{FF2B5EF4-FFF2-40B4-BE49-F238E27FC236}">
                <a16:creationId xmlns:a16="http://schemas.microsoft.com/office/drawing/2014/main" id="{C86F201E-1397-4D4F-9932-DB3A1DF003CC}"/>
              </a:ext>
            </a:extLst>
          </p:cNvPr>
          <p:cNvSpPr>
            <a:spLocks noGrp="1"/>
          </p:cNvSpPr>
          <p:nvPr>
            <p:ph type="sldNum" sz="quarter" idx="12"/>
          </p:nvPr>
        </p:nvSpPr>
        <p:spPr/>
        <p:txBody>
          <a:bodyPr/>
          <a:lstStyle/>
          <a:p>
            <a:fld id="{7E3A9E86-4CC3-4959-A751-C33E618564A4}" type="slidenum">
              <a:rPr lang="en-US" smtClean="0"/>
              <a:t>56</a:t>
            </a:fld>
            <a:endParaRPr lang="en-US" dirty="0"/>
          </a:p>
        </p:txBody>
      </p:sp>
    </p:spTree>
    <p:extLst>
      <p:ext uri="{BB962C8B-B14F-4D97-AF65-F5344CB8AC3E}">
        <p14:creationId xmlns:p14="http://schemas.microsoft.com/office/powerpoint/2010/main" val="10627716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43A0-E32E-4668-B30F-8DA37E5B75B1}"/>
              </a:ext>
            </a:extLst>
          </p:cNvPr>
          <p:cNvSpPr>
            <a:spLocks noGrp="1"/>
          </p:cNvSpPr>
          <p:nvPr>
            <p:ph type="title"/>
          </p:nvPr>
        </p:nvSpPr>
        <p:spPr/>
        <p:txBody>
          <a:bodyPr/>
          <a:lstStyle/>
          <a:p>
            <a:r>
              <a:rPr lang="en-US" dirty="0"/>
              <a:t>How do I use it?</a:t>
            </a:r>
          </a:p>
        </p:txBody>
      </p:sp>
      <p:sp>
        <p:nvSpPr>
          <p:cNvPr id="3" name="Content Placeholder 2">
            <a:extLst>
              <a:ext uri="{FF2B5EF4-FFF2-40B4-BE49-F238E27FC236}">
                <a16:creationId xmlns:a16="http://schemas.microsoft.com/office/drawing/2014/main" id="{87B0307C-12CB-4C96-98A3-B22B909F5782}"/>
              </a:ext>
            </a:extLst>
          </p:cNvPr>
          <p:cNvSpPr>
            <a:spLocks noGrp="1"/>
          </p:cNvSpPr>
          <p:nvPr>
            <p:ph idx="1"/>
          </p:nvPr>
        </p:nvSpPr>
        <p:spPr/>
        <p:txBody>
          <a:bodyPr>
            <a:normAutofit fontScale="92500"/>
          </a:bodyPr>
          <a:lstStyle/>
          <a:p>
            <a:r>
              <a:rPr lang="en-US" dirty="0"/>
              <a:t>TSS has to be spent on teacher salaries but as long as you meet the salary minimums and spend it all down you don’t have to</a:t>
            </a:r>
          </a:p>
          <a:p>
            <a:pPr lvl="1"/>
            <a:r>
              <a:rPr lang="en-US" dirty="0"/>
              <a:t>Divide it equally (yes, some teachers can get $0 TSS)</a:t>
            </a:r>
          </a:p>
          <a:p>
            <a:pPr lvl="1"/>
            <a:r>
              <a:rPr lang="en-US" dirty="0"/>
              <a:t>Put it in the teacher’s contract</a:t>
            </a:r>
          </a:p>
          <a:p>
            <a:r>
              <a:rPr lang="en-US" dirty="0"/>
              <a:t>You </a:t>
            </a:r>
            <a:r>
              <a:rPr lang="en-US" i="1" dirty="0"/>
              <a:t>can</a:t>
            </a:r>
            <a:r>
              <a:rPr lang="en-US" dirty="0"/>
              <a:t> do it, you just don’t </a:t>
            </a:r>
            <a:r>
              <a:rPr lang="en-US" i="1" dirty="0"/>
              <a:t>have</a:t>
            </a:r>
            <a:r>
              <a:rPr lang="en-US" dirty="0"/>
              <a:t> to.</a:t>
            </a:r>
          </a:p>
          <a:p>
            <a:r>
              <a:rPr lang="en-US" dirty="0"/>
              <a:t>Creates opportunity for making ends meet.  See May 8 ISFIS SitRep Webinar for some ideas. </a:t>
            </a:r>
          </a:p>
          <a:p>
            <a:r>
              <a:rPr lang="en-US" dirty="0">
                <a:hlinkClick r:id="rId2"/>
              </a:rPr>
              <a:t>HF2612 Implementation FAQ</a:t>
            </a:r>
            <a:endParaRPr lang="en-US" dirty="0"/>
          </a:p>
        </p:txBody>
      </p:sp>
      <p:sp>
        <p:nvSpPr>
          <p:cNvPr id="4" name="Slide Number Placeholder 3">
            <a:extLst>
              <a:ext uri="{FF2B5EF4-FFF2-40B4-BE49-F238E27FC236}">
                <a16:creationId xmlns:a16="http://schemas.microsoft.com/office/drawing/2014/main" id="{C86F201E-1397-4D4F-9932-DB3A1DF003CC}"/>
              </a:ext>
            </a:extLst>
          </p:cNvPr>
          <p:cNvSpPr>
            <a:spLocks noGrp="1"/>
          </p:cNvSpPr>
          <p:nvPr>
            <p:ph type="sldNum" sz="quarter" idx="12"/>
          </p:nvPr>
        </p:nvSpPr>
        <p:spPr/>
        <p:txBody>
          <a:bodyPr/>
          <a:lstStyle/>
          <a:p>
            <a:fld id="{7E3A9E86-4CC3-4959-A751-C33E618564A4}" type="slidenum">
              <a:rPr lang="en-US" smtClean="0"/>
              <a:t>57</a:t>
            </a:fld>
            <a:endParaRPr lang="en-US" dirty="0"/>
          </a:p>
        </p:txBody>
      </p:sp>
    </p:spTree>
    <p:extLst>
      <p:ext uri="{BB962C8B-B14F-4D97-AF65-F5344CB8AC3E}">
        <p14:creationId xmlns:p14="http://schemas.microsoft.com/office/powerpoint/2010/main" val="89728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CABD-C858-4E64-B48E-C80B58A5459D}"/>
              </a:ext>
            </a:extLst>
          </p:cNvPr>
          <p:cNvSpPr>
            <a:spLocks noGrp="1"/>
          </p:cNvSpPr>
          <p:nvPr>
            <p:ph type="title"/>
          </p:nvPr>
        </p:nvSpPr>
        <p:spPr/>
        <p:txBody>
          <a:bodyPr/>
          <a:lstStyle/>
          <a:p>
            <a:r>
              <a:rPr lang="en-US" dirty="0"/>
              <a:t>HF 787 Other Provisions </a:t>
            </a:r>
          </a:p>
        </p:txBody>
      </p:sp>
      <p:sp>
        <p:nvSpPr>
          <p:cNvPr id="3" name="Content Placeholder 2">
            <a:extLst>
              <a:ext uri="{FF2B5EF4-FFF2-40B4-BE49-F238E27FC236}">
                <a16:creationId xmlns:a16="http://schemas.microsoft.com/office/drawing/2014/main" id="{A2627A51-135F-4162-9986-01ED7B2C26EB}"/>
              </a:ext>
            </a:extLst>
          </p:cNvPr>
          <p:cNvSpPr>
            <a:spLocks noGrp="1"/>
          </p:cNvSpPr>
          <p:nvPr>
            <p:ph idx="1"/>
          </p:nvPr>
        </p:nvSpPr>
        <p:spPr/>
        <p:txBody>
          <a:bodyPr>
            <a:normAutofit fontScale="92500" lnSpcReduction="10000"/>
          </a:bodyPr>
          <a:lstStyle/>
          <a:p>
            <a:r>
              <a:rPr lang="en-US" dirty="0"/>
              <a:t>Resurrects the TeachIowa Job posting site</a:t>
            </a:r>
          </a:p>
          <a:p>
            <a:r>
              <a:rPr lang="en-US" dirty="0"/>
              <a:t>Creates a new Risk Pool for high cost out-of-state special education placements (off top of state aid)</a:t>
            </a:r>
          </a:p>
          <a:p>
            <a:r>
              <a:rPr lang="en-US" dirty="0"/>
              <a:t>Sets a minimum $50K pay for full-time retired teachers returning to the classroom</a:t>
            </a:r>
          </a:p>
          <a:p>
            <a:r>
              <a:rPr lang="en-US" dirty="0"/>
              <a:t>Provides for student teaching flexibility for Intern Teachers.   </a:t>
            </a:r>
          </a:p>
          <a:p>
            <a:r>
              <a:rPr lang="en-US" dirty="0"/>
              <a:t>These provisions are all effective 07/01/2025</a:t>
            </a:r>
          </a:p>
        </p:txBody>
      </p:sp>
      <p:sp>
        <p:nvSpPr>
          <p:cNvPr id="4" name="Slide Number Placeholder 3">
            <a:extLst>
              <a:ext uri="{FF2B5EF4-FFF2-40B4-BE49-F238E27FC236}">
                <a16:creationId xmlns:a16="http://schemas.microsoft.com/office/drawing/2014/main" id="{1E9BD4F1-53DD-439A-BE9E-FC32876EE875}"/>
              </a:ext>
            </a:extLst>
          </p:cNvPr>
          <p:cNvSpPr>
            <a:spLocks noGrp="1"/>
          </p:cNvSpPr>
          <p:nvPr>
            <p:ph type="sldNum" sz="quarter" idx="12"/>
          </p:nvPr>
        </p:nvSpPr>
        <p:spPr/>
        <p:txBody>
          <a:bodyPr/>
          <a:lstStyle/>
          <a:p>
            <a:fld id="{7E3A9E86-4CC3-4959-A751-C33E618564A4}" type="slidenum">
              <a:rPr lang="en-US" smtClean="0"/>
              <a:t>58</a:t>
            </a:fld>
            <a:endParaRPr lang="en-US" dirty="0"/>
          </a:p>
        </p:txBody>
      </p:sp>
    </p:spTree>
    <p:extLst>
      <p:ext uri="{BB962C8B-B14F-4D97-AF65-F5344CB8AC3E}">
        <p14:creationId xmlns:p14="http://schemas.microsoft.com/office/powerpoint/2010/main" val="3918614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28700" y="2971800"/>
            <a:ext cx="7353300" cy="3298202"/>
          </a:xfrm>
        </p:spPr>
        <p:txBody>
          <a:bodyPr>
            <a:normAutofit/>
          </a:bodyPr>
          <a:lstStyle/>
          <a:p>
            <a:pPr marL="0" indent="0" algn="ctr">
              <a:buNone/>
            </a:pPr>
            <a:r>
              <a:rPr lang="en-US" sz="5400" b="1" dirty="0">
                <a:solidFill>
                  <a:srgbClr val="25408F"/>
                </a:solidFill>
              </a:rPr>
              <a:t>SF 660 Sports Wagering Receipts Fund</a:t>
            </a:r>
            <a:endParaRPr lang="en-US" sz="6900" b="1" dirty="0">
              <a:solidFill>
                <a:srgbClr val="25408F"/>
              </a:solidFill>
            </a:endParaRPr>
          </a:p>
          <a:p>
            <a:pPr marL="0" indent="0" algn="ctr">
              <a:buNone/>
            </a:pPr>
            <a:endParaRPr lang="en-US" sz="6900" b="1" dirty="0">
              <a:solidFill>
                <a:srgbClr val="25408F"/>
              </a:solidFill>
            </a:endParaRPr>
          </a:p>
          <a:p>
            <a:pPr marL="0" indent="0" algn="ctr">
              <a:buNone/>
            </a:pPr>
            <a:endParaRPr lang="en-US" sz="38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59</a:t>
            </a:fld>
            <a:endParaRPr lang="en-US" dirty="0"/>
          </a:p>
        </p:txBody>
      </p:sp>
      <p:pic>
        <p:nvPicPr>
          <p:cNvPr id="5" name="Picture 4"/>
          <p:cNvPicPr>
            <a:picLocks noChangeAspect="1"/>
          </p:cNvPicPr>
          <p:nvPr/>
        </p:nvPicPr>
        <p:blipFill>
          <a:blip r:embed="rId3"/>
          <a:stretch>
            <a:fillRect/>
          </a:stretch>
        </p:blipFill>
        <p:spPr>
          <a:xfrm>
            <a:off x="0" y="-10244"/>
            <a:ext cx="9144000" cy="2855763"/>
          </a:xfrm>
          <a:prstGeom prst="rect">
            <a:avLst/>
          </a:prstGeom>
        </p:spPr>
      </p:pic>
      <p:sp>
        <p:nvSpPr>
          <p:cNvPr id="6" name="Subtitle 2"/>
          <p:cNvSpPr txBox="1">
            <a:spLocks/>
          </p:cNvSpPr>
          <p:nvPr/>
        </p:nvSpPr>
        <p:spPr>
          <a:xfrm>
            <a:off x="762000" y="3505200"/>
            <a:ext cx="7467600" cy="3129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p:txBody>
      </p:sp>
    </p:spTree>
    <p:extLst>
      <p:ext uri="{BB962C8B-B14F-4D97-AF65-F5344CB8AC3E}">
        <p14:creationId xmlns:p14="http://schemas.microsoft.com/office/powerpoint/2010/main" val="4128573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p>
            <a:r>
              <a:rPr lang="en-US" dirty="0">
                <a:solidFill>
                  <a:schemeClr val="accent3"/>
                </a:solidFill>
              </a:rPr>
              <a:t>ISFIS Renewal for 2025-26</a:t>
            </a:r>
          </a:p>
        </p:txBody>
      </p:sp>
      <p:sp>
        <p:nvSpPr>
          <p:cNvPr id="3" name="Content Placeholder 2"/>
          <p:cNvSpPr>
            <a:spLocks noGrp="1"/>
          </p:cNvSpPr>
          <p:nvPr>
            <p:ph idx="1"/>
          </p:nvPr>
        </p:nvSpPr>
        <p:spPr>
          <a:xfrm>
            <a:off x="609600" y="1630362"/>
            <a:ext cx="8041342" cy="4180204"/>
          </a:xfrm>
        </p:spPr>
        <p:txBody>
          <a:bodyPr>
            <a:normAutofit fontScale="85000" lnSpcReduction="20000"/>
          </a:bodyPr>
          <a:lstStyle/>
          <a:p>
            <a:r>
              <a:rPr lang="en-US" dirty="0"/>
              <a:t>We thank you for your 2024-25 </a:t>
            </a:r>
            <a:br>
              <a:rPr lang="en-US" dirty="0"/>
            </a:br>
            <a:r>
              <a:rPr lang="en-US" dirty="0"/>
              <a:t>ISFIS Subscription and have sent out                                        invoices for 2025-26 renewal.</a:t>
            </a:r>
          </a:p>
          <a:p>
            <a:r>
              <a:rPr lang="en-US" dirty="0"/>
              <a:t>Our FY 2026 ISFIS Program &amp; Services Guide was included in the mailing to all Supts &amp; SBOs, as well as posted on our website.</a:t>
            </a:r>
          </a:p>
          <a:p>
            <a:r>
              <a:rPr lang="en-US" dirty="0"/>
              <a:t>We offer a 5% discount for renewal subscriptions paid before July 15</a:t>
            </a:r>
            <a:r>
              <a:rPr lang="en-US" baseline="30000" dirty="0"/>
              <a:t>th</a:t>
            </a:r>
            <a:r>
              <a:rPr lang="en-US" dirty="0"/>
              <a:t>.</a:t>
            </a:r>
          </a:p>
          <a:p>
            <a:r>
              <a:rPr lang="en-US" dirty="0"/>
              <a:t>If you are leaving your position at year-end, set up your replacement for success by renewing with ISFIS before your depart.</a:t>
            </a:r>
          </a:p>
        </p:txBody>
      </p:sp>
      <p:sp>
        <p:nvSpPr>
          <p:cNvPr id="7" name="Rectangle 6"/>
          <p:cNvSpPr/>
          <p:nvPr/>
        </p:nvSpPr>
        <p:spPr>
          <a:xfrm>
            <a:off x="972671" y="5810566"/>
            <a:ext cx="7315200" cy="553998"/>
          </a:xfrm>
          <a:prstGeom prst="rect">
            <a:avLst/>
          </a:prstGeom>
        </p:spPr>
        <p:txBody>
          <a:bodyPr wrap="square">
            <a:spAutoFit/>
          </a:bodyPr>
          <a:lstStyle/>
          <a:p>
            <a:pPr algn="ctr"/>
            <a:r>
              <a:rPr lang="en-US" sz="1500" dirty="0">
                <a:solidFill>
                  <a:srgbClr val="000000"/>
                </a:solidFill>
                <a:latin typeface="Montserrat"/>
              </a:rPr>
              <a:t>Let us know if you have any questions about our programs or services</a:t>
            </a:r>
            <a:br>
              <a:rPr lang="en-US" sz="1500" dirty="0">
                <a:solidFill>
                  <a:srgbClr val="000000"/>
                </a:solidFill>
                <a:latin typeface="Montserrat"/>
              </a:rPr>
            </a:br>
            <a:r>
              <a:rPr lang="en-US" sz="1500" dirty="0">
                <a:solidFill>
                  <a:srgbClr val="000000"/>
                </a:solidFill>
                <a:latin typeface="Montserrat"/>
              </a:rPr>
              <a:t>or how ISFIS can help your district.</a:t>
            </a:r>
            <a:endParaRPr lang="en-US" sz="15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074231" y="156465"/>
            <a:ext cx="1632108" cy="2522346"/>
          </a:xfrm>
          <a:prstGeom prst="rect">
            <a:avLst/>
          </a:prstGeom>
        </p:spPr>
      </p:pic>
    </p:spTree>
    <p:extLst>
      <p:ext uri="{BB962C8B-B14F-4D97-AF65-F5344CB8AC3E}">
        <p14:creationId xmlns:p14="http://schemas.microsoft.com/office/powerpoint/2010/main" val="19390032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FFCE-5639-4ABE-A507-ACEB556D46B9}"/>
              </a:ext>
            </a:extLst>
          </p:cNvPr>
          <p:cNvSpPr>
            <a:spLocks noGrp="1"/>
          </p:cNvSpPr>
          <p:nvPr>
            <p:ph type="title"/>
          </p:nvPr>
        </p:nvSpPr>
        <p:spPr/>
        <p:txBody>
          <a:bodyPr>
            <a:normAutofit fontScale="90000"/>
          </a:bodyPr>
          <a:lstStyle/>
          <a:p>
            <a:r>
              <a:rPr lang="en-US" dirty="0"/>
              <a:t>Sports Wagering Receipts Fund Appropriations SF 660</a:t>
            </a:r>
          </a:p>
        </p:txBody>
      </p:sp>
      <p:sp>
        <p:nvSpPr>
          <p:cNvPr id="3" name="Content Placeholder 2">
            <a:extLst>
              <a:ext uri="{FF2B5EF4-FFF2-40B4-BE49-F238E27FC236}">
                <a16:creationId xmlns:a16="http://schemas.microsoft.com/office/drawing/2014/main" id="{9C9F1821-E958-4442-92CB-C68C3B6019DB}"/>
              </a:ext>
            </a:extLst>
          </p:cNvPr>
          <p:cNvSpPr>
            <a:spLocks noGrp="1"/>
          </p:cNvSpPr>
          <p:nvPr>
            <p:ph idx="1"/>
          </p:nvPr>
        </p:nvSpPr>
        <p:spPr>
          <a:xfrm>
            <a:off x="459419" y="1709776"/>
            <a:ext cx="8229600" cy="4375150"/>
          </a:xfrm>
        </p:spPr>
        <p:txBody>
          <a:bodyPr>
            <a:normAutofit fontScale="70000" lnSpcReduction="20000"/>
          </a:bodyPr>
          <a:lstStyle/>
          <a:p>
            <a:r>
              <a:rPr lang="en-US" dirty="0"/>
              <a:t>Appropriates $14 million to DE for distribution to school districts for </a:t>
            </a:r>
            <a:r>
              <a:rPr lang="en-US" sz="3400" b="1" dirty="0"/>
              <a:t>education support personnel supplemental salary</a:t>
            </a:r>
            <a:r>
              <a:rPr lang="en-US" dirty="0"/>
              <a:t>. </a:t>
            </a:r>
          </a:p>
          <a:p>
            <a:r>
              <a:rPr lang="en-US" dirty="0"/>
              <a:t>Funding is miscellaneous income for school districts. </a:t>
            </a:r>
          </a:p>
          <a:p>
            <a:r>
              <a:rPr lang="en-US" dirty="0"/>
              <a:t>Requires school districts to report to the DE, on or before July 1, 2025, information related to education support personnel employed by the school district in order to receive the funds. </a:t>
            </a:r>
          </a:p>
          <a:p>
            <a:r>
              <a:rPr lang="en-US" dirty="0"/>
              <a:t>Distributes the $14 million on a per pupil basis. </a:t>
            </a:r>
          </a:p>
          <a:p>
            <a:r>
              <a:rPr lang="en-US" dirty="0"/>
              <a:t>Specifies education support personnel are “any regular and part-time employees of the school district who are not salaried.”</a:t>
            </a:r>
          </a:p>
          <a:p>
            <a:r>
              <a:rPr lang="en-US" i="1" dirty="0"/>
              <a:t>Note: Does not require that funding be distributed equally or to all employees that meet the definition, which means there is local discretion to determine distribution of supplemental funds to staff. Does require that it be supplemental income. </a:t>
            </a:r>
          </a:p>
          <a:p>
            <a:r>
              <a:rPr lang="en-US" dirty="0"/>
              <a:t>This section is effective on enactment. </a:t>
            </a:r>
          </a:p>
        </p:txBody>
      </p:sp>
      <p:sp>
        <p:nvSpPr>
          <p:cNvPr id="4" name="Slide Number Placeholder 3">
            <a:extLst>
              <a:ext uri="{FF2B5EF4-FFF2-40B4-BE49-F238E27FC236}">
                <a16:creationId xmlns:a16="http://schemas.microsoft.com/office/drawing/2014/main" id="{EFF04635-DAD6-4754-9404-8455F9705F92}"/>
              </a:ext>
            </a:extLst>
          </p:cNvPr>
          <p:cNvSpPr>
            <a:spLocks noGrp="1"/>
          </p:cNvSpPr>
          <p:nvPr>
            <p:ph type="sldNum" sz="quarter" idx="12"/>
          </p:nvPr>
        </p:nvSpPr>
        <p:spPr/>
        <p:txBody>
          <a:bodyPr/>
          <a:lstStyle/>
          <a:p>
            <a:fld id="{7E3A9E86-4CC3-4959-A751-C33E618564A4}" type="slidenum">
              <a:rPr lang="en-US" smtClean="0"/>
              <a:t>60</a:t>
            </a:fld>
            <a:endParaRPr lang="en-US" dirty="0"/>
          </a:p>
        </p:txBody>
      </p:sp>
    </p:spTree>
    <p:extLst>
      <p:ext uri="{BB962C8B-B14F-4D97-AF65-F5344CB8AC3E}">
        <p14:creationId xmlns:p14="http://schemas.microsoft.com/office/powerpoint/2010/main" val="34112527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FFCE-5639-4ABE-A507-ACEB556D46B9}"/>
              </a:ext>
            </a:extLst>
          </p:cNvPr>
          <p:cNvSpPr>
            <a:spLocks noGrp="1"/>
          </p:cNvSpPr>
          <p:nvPr>
            <p:ph type="title"/>
          </p:nvPr>
        </p:nvSpPr>
        <p:spPr/>
        <p:txBody>
          <a:bodyPr>
            <a:normAutofit fontScale="90000"/>
          </a:bodyPr>
          <a:lstStyle/>
          <a:p>
            <a:r>
              <a:rPr lang="en-US" dirty="0"/>
              <a:t>Sports Wagering Receipts Fund Appropriations SF 660</a:t>
            </a:r>
          </a:p>
        </p:txBody>
      </p:sp>
      <p:sp>
        <p:nvSpPr>
          <p:cNvPr id="3" name="Content Placeholder 2">
            <a:extLst>
              <a:ext uri="{FF2B5EF4-FFF2-40B4-BE49-F238E27FC236}">
                <a16:creationId xmlns:a16="http://schemas.microsoft.com/office/drawing/2014/main" id="{9C9F1821-E958-4442-92CB-C68C3B6019DB}"/>
              </a:ext>
            </a:extLst>
          </p:cNvPr>
          <p:cNvSpPr>
            <a:spLocks noGrp="1"/>
          </p:cNvSpPr>
          <p:nvPr>
            <p:ph idx="1"/>
          </p:nvPr>
        </p:nvSpPr>
        <p:spPr>
          <a:xfrm>
            <a:off x="457200" y="2209800"/>
            <a:ext cx="8229600" cy="3916363"/>
          </a:xfrm>
        </p:spPr>
        <p:txBody>
          <a:bodyPr>
            <a:normAutofit/>
          </a:bodyPr>
          <a:lstStyle/>
          <a:p>
            <a:r>
              <a:rPr lang="en-US" dirty="0"/>
              <a:t>Appropriates $5,000,000 million from the SWRF in FY 2026 to the DE’s Division of Special Education.  (</a:t>
            </a:r>
            <a:r>
              <a:rPr lang="en-US" i="1" dirty="0"/>
              <a:t>This is in addition to the GF appropriation in SF 647</a:t>
            </a:r>
            <a:r>
              <a:rPr lang="en-US" dirty="0"/>
              <a:t>)</a:t>
            </a:r>
          </a:p>
        </p:txBody>
      </p:sp>
      <p:sp>
        <p:nvSpPr>
          <p:cNvPr id="4" name="Slide Number Placeholder 3">
            <a:extLst>
              <a:ext uri="{FF2B5EF4-FFF2-40B4-BE49-F238E27FC236}">
                <a16:creationId xmlns:a16="http://schemas.microsoft.com/office/drawing/2014/main" id="{EFF04635-DAD6-4754-9404-8455F9705F92}"/>
              </a:ext>
            </a:extLst>
          </p:cNvPr>
          <p:cNvSpPr>
            <a:spLocks noGrp="1"/>
          </p:cNvSpPr>
          <p:nvPr>
            <p:ph type="sldNum" sz="quarter" idx="12"/>
          </p:nvPr>
        </p:nvSpPr>
        <p:spPr/>
        <p:txBody>
          <a:bodyPr/>
          <a:lstStyle/>
          <a:p>
            <a:fld id="{7E3A9E86-4CC3-4959-A751-C33E618564A4}" type="slidenum">
              <a:rPr lang="en-US" smtClean="0"/>
              <a:t>61</a:t>
            </a:fld>
            <a:endParaRPr lang="en-US" dirty="0"/>
          </a:p>
        </p:txBody>
      </p:sp>
    </p:spTree>
    <p:extLst>
      <p:ext uri="{BB962C8B-B14F-4D97-AF65-F5344CB8AC3E}">
        <p14:creationId xmlns:p14="http://schemas.microsoft.com/office/powerpoint/2010/main" val="628553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28700" y="2845520"/>
            <a:ext cx="6819900" cy="2945680"/>
          </a:xfrm>
        </p:spPr>
        <p:txBody>
          <a:bodyPr>
            <a:normAutofit/>
          </a:bodyPr>
          <a:lstStyle/>
          <a:p>
            <a:pPr marL="0" indent="0" algn="ctr">
              <a:buNone/>
            </a:pPr>
            <a:r>
              <a:rPr lang="en-US" sz="4400" b="1" dirty="0">
                <a:solidFill>
                  <a:srgbClr val="25408F"/>
                </a:solidFill>
              </a:rPr>
              <a:t>Federal Funds and Allocations Information </a:t>
            </a:r>
          </a:p>
        </p:txBody>
      </p:sp>
      <p:sp>
        <p:nvSpPr>
          <p:cNvPr id="4" name="Slide Number Placeholder 3"/>
          <p:cNvSpPr>
            <a:spLocks noGrp="1"/>
          </p:cNvSpPr>
          <p:nvPr>
            <p:ph type="sldNum" sz="quarter" idx="12"/>
          </p:nvPr>
        </p:nvSpPr>
        <p:spPr/>
        <p:txBody>
          <a:bodyPr/>
          <a:lstStyle/>
          <a:p>
            <a:fld id="{7E3A9E86-4CC3-4959-A751-C33E618564A4}" type="slidenum">
              <a:rPr lang="en-US" smtClean="0"/>
              <a:t>62</a:t>
            </a:fld>
            <a:endParaRPr lang="en-US" dirty="0"/>
          </a:p>
        </p:txBody>
      </p:sp>
      <p:pic>
        <p:nvPicPr>
          <p:cNvPr id="5" name="Picture 4"/>
          <p:cNvPicPr>
            <a:picLocks noChangeAspect="1"/>
          </p:cNvPicPr>
          <p:nvPr/>
        </p:nvPicPr>
        <p:blipFill>
          <a:blip r:embed="rId3"/>
          <a:stretch>
            <a:fillRect/>
          </a:stretch>
        </p:blipFill>
        <p:spPr>
          <a:xfrm>
            <a:off x="0" y="-10244"/>
            <a:ext cx="9144000" cy="2855763"/>
          </a:xfrm>
          <a:prstGeom prst="rect">
            <a:avLst/>
          </a:prstGeom>
        </p:spPr>
      </p:pic>
      <p:sp>
        <p:nvSpPr>
          <p:cNvPr id="6" name="Subtitle 2"/>
          <p:cNvSpPr txBox="1">
            <a:spLocks/>
          </p:cNvSpPr>
          <p:nvPr/>
        </p:nvSpPr>
        <p:spPr>
          <a:xfrm>
            <a:off x="762000" y="3505200"/>
            <a:ext cx="7467600" cy="3129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p:txBody>
      </p:sp>
    </p:spTree>
    <p:extLst>
      <p:ext uri="{BB962C8B-B14F-4D97-AF65-F5344CB8AC3E}">
        <p14:creationId xmlns:p14="http://schemas.microsoft.com/office/powerpoint/2010/main" val="3240608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4ABAB-5C7F-41DF-8EF0-FAE602517261}"/>
              </a:ext>
            </a:extLst>
          </p:cNvPr>
          <p:cNvSpPr>
            <a:spLocks noGrp="1"/>
          </p:cNvSpPr>
          <p:nvPr>
            <p:ph type="title"/>
          </p:nvPr>
        </p:nvSpPr>
        <p:spPr/>
        <p:txBody>
          <a:bodyPr/>
          <a:lstStyle/>
          <a:p>
            <a:r>
              <a:rPr lang="en-US" dirty="0"/>
              <a:t>Federal Funds Murky</a:t>
            </a:r>
          </a:p>
        </p:txBody>
      </p:sp>
      <p:sp>
        <p:nvSpPr>
          <p:cNvPr id="3" name="Content Placeholder 2">
            <a:extLst>
              <a:ext uri="{FF2B5EF4-FFF2-40B4-BE49-F238E27FC236}">
                <a16:creationId xmlns:a16="http://schemas.microsoft.com/office/drawing/2014/main" id="{CD31BB1D-5F2B-44E2-B9B3-FF75DBABA11F}"/>
              </a:ext>
            </a:extLst>
          </p:cNvPr>
          <p:cNvSpPr>
            <a:spLocks noGrp="1"/>
          </p:cNvSpPr>
          <p:nvPr>
            <p:ph idx="1"/>
          </p:nvPr>
        </p:nvSpPr>
        <p:spPr/>
        <p:txBody>
          <a:bodyPr>
            <a:normAutofit fontScale="92500"/>
          </a:bodyPr>
          <a:lstStyle/>
          <a:p>
            <a:r>
              <a:rPr lang="en-US" dirty="0"/>
              <a:t>Federal budget discussions are ongoing. </a:t>
            </a:r>
          </a:p>
          <a:p>
            <a:r>
              <a:rPr lang="en-US" dirty="0">
                <a:hlinkClick r:id="rId2"/>
              </a:rPr>
              <a:t>Iowa Capital Dispatch </a:t>
            </a:r>
            <a:r>
              <a:rPr lang="en-US" dirty="0"/>
              <a:t>reported June 3, Senators from both parties grilled Education Sec. McMahon</a:t>
            </a:r>
          </a:p>
          <a:p>
            <a:pPr lvl="1"/>
            <a:r>
              <a:rPr lang="en-US" dirty="0"/>
              <a:t>Proposes $12 B cuts to Education (IA about 1%???)</a:t>
            </a:r>
          </a:p>
          <a:p>
            <a:pPr lvl="1"/>
            <a:r>
              <a:rPr lang="en-US" dirty="0"/>
              <a:t>Questions specifically about GEAR-UP and TRIO programs for low-income first-in-family college goers </a:t>
            </a:r>
          </a:p>
          <a:p>
            <a:pPr lvl="1"/>
            <a:r>
              <a:rPr lang="en-US" dirty="0"/>
              <a:t>Proposes less funding and likely less directives and mandates, but it’s murky. </a:t>
            </a:r>
          </a:p>
          <a:p>
            <a:pPr lvl="1"/>
            <a:endParaRPr lang="en-US" dirty="0"/>
          </a:p>
        </p:txBody>
      </p:sp>
      <p:sp>
        <p:nvSpPr>
          <p:cNvPr id="4" name="Slide Number Placeholder 3">
            <a:extLst>
              <a:ext uri="{FF2B5EF4-FFF2-40B4-BE49-F238E27FC236}">
                <a16:creationId xmlns:a16="http://schemas.microsoft.com/office/drawing/2014/main" id="{44ABFA90-4F09-4DDD-A2D5-1A5C84F15D41}"/>
              </a:ext>
            </a:extLst>
          </p:cNvPr>
          <p:cNvSpPr>
            <a:spLocks noGrp="1"/>
          </p:cNvSpPr>
          <p:nvPr>
            <p:ph type="sldNum" sz="quarter" idx="12"/>
          </p:nvPr>
        </p:nvSpPr>
        <p:spPr/>
        <p:txBody>
          <a:bodyPr/>
          <a:lstStyle/>
          <a:p>
            <a:fld id="{7E3A9E86-4CC3-4959-A751-C33E618564A4}" type="slidenum">
              <a:rPr lang="en-US" smtClean="0"/>
              <a:t>63</a:t>
            </a:fld>
            <a:endParaRPr lang="en-US" dirty="0"/>
          </a:p>
        </p:txBody>
      </p:sp>
    </p:spTree>
    <p:extLst>
      <p:ext uri="{BB962C8B-B14F-4D97-AF65-F5344CB8AC3E}">
        <p14:creationId xmlns:p14="http://schemas.microsoft.com/office/powerpoint/2010/main" val="2017454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F080-9A93-4591-A370-A4B02073D4F0}"/>
              </a:ext>
            </a:extLst>
          </p:cNvPr>
          <p:cNvSpPr>
            <a:spLocks noGrp="1"/>
          </p:cNvSpPr>
          <p:nvPr>
            <p:ph type="title"/>
          </p:nvPr>
        </p:nvSpPr>
        <p:spPr/>
        <p:txBody>
          <a:bodyPr/>
          <a:lstStyle/>
          <a:p>
            <a:r>
              <a:rPr lang="en-US" dirty="0"/>
              <a:t>Information to Help</a:t>
            </a:r>
          </a:p>
        </p:txBody>
      </p:sp>
      <p:sp>
        <p:nvSpPr>
          <p:cNvPr id="3" name="Content Placeholder 2">
            <a:extLst>
              <a:ext uri="{FF2B5EF4-FFF2-40B4-BE49-F238E27FC236}">
                <a16:creationId xmlns:a16="http://schemas.microsoft.com/office/drawing/2014/main" id="{0EF07892-4006-439B-B724-258DDC73DD88}"/>
              </a:ext>
            </a:extLst>
          </p:cNvPr>
          <p:cNvSpPr>
            <a:spLocks noGrp="1"/>
          </p:cNvSpPr>
          <p:nvPr>
            <p:ph idx="1"/>
          </p:nvPr>
        </p:nvSpPr>
        <p:spPr>
          <a:xfrm>
            <a:off x="304800" y="1295400"/>
            <a:ext cx="8229600" cy="4525963"/>
          </a:xfrm>
        </p:spPr>
        <p:txBody>
          <a:bodyPr>
            <a:normAutofit/>
          </a:bodyPr>
          <a:lstStyle/>
          <a:p>
            <a:pPr marL="0" indent="0" algn="ctr">
              <a:buNone/>
            </a:pPr>
            <a:r>
              <a:rPr lang="en-US" dirty="0"/>
              <a:t>ISFIS tool on historical federal funds</a:t>
            </a:r>
            <a:br>
              <a:rPr lang="en-US" dirty="0"/>
            </a:br>
            <a:r>
              <a:rPr lang="en-US" sz="1200" dirty="0">
                <a:hlinkClick r:id="rId2"/>
              </a:rPr>
              <a:t>https://www.iowaschoolfinance.com/system/files/members/Public/ISFIS%20FY2025_Federal%20Allocation-rc2.xlsx</a:t>
            </a:r>
            <a:r>
              <a:rPr lang="en-US" sz="1200" dirty="0"/>
              <a:t> </a:t>
            </a:r>
            <a:endParaRPr lang="en-US" sz="2400" dirty="0"/>
          </a:p>
        </p:txBody>
      </p:sp>
      <p:sp>
        <p:nvSpPr>
          <p:cNvPr id="4" name="Slide Number Placeholder 3">
            <a:extLst>
              <a:ext uri="{FF2B5EF4-FFF2-40B4-BE49-F238E27FC236}">
                <a16:creationId xmlns:a16="http://schemas.microsoft.com/office/drawing/2014/main" id="{FD5339F6-B742-43F7-9D90-2FA88EEEF382}"/>
              </a:ext>
            </a:extLst>
          </p:cNvPr>
          <p:cNvSpPr>
            <a:spLocks noGrp="1"/>
          </p:cNvSpPr>
          <p:nvPr>
            <p:ph type="sldNum" sz="quarter" idx="12"/>
          </p:nvPr>
        </p:nvSpPr>
        <p:spPr/>
        <p:txBody>
          <a:bodyPr/>
          <a:lstStyle/>
          <a:p>
            <a:fld id="{7E3A9E86-4CC3-4959-A751-C33E618564A4}" type="slidenum">
              <a:rPr lang="en-US" smtClean="0"/>
              <a:t>64</a:t>
            </a:fld>
            <a:endParaRPr lang="en-US" dirty="0"/>
          </a:p>
        </p:txBody>
      </p:sp>
      <p:pic>
        <p:nvPicPr>
          <p:cNvPr id="5" name="Picture 4">
            <a:extLst>
              <a:ext uri="{FF2B5EF4-FFF2-40B4-BE49-F238E27FC236}">
                <a16:creationId xmlns:a16="http://schemas.microsoft.com/office/drawing/2014/main" id="{8910E534-6C68-4B6F-89D9-199407199220}"/>
              </a:ext>
            </a:extLst>
          </p:cNvPr>
          <p:cNvPicPr>
            <a:picLocks noChangeAspect="1"/>
          </p:cNvPicPr>
          <p:nvPr/>
        </p:nvPicPr>
        <p:blipFill>
          <a:blip r:embed="rId3"/>
          <a:stretch>
            <a:fillRect/>
          </a:stretch>
        </p:blipFill>
        <p:spPr>
          <a:xfrm>
            <a:off x="964540" y="2301875"/>
            <a:ext cx="6910119" cy="4054475"/>
          </a:xfrm>
          <a:prstGeom prst="rect">
            <a:avLst/>
          </a:prstGeom>
        </p:spPr>
      </p:pic>
    </p:spTree>
    <p:extLst>
      <p:ext uri="{BB962C8B-B14F-4D97-AF65-F5344CB8AC3E}">
        <p14:creationId xmlns:p14="http://schemas.microsoft.com/office/powerpoint/2010/main" val="373805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F080-9A93-4591-A370-A4B02073D4F0}"/>
              </a:ext>
            </a:extLst>
          </p:cNvPr>
          <p:cNvSpPr>
            <a:spLocks noGrp="1"/>
          </p:cNvSpPr>
          <p:nvPr>
            <p:ph type="title"/>
          </p:nvPr>
        </p:nvSpPr>
        <p:spPr/>
        <p:txBody>
          <a:bodyPr/>
          <a:lstStyle/>
          <a:p>
            <a:r>
              <a:rPr lang="en-US" dirty="0"/>
              <a:t>Information to Help</a:t>
            </a:r>
          </a:p>
        </p:txBody>
      </p:sp>
      <p:sp>
        <p:nvSpPr>
          <p:cNvPr id="3" name="Content Placeholder 2">
            <a:extLst>
              <a:ext uri="{FF2B5EF4-FFF2-40B4-BE49-F238E27FC236}">
                <a16:creationId xmlns:a16="http://schemas.microsoft.com/office/drawing/2014/main" id="{0EF07892-4006-439B-B724-258DDC73DD88}"/>
              </a:ext>
            </a:extLst>
          </p:cNvPr>
          <p:cNvSpPr>
            <a:spLocks noGrp="1"/>
          </p:cNvSpPr>
          <p:nvPr>
            <p:ph idx="1"/>
          </p:nvPr>
        </p:nvSpPr>
        <p:spPr>
          <a:xfrm>
            <a:off x="457200" y="1600200"/>
            <a:ext cx="8229600" cy="4983162"/>
          </a:xfrm>
        </p:spPr>
        <p:txBody>
          <a:bodyPr>
            <a:normAutofit/>
          </a:bodyPr>
          <a:lstStyle/>
          <a:p>
            <a:r>
              <a:rPr lang="en-US" dirty="0"/>
              <a:t>DE Allocations Summaries </a:t>
            </a:r>
            <a:r>
              <a:rPr lang="en-US" sz="2400" dirty="0">
                <a:hlinkClick r:id="rId2"/>
              </a:rPr>
              <a:t>https://educate.iowa.gov/pk-12/operation-support/business-finance/financial-management/allocation-summaries</a:t>
            </a:r>
            <a:r>
              <a:rPr lang="en-US" sz="2400" dirty="0"/>
              <a:t> </a:t>
            </a:r>
            <a:endParaRPr lang="en-US" dirty="0"/>
          </a:p>
          <a:p>
            <a:r>
              <a:rPr lang="en-US" dirty="0"/>
              <a:t>ISFIS Flexibility Account Memo (if caught midyear and need to continue to pay contracted staff, this is a good source of one-time support) </a:t>
            </a:r>
            <a:r>
              <a:rPr lang="en-US" sz="2600" dirty="0">
                <a:hlinkClick r:id="rId3"/>
              </a:rPr>
              <a:t>https://www.iowaschoolfinance.com/flexibilityaccount</a:t>
            </a:r>
            <a:endParaRPr lang="en-US" sz="2600" dirty="0"/>
          </a:p>
          <a:p>
            <a:r>
              <a:rPr lang="en-US" dirty="0"/>
              <a:t>See the May School Business Alert Newsletter for more flexibly account info</a:t>
            </a:r>
            <a:endParaRPr lang="en-US" sz="4000" dirty="0"/>
          </a:p>
        </p:txBody>
      </p:sp>
      <p:sp>
        <p:nvSpPr>
          <p:cNvPr id="4" name="Slide Number Placeholder 3">
            <a:extLst>
              <a:ext uri="{FF2B5EF4-FFF2-40B4-BE49-F238E27FC236}">
                <a16:creationId xmlns:a16="http://schemas.microsoft.com/office/drawing/2014/main" id="{FD5339F6-B742-43F7-9D90-2FA88EEEF382}"/>
              </a:ext>
            </a:extLst>
          </p:cNvPr>
          <p:cNvSpPr>
            <a:spLocks noGrp="1"/>
          </p:cNvSpPr>
          <p:nvPr>
            <p:ph type="sldNum" sz="quarter" idx="12"/>
          </p:nvPr>
        </p:nvSpPr>
        <p:spPr/>
        <p:txBody>
          <a:bodyPr/>
          <a:lstStyle/>
          <a:p>
            <a:fld id="{7E3A9E86-4CC3-4959-A751-C33E618564A4}" type="slidenum">
              <a:rPr lang="en-US" smtClean="0"/>
              <a:t>65</a:t>
            </a:fld>
            <a:endParaRPr lang="en-US" dirty="0"/>
          </a:p>
        </p:txBody>
      </p:sp>
    </p:spTree>
    <p:extLst>
      <p:ext uri="{BB962C8B-B14F-4D97-AF65-F5344CB8AC3E}">
        <p14:creationId xmlns:p14="http://schemas.microsoft.com/office/powerpoint/2010/main" val="91908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19100" y="3087157"/>
            <a:ext cx="8153400" cy="3424483"/>
          </a:xfrm>
        </p:spPr>
        <p:txBody>
          <a:bodyPr>
            <a:normAutofit fontScale="70000" lnSpcReduction="20000"/>
          </a:bodyPr>
          <a:lstStyle/>
          <a:p>
            <a:pPr marL="0" indent="0" algn="ctr">
              <a:buNone/>
            </a:pPr>
            <a:r>
              <a:rPr lang="en-US" sz="5800" b="1" dirty="0">
                <a:solidFill>
                  <a:srgbClr val="25408F"/>
                </a:solidFill>
              </a:rPr>
              <a:t> </a:t>
            </a:r>
            <a:r>
              <a:rPr lang="en-US" sz="6900" b="1" dirty="0">
                <a:solidFill>
                  <a:srgbClr val="25408F"/>
                </a:solidFill>
              </a:rPr>
              <a:t>SF 651 Property Tax </a:t>
            </a:r>
          </a:p>
          <a:p>
            <a:pPr marL="0" indent="0" algn="ctr">
              <a:buNone/>
            </a:pPr>
            <a:r>
              <a:rPr lang="en-US" sz="6900" b="1" dirty="0">
                <a:solidFill>
                  <a:srgbClr val="25408F"/>
                </a:solidFill>
              </a:rPr>
              <a:t>Overhaul</a:t>
            </a:r>
          </a:p>
          <a:p>
            <a:pPr marL="0" indent="0" algn="ctr">
              <a:buNone/>
            </a:pPr>
            <a:r>
              <a:rPr lang="en-US" sz="6900" b="1" dirty="0">
                <a:solidFill>
                  <a:srgbClr val="25408F"/>
                </a:solidFill>
              </a:rPr>
              <a:t>Dies on Senate Calendar </a:t>
            </a:r>
          </a:p>
          <a:p>
            <a:pPr marL="0" indent="0" algn="ctr">
              <a:buNone/>
            </a:pPr>
            <a:r>
              <a:rPr lang="en-US" sz="6900" b="1" dirty="0">
                <a:solidFill>
                  <a:srgbClr val="25408F"/>
                </a:solidFill>
              </a:rPr>
              <a:t>Alive for consideration in 2026</a:t>
            </a:r>
          </a:p>
        </p:txBody>
      </p:sp>
      <p:sp>
        <p:nvSpPr>
          <p:cNvPr id="4" name="Slide Number Placeholder 3"/>
          <p:cNvSpPr>
            <a:spLocks noGrp="1"/>
          </p:cNvSpPr>
          <p:nvPr>
            <p:ph type="sldNum" sz="quarter" idx="12"/>
          </p:nvPr>
        </p:nvSpPr>
        <p:spPr/>
        <p:txBody>
          <a:bodyPr/>
          <a:lstStyle/>
          <a:p>
            <a:fld id="{7E3A9E86-4CC3-4959-A751-C33E618564A4}" type="slidenum">
              <a:rPr lang="en-US" smtClean="0"/>
              <a:t>66</a:t>
            </a:fld>
            <a:endParaRPr lang="en-US" dirty="0"/>
          </a:p>
        </p:txBody>
      </p:sp>
      <p:pic>
        <p:nvPicPr>
          <p:cNvPr id="5" name="Picture 4"/>
          <p:cNvPicPr>
            <a:picLocks noChangeAspect="1"/>
          </p:cNvPicPr>
          <p:nvPr/>
        </p:nvPicPr>
        <p:blipFill>
          <a:blip r:embed="rId3"/>
          <a:stretch>
            <a:fillRect/>
          </a:stretch>
        </p:blipFill>
        <p:spPr>
          <a:xfrm>
            <a:off x="0" y="-10244"/>
            <a:ext cx="9144000" cy="2855763"/>
          </a:xfrm>
          <a:prstGeom prst="rect">
            <a:avLst/>
          </a:prstGeom>
        </p:spPr>
      </p:pic>
      <p:sp>
        <p:nvSpPr>
          <p:cNvPr id="6" name="Subtitle 2"/>
          <p:cNvSpPr txBox="1">
            <a:spLocks/>
          </p:cNvSpPr>
          <p:nvPr/>
        </p:nvSpPr>
        <p:spPr>
          <a:xfrm>
            <a:off x="762000" y="3505200"/>
            <a:ext cx="7467600" cy="3129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p:txBody>
      </p:sp>
    </p:spTree>
    <p:extLst>
      <p:ext uri="{BB962C8B-B14F-4D97-AF65-F5344CB8AC3E}">
        <p14:creationId xmlns:p14="http://schemas.microsoft.com/office/powerpoint/2010/main" val="1471110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0F65-59B7-52BA-70A6-081BD3F66B65}"/>
              </a:ext>
            </a:extLst>
          </p:cNvPr>
          <p:cNvSpPr>
            <a:spLocks noGrp="1"/>
          </p:cNvSpPr>
          <p:nvPr>
            <p:ph type="title"/>
          </p:nvPr>
        </p:nvSpPr>
        <p:spPr/>
        <p:txBody>
          <a:bodyPr>
            <a:normAutofit fontScale="90000"/>
          </a:bodyPr>
          <a:lstStyle/>
          <a:p>
            <a:r>
              <a:rPr lang="en-US" dirty="0"/>
              <a:t>Class of Property Discussion</a:t>
            </a:r>
          </a:p>
        </p:txBody>
      </p:sp>
      <p:sp>
        <p:nvSpPr>
          <p:cNvPr id="7" name="Text Placeholder 6">
            <a:extLst>
              <a:ext uri="{FF2B5EF4-FFF2-40B4-BE49-F238E27FC236}">
                <a16:creationId xmlns:a16="http://schemas.microsoft.com/office/drawing/2014/main" id="{47AA2268-15F6-4224-6B34-35FE03DE14EE}"/>
              </a:ext>
            </a:extLst>
          </p:cNvPr>
          <p:cNvSpPr>
            <a:spLocks noGrp="1"/>
          </p:cNvSpPr>
          <p:nvPr>
            <p:ph type="body" sz="quarter" idx="13"/>
          </p:nvPr>
        </p:nvSpPr>
        <p:spPr/>
        <p:txBody>
          <a:bodyPr anchor="ctr">
            <a:normAutofit/>
          </a:bodyPr>
          <a:lstStyle/>
          <a:p>
            <a:pPr marL="0" indent="0">
              <a:buNone/>
            </a:pPr>
            <a:r>
              <a:rPr lang="en-US" sz="1200" dirty="0"/>
              <a:t>Source: Department of  Management</a:t>
            </a:r>
          </a:p>
        </p:txBody>
      </p:sp>
      <p:sp>
        <p:nvSpPr>
          <p:cNvPr id="4" name="Text Placeholder 3">
            <a:extLst>
              <a:ext uri="{FF2B5EF4-FFF2-40B4-BE49-F238E27FC236}">
                <a16:creationId xmlns:a16="http://schemas.microsoft.com/office/drawing/2014/main" id="{16214A70-98A1-3FDF-511D-5B80646773DD}"/>
              </a:ext>
            </a:extLst>
          </p:cNvPr>
          <p:cNvSpPr>
            <a:spLocks noGrp="1"/>
          </p:cNvSpPr>
          <p:nvPr>
            <p:ph type="body" sz="quarter" idx="23"/>
          </p:nvPr>
        </p:nvSpPr>
        <p:spPr/>
        <p:txBody>
          <a:bodyPr>
            <a:normAutofit fontScale="47500" lnSpcReduction="20000"/>
          </a:bodyPr>
          <a:lstStyle/>
          <a:p>
            <a:r>
              <a:rPr lang="en-US" dirty="0"/>
              <a:t>~What has been the historical trend of taxes paid by class of property on percentage basis?</a:t>
            </a:r>
          </a:p>
        </p:txBody>
      </p:sp>
      <p:graphicFrame>
        <p:nvGraphicFramePr>
          <p:cNvPr id="3" name="Chart 2">
            <a:extLst>
              <a:ext uri="{FF2B5EF4-FFF2-40B4-BE49-F238E27FC236}">
                <a16:creationId xmlns:a16="http://schemas.microsoft.com/office/drawing/2014/main" id="{CC0A5B0D-7E0F-6174-CA20-D8F9CC6975A0}"/>
              </a:ext>
            </a:extLst>
          </p:cNvPr>
          <p:cNvGraphicFramePr>
            <a:graphicFrameLocks/>
          </p:cNvGraphicFramePr>
          <p:nvPr>
            <p:extLst>
              <p:ext uri="{D42A27DB-BD31-4B8C-83A1-F6EECF244321}">
                <p14:modId xmlns:p14="http://schemas.microsoft.com/office/powerpoint/2010/main" val="2672749572"/>
              </p:ext>
            </p:extLst>
          </p:nvPr>
        </p:nvGraphicFramePr>
        <p:xfrm>
          <a:off x="366218" y="1327729"/>
          <a:ext cx="8411564" cy="48693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2DFA7EB2-B31B-4A01-815E-94A4A35C3DED}"/>
              </a:ext>
            </a:extLst>
          </p:cNvPr>
          <p:cNvPicPr>
            <a:picLocks noChangeAspect="1"/>
          </p:cNvPicPr>
          <p:nvPr/>
        </p:nvPicPr>
        <p:blipFill>
          <a:blip r:embed="rId4"/>
          <a:stretch>
            <a:fillRect/>
          </a:stretch>
        </p:blipFill>
        <p:spPr>
          <a:xfrm>
            <a:off x="6759832" y="6454589"/>
            <a:ext cx="2029047" cy="214998"/>
          </a:xfrm>
          <a:prstGeom prst="rect">
            <a:avLst/>
          </a:prstGeom>
        </p:spPr>
      </p:pic>
      <p:cxnSp>
        <p:nvCxnSpPr>
          <p:cNvPr id="8" name="Straight Arrow Connector 7">
            <a:extLst>
              <a:ext uri="{FF2B5EF4-FFF2-40B4-BE49-F238E27FC236}">
                <a16:creationId xmlns:a16="http://schemas.microsoft.com/office/drawing/2014/main" id="{B39E9C8F-88F5-4A17-A858-3A4D124A8B1D}"/>
              </a:ext>
            </a:extLst>
          </p:cNvPr>
          <p:cNvCxnSpPr/>
          <p:nvPr/>
        </p:nvCxnSpPr>
        <p:spPr>
          <a:xfrm flipV="1">
            <a:off x="2286000" y="3124200"/>
            <a:ext cx="0" cy="28194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858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43863-E6BE-42B2-9265-C780A64CAB68}"/>
              </a:ext>
            </a:extLst>
          </p:cNvPr>
          <p:cNvSpPr>
            <a:spLocks noGrp="1"/>
          </p:cNvSpPr>
          <p:nvPr>
            <p:ph type="title"/>
          </p:nvPr>
        </p:nvSpPr>
        <p:spPr/>
        <p:txBody>
          <a:bodyPr/>
          <a:lstStyle/>
          <a:p>
            <a:r>
              <a:rPr lang="en-US" dirty="0"/>
              <a:t>PTR Round III SF 651</a:t>
            </a:r>
          </a:p>
        </p:txBody>
      </p:sp>
      <p:sp>
        <p:nvSpPr>
          <p:cNvPr id="3" name="Content Placeholder 2">
            <a:extLst>
              <a:ext uri="{FF2B5EF4-FFF2-40B4-BE49-F238E27FC236}">
                <a16:creationId xmlns:a16="http://schemas.microsoft.com/office/drawing/2014/main" id="{1B9C09B2-ABB3-45E3-94F6-DF162D6832E1}"/>
              </a:ext>
            </a:extLst>
          </p:cNvPr>
          <p:cNvSpPr>
            <a:spLocks noGrp="1"/>
          </p:cNvSpPr>
          <p:nvPr>
            <p:ph idx="1"/>
          </p:nvPr>
        </p:nvSpPr>
        <p:spPr>
          <a:xfrm>
            <a:off x="457200" y="1371600"/>
            <a:ext cx="8229600" cy="4984750"/>
          </a:xfrm>
        </p:spPr>
        <p:txBody>
          <a:bodyPr>
            <a:normAutofit lnSpcReduction="10000"/>
          </a:bodyPr>
          <a:lstStyle/>
          <a:p>
            <a:r>
              <a:rPr lang="en-US" sz="2800" dirty="0"/>
              <a:t>SF 651 phases our rollbacks over  10 years. </a:t>
            </a:r>
          </a:p>
          <a:p>
            <a:r>
              <a:rPr lang="en-US" sz="2800" dirty="0"/>
              <a:t>Homestead exemption of  25% but not to exceed $125,000 </a:t>
            </a:r>
          </a:p>
          <a:p>
            <a:r>
              <a:rPr lang="en-US" sz="2800" dirty="0"/>
              <a:t>Rate reductions (would have been) effective July 1, 2026.</a:t>
            </a:r>
          </a:p>
          <a:p>
            <a:r>
              <a:rPr lang="en-US" sz="2800" dirty="0"/>
              <a:t>Limits City/County Valuation growth, but allows more if inflation (CPI-U) is higher. Defines new construction and adds value of new construction above the 2% limit. Senate Amendments changes some terms in new valuations and CPI-U growth limitations. This has less impact on schools. </a:t>
            </a:r>
          </a:p>
        </p:txBody>
      </p:sp>
      <p:sp>
        <p:nvSpPr>
          <p:cNvPr id="4" name="Slide Number Placeholder 3">
            <a:extLst>
              <a:ext uri="{FF2B5EF4-FFF2-40B4-BE49-F238E27FC236}">
                <a16:creationId xmlns:a16="http://schemas.microsoft.com/office/drawing/2014/main" id="{0A2F8FE3-1F5A-4FD3-8EB3-47C6936F0A42}"/>
              </a:ext>
            </a:extLst>
          </p:cNvPr>
          <p:cNvSpPr>
            <a:spLocks noGrp="1"/>
          </p:cNvSpPr>
          <p:nvPr>
            <p:ph type="sldNum" sz="quarter" idx="12"/>
          </p:nvPr>
        </p:nvSpPr>
        <p:spPr/>
        <p:txBody>
          <a:bodyPr/>
          <a:lstStyle/>
          <a:p>
            <a:fld id="{7E3A9E86-4CC3-4959-A751-C33E618564A4}" type="slidenum">
              <a:rPr lang="en-US" smtClean="0"/>
              <a:t>68</a:t>
            </a:fld>
            <a:endParaRPr lang="en-US" dirty="0"/>
          </a:p>
        </p:txBody>
      </p:sp>
    </p:spTree>
    <p:extLst>
      <p:ext uri="{BB962C8B-B14F-4D97-AF65-F5344CB8AC3E}">
        <p14:creationId xmlns:p14="http://schemas.microsoft.com/office/powerpoint/2010/main" val="32998274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43863-E6BE-42B2-9265-C780A64CAB68}"/>
              </a:ext>
            </a:extLst>
          </p:cNvPr>
          <p:cNvSpPr>
            <a:spLocks noGrp="1"/>
          </p:cNvSpPr>
          <p:nvPr>
            <p:ph type="title"/>
          </p:nvPr>
        </p:nvSpPr>
        <p:spPr>
          <a:xfrm>
            <a:off x="457200" y="0"/>
            <a:ext cx="8229600" cy="1143000"/>
          </a:xfrm>
        </p:spPr>
        <p:txBody>
          <a:bodyPr>
            <a:normAutofit/>
          </a:bodyPr>
          <a:lstStyle/>
          <a:p>
            <a:r>
              <a:rPr lang="en-US" dirty="0"/>
              <a:t>PTR Round III SF 651</a:t>
            </a:r>
          </a:p>
        </p:txBody>
      </p:sp>
      <p:sp>
        <p:nvSpPr>
          <p:cNvPr id="3" name="Content Placeholder 2">
            <a:extLst>
              <a:ext uri="{FF2B5EF4-FFF2-40B4-BE49-F238E27FC236}">
                <a16:creationId xmlns:a16="http://schemas.microsoft.com/office/drawing/2014/main" id="{1B9C09B2-ABB3-45E3-94F6-DF162D6832E1}"/>
              </a:ext>
            </a:extLst>
          </p:cNvPr>
          <p:cNvSpPr>
            <a:spLocks noGrp="1"/>
          </p:cNvSpPr>
          <p:nvPr>
            <p:ph idx="1"/>
          </p:nvPr>
        </p:nvSpPr>
        <p:spPr>
          <a:xfrm>
            <a:off x="457200" y="1056952"/>
            <a:ext cx="8229600" cy="5349875"/>
          </a:xfrm>
        </p:spPr>
        <p:txBody>
          <a:bodyPr>
            <a:normAutofit fontScale="92500"/>
          </a:bodyPr>
          <a:lstStyle/>
          <a:p>
            <a:pPr marL="0" indent="0">
              <a:buNone/>
            </a:pPr>
            <a:r>
              <a:rPr lang="en-US" sz="2600" b="1" dirty="0"/>
              <a:t>Impact on school bonding/infrastructure capacity: </a:t>
            </a:r>
          </a:p>
          <a:p>
            <a:r>
              <a:rPr lang="en-US" sz="2200" dirty="0"/>
              <a:t>Limits PPEL/Debt levy rates to 70% of existing rates beginning July 1, 2026. </a:t>
            </a:r>
          </a:p>
          <a:p>
            <a:pPr lvl="1"/>
            <a:r>
              <a:rPr lang="en-US" sz="1800" dirty="0"/>
              <a:t>BPPEL set at 24 cents per $1,000</a:t>
            </a:r>
            <a:endParaRPr lang="en-US" sz="1800" b="1" dirty="0">
              <a:solidFill>
                <a:srgbClr val="00B050"/>
              </a:solidFill>
            </a:endParaRPr>
          </a:p>
          <a:p>
            <a:pPr lvl="1"/>
            <a:r>
              <a:rPr lang="en-US" sz="1800" dirty="0"/>
              <a:t>VPPEL set at $1.18 per $1,000</a:t>
            </a:r>
          </a:p>
          <a:p>
            <a:pPr lvl="1"/>
            <a:r>
              <a:rPr lang="en-US" sz="1800" dirty="0"/>
              <a:t>Bond issue thresholds: $1.89 and $2.84</a:t>
            </a:r>
          </a:p>
          <a:p>
            <a:pPr lvl="1"/>
            <a:r>
              <a:rPr lang="en-US" sz="1800" i="1" dirty="0"/>
              <a:t>Removes the blackout period or moratorium on votes from earlier versions.  </a:t>
            </a:r>
          </a:p>
          <a:p>
            <a:pPr lvl="1"/>
            <a:r>
              <a:rPr lang="en-US" sz="1800" dirty="0"/>
              <a:t>Specifies that levies approved before July 1, 2026 are subject to these rates. </a:t>
            </a:r>
          </a:p>
          <a:p>
            <a:pPr>
              <a:lnSpc>
                <a:spcPct val="110000"/>
              </a:lnSpc>
            </a:pPr>
            <a:r>
              <a:rPr lang="en-US" sz="2200" dirty="0"/>
              <a:t>Allows board resolution by April 30 preceding the budget year if debt obligation is due or refunded or refinanced. Required any refund or refinance in the year beginning July 1, 2025, could not exceed 70% of the original levy rate. (</a:t>
            </a:r>
            <a:r>
              <a:rPr lang="en-US" sz="2200" i="1" dirty="0"/>
              <a:t>IC §76.2 also allows levy above the rate limitation in law to make payments on debt.)</a:t>
            </a:r>
          </a:p>
          <a:p>
            <a:pPr>
              <a:lnSpc>
                <a:spcPct val="110000"/>
              </a:lnSpc>
            </a:pPr>
            <a:r>
              <a:rPr lang="en-US" sz="2200" dirty="0"/>
              <a:t>SF 651 uses PTER diversion to help pay for state cost of 100% Foundation Threshold, so it’s a shift from PTR to PTR. </a:t>
            </a:r>
            <a:r>
              <a:rPr lang="en-US" sz="2200" i="1" dirty="0"/>
              <a:t>Prior versions </a:t>
            </a:r>
            <a:r>
              <a:rPr lang="en-US" sz="2400" i="1" dirty="0"/>
              <a:t>would have kept the PTR Fund revenue in SAVE for school infrastructure. </a:t>
            </a:r>
            <a:endParaRPr lang="en-US" sz="2200" i="1" dirty="0"/>
          </a:p>
        </p:txBody>
      </p:sp>
      <p:sp>
        <p:nvSpPr>
          <p:cNvPr id="4" name="Slide Number Placeholder 3">
            <a:extLst>
              <a:ext uri="{FF2B5EF4-FFF2-40B4-BE49-F238E27FC236}">
                <a16:creationId xmlns:a16="http://schemas.microsoft.com/office/drawing/2014/main" id="{0A2F8FE3-1F5A-4FD3-8EB3-47C6936F0A42}"/>
              </a:ext>
            </a:extLst>
          </p:cNvPr>
          <p:cNvSpPr>
            <a:spLocks noGrp="1"/>
          </p:cNvSpPr>
          <p:nvPr>
            <p:ph type="sldNum" sz="quarter" idx="12"/>
          </p:nvPr>
        </p:nvSpPr>
        <p:spPr/>
        <p:txBody>
          <a:bodyPr/>
          <a:lstStyle/>
          <a:p>
            <a:fld id="{7E3A9E86-4CC3-4959-A751-C33E618564A4}" type="slidenum">
              <a:rPr lang="en-US" smtClean="0"/>
              <a:t>69</a:t>
            </a:fld>
            <a:endParaRPr lang="en-US" dirty="0"/>
          </a:p>
        </p:txBody>
      </p:sp>
    </p:spTree>
    <p:extLst>
      <p:ext uri="{BB962C8B-B14F-4D97-AF65-F5344CB8AC3E}">
        <p14:creationId xmlns:p14="http://schemas.microsoft.com/office/powerpoint/2010/main" val="89050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481949" cy="454997"/>
          </a:xfrm>
        </p:spPr>
        <p:txBody>
          <a:bodyPr>
            <a:normAutofit fontScale="90000"/>
          </a:bodyPr>
          <a:lstStyle/>
          <a:p>
            <a:r>
              <a:rPr lang="en-US" dirty="0"/>
              <a:t>Agenda</a:t>
            </a:r>
          </a:p>
        </p:txBody>
      </p:sp>
      <p:sp>
        <p:nvSpPr>
          <p:cNvPr id="4" name="Slide Number Placeholder 3"/>
          <p:cNvSpPr>
            <a:spLocks noGrp="1"/>
          </p:cNvSpPr>
          <p:nvPr>
            <p:ph type="sldNum" sz="quarter" idx="12"/>
          </p:nvPr>
        </p:nvSpPr>
        <p:spPr>
          <a:xfrm>
            <a:off x="6553200" y="6356350"/>
            <a:ext cx="2133600" cy="365125"/>
          </a:xfrm>
        </p:spPr>
        <p:txBody>
          <a:bodyPr/>
          <a:lstStyle/>
          <a:p>
            <a:fld id="{7E3A9E86-4CC3-4959-A751-C33E618564A4}" type="slidenum">
              <a:rPr lang="en-US" smtClean="0"/>
              <a:t>7</a:t>
            </a:fld>
            <a:endParaRPr lang="en-US" dirty="0"/>
          </a:p>
        </p:txBody>
      </p:sp>
      <p:sp>
        <p:nvSpPr>
          <p:cNvPr id="6" name="Content Placeholder 5"/>
          <p:cNvSpPr>
            <a:spLocks noGrp="1"/>
          </p:cNvSpPr>
          <p:nvPr>
            <p:ph idx="1"/>
          </p:nvPr>
        </p:nvSpPr>
        <p:spPr>
          <a:xfrm>
            <a:off x="342900" y="838201"/>
            <a:ext cx="8458200" cy="5518150"/>
          </a:xfrm>
        </p:spPr>
        <p:txBody>
          <a:bodyPr>
            <a:noAutofit/>
          </a:bodyPr>
          <a:lstStyle/>
          <a:p>
            <a:r>
              <a:rPr lang="en-US" sz="2100" dirty="0"/>
              <a:t>Condition of State General Fund Revenues</a:t>
            </a:r>
          </a:p>
          <a:p>
            <a:r>
              <a:rPr lang="en-US" sz="2100" dirty="0"/>
              <a:t>Projections for Budget Surplus, Taxpayer Relief Fund, CRF and EEF, etc.</a:t>
            </a:r>
          </a:p>
          <a:p>
            <a:r>
              <a:rPr lang="en-US" sz="2100" dirty="0"/>
              <a:t>SSA plus other $$$ in SF 167 (RPDC, DCPP Equity, Transportation Equity and Operational Sharing Weighting)</a:t>
            </a:r>
          </a:p>
          <a:p>
            <a:r>
              <a:rPr lang="en-US" sz="2100" dirty="0"/>
              <a:t>Preliminary Aid and Levy &amp; Tax Certification</a:t>
            </a:r>
          </a:p>
          <a:p>
            <a:r>
              <a:rPr lang="en-US" sz="2100" dirty="0"/>
              <a:t>SF 647 Education Appropriations </a:t>
            </a:r>
          </a:p>
          <a:p>
            <a:r>
              <a:rPr lang="en-US" sz="2100" dirty="0"/>
              <a:t>Standings Appropriations ($$ for PK-12 and ESAs)</a:t>
            </a:r>
          </a:p>
          <a:p>
            <a:r>
              <a:rPr lang="en-US" sz="2100" dirty="0"/>
              <a:t>HF 787 TSS Plus (CFPM Reminders and TSS $)</a:t>
            </a:r>
          </a:p>
          <a:p>
            <a:r>
              <a:rPr lang="en-US" sz="2100" dirty="0"/>
              <a:t>SF 660 Sports Wagering  (includes Education Support Personnel Supplement)</a:t>
            </a:r>
          </a:p>
          <a:p>
            <a:r>
              <a:rPr lang="en-US" sz="2100" dirty="0"/>
              <a:t>Note on Federal Funds and Allocations Resources</a:t>
            </a:r>
          </a:p>
          <a:p>
            <a:r>
              <a:rPr lang="en-US" sz="2100" dirty="0"/>
              <a:t>Property Tax Reform – Proposals, Data and Advocacy Information</a:t>
            </a:r>
          </a:p>
          <a:p>
            <a:r>
              <a:rPr lang="en-US" sz="2100" dirty="0"/>
              <a:t>Tax Foundation Study of Iowa Property Taxes – some takeaways</a:t>
            </a:r>
          </a:p>
          <a:p>
            <a:r>
              <a:rPr lang="en-US" sz="2100" dirty="0"/>
              <a:t>MOW MOW MOW Map of the Week</a:t>
            </a:r>
          </a:p>
          <a:p>
            <a:r>
              <a:rPr lang="en-US" sz="2100" dirty="0"/>
              <a:t>Dates, Deadlines and Recipe of the Week</a:t>
            </a:r>
          </a:p>
        </p:txBody>
      </p:sp>
    </p:spTree>
    <p:extLst>
      <p:ext uri="{BB962C8B-B14F-4D97-AF65-F5344CB8AC3E}">
        <p14:creationId xmlns:p14="http://schemas.microsoft.com/office/powerpoint/2010/main" val="40497171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EB5E-35D2-47A6-9E4F-800CDF914F0B}"/>
              </a:ext>
            </a:extLst>
          </p:cNvPr>
          <p:cNvSpPr>
            <a:spLocks noGrp="1"/>
          </p:cNvSpPr>
          <p:nvPr>
            <p:ph type="title"/>
          </p:nvPr>
        </p:nvSpPr>
        <p:spPr/>
        <p:txBody>
          <a:bodyPr>
            <a:normAutofit fontScale="90000"/>
          </a:bodyPr>
          <a:lstStyle/>
          <a:p>
            <a:r>
              <a:rPr lang="en-US" dirty="0"/>
              <a:t>Initial Look at Data</a:t>
            </a:r>
            <a:br>
              <a:rPr lang="en-US" dirty="0"/>
            </a:br>
            <a:r>
              <a:rPr lang="en-US" dirty="0"/>
              <a:t> (Piper Sandler modeling) </a:t>
            </a:r>
          </a:p>
        </p:txBody>
      </p:sp>
      <p:sp>
        <p:nvSpPr>
          <p:cNvPr id="3" name="Content Placeholder 2">
            <a:extLst>
              <a:ext uri="{FF2B5EF4-FFF2-40B4-BE49-F238E27FC236}">
                <a16:creationId xmlns:a16="http://schemas.microsoft.com/office/drawing/2014/main" id="{CCAA072A-1F9E-4212-8494-C0FAA09546F8}"/>
              </a:ext>
            </a:extLst>
          </p:cNvPr>
          <p:cNvSpPr>
            <a:spLocks noGrp="1"/>
          </p:cNvSpPr>
          <p:nvPr>
            <p:ph idx="1"/>
          </p:nvPr>
        </p:nvSpPr>
        <p:spPr/>
        <p:txBody>
          <a:bodyPr/>
          <a:lstStyle/>
          <a:p>
            <a:endParaRPr lang="en-US" dirty="0"/>
          </a:p>
          <a:p>
            <a:pPr marL="0" indent="0">
              <a:buNone/>
            </a:pPr>
            <a:r>
              <a:rPr lang="en-US" dirty="0"/>
              <a:t>Mix of valuation contribution by class:</a:t>
            </a:r>
          </a:p>
          <a:p>
            <a:endParaRPr lang="en-US" dirty="0"/>
          </a:p>
        </p:txBody>
      </p:sp>
      <p:graphicFrame>
        <p:nvGraphicFramePr>
          <p:cNvPr id="4" name="Table 3">
            <a:extLst>
              <a:ext uri="{FF2B5EF4-FFF2-40B4-BE49-F238E27FC236}">
                <a16:creationId xmlns:a16="http://schemas.microsoft.com/office/drawing/2014/main" id="{3A679F3B-6209-4A46-901B-8738A017611E}"/>
              </a:ext>
            </a:extLst>
          </p:cNvPr>
          <p:cNvGraphicFramePr>
            <a:graphicFrameLocks noGrp="1"/>
          </p:cNvGraphicFramePr>
          <p:nvPr>
            <p:extLst/>
          </p:nvPr>
        </p:nvGraphicFramePr>
        <p:xfrm>
          <a:off x="1447800" y="3048000"/>
          <a:ext cx="6781800" cy="25603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543095274"/>
                    </a:ext>
                  </a:extLst>
                </a:gridCol>
                <a:gridCol w="1905000">
                  <a:extLst>
                    <a:ext uri="{9D8B030D-6E8A-4147-A177-3AD203B41FA5}">
                      <a16:colId xmlns:a16="http://schemas.microsoft.com/office/drawing/2014/main" val="285471182"/>
                    </a:ext>
                  </a:extLst>
                </a:gridCol>
                <a:gridCol w="1828800">
                  <a:extLst>
                    <a:ext uri="{9D8B030D-6E8A-4147-A177-3AD203B41FA5}">
                      <a16:colId xmlns:a16="http://schemas.microsoft.com/office/drawing/2014/main" val="85876525"/>
                    </a:ext>
                  </a:extLst>
                </a:gridCol>
                <a:gridCol w="1295400">
                  <a:extLst>
                    <a:ext uri="{9D8B030D-6E8A-4147-A177-3AD203B41FA5}">
                      <a16:colId xmlns:a16="http://schemas.microsoft.com/office/drawing/2014/main" val="991397727"/>
                    </a:ext>
                  </a:extLst>
                </a:gridCol>
              </a:tblGrid>
              <a:tr h="370840">
                <a:tc>
                  <a:txBody>
                    <a:bodyPr/>
                    <a:lstStyle/>
                    <a:p>
                      <a:r>
                        <a:rPr lang="en-US" sz="2400" dirty="0"/>
                        <a:t>Class</a:t>
                      </a:r>
                    </a:p>
                  </a:txBody>
                  <a:tcPr/>
                </a:tc>
                <a:tc>
                  <a:txBody>
                    <a:bodyPr/>
                    <a:lstStyle/>
                    <a:p>
                      <a:r>
                        <a:rPr lang="en-US" sz="2400" dirty="0"/>
                        <a:t>Current Contribution</a:t>
                      </a:r>
                    </a:p>
                  </a:txBody>
                  <a:tcPr/>
                </a:tc>
                <a:tc>
                  <a:txBody>
                    <a:bodyPr/>
                    <a:lstStyle/>
                    <a:p>
                      <a:r>
                        <a:rPr lang="en-US" sz="2400" dirty="0"/>
                        <a:t>Proposed Contribution</a:t>
                      </a:r>
                    </a:p>
                  </a:txBody>
                  <a:tcPr/>
                </a:tc>
                <a:tc>
                  <a:txBody>
                    <a:bodyPr/>
                    <a:lstStyle/>
                    <a:p>
                      <a:endParaRPr lang="en-US" sz="2400" dirty="0"/>
                    </a:p>
                  </a:txBody>
                  <a:tcPr/>
                </a:tc>
                <a:extLst>
                  <a:ext uri="{0D108BD9-81ED-4DB2-BD59-A6C34878D82A}">
                    <a16:rowId xmlns:a16="http://schemas.microsoft.com/office/drawing/2014/main" val="3246938593"/>
                  </a:ext>
                </a:extLst>
              </a:tr>
              <a:tr h="370840">
                <a:tc>
                  <a:txBody>
                    <a:bodyPr/>
                    <a:lstStyle/>
                    <a:p>
                      <a:r>
                        <a:rPr lang="en-US" sz="2400" dirty="0"/>
                        <a:t>Residential</a:t>
                      </a:r>
                    </a:p>
                  </a:txBody>
                  <a:tcPr/>
                </a:tc>
                <a:tc>
                  <a:txBody>
                    <a:bodyPr/>
                    <a:lstStyle/>
                    <a:p>
                      <a:r>
                        <a:rPr lang="en-US" sz="2400" dirty="0"/>
                        <a:t>57%</a:t>
                      </a:r>
                    </a:p>
                  </a:txBody>
                  <a:tcPr/>
                </a:tc>
                <a:tc>
                  <a:txBody>
                    <a:bodyPr/>
                    <a:lstStyle/>
                    <a:p>
                      <a:r>
                        <a:rPr lang="en-US" sz="2400" dirty="0"/>
                        <a:t>63%</a:t>
                      </a:r>
                    </a:p>
                  </a:txBody>
                  <a:tcPr/>
                </a:tc>
                <a:tc>
                  <a:txBody>
                    <a:bodyPr/>
                    <a:lstStyle/>
                    <a:p>
                      <a:r>
                        <a:rPr lang="en-US" sz="2400" dirty="0"/>
                        <a:t>by FY 2035</a:t>
                      </a:r>
                    </a:p>
                  </a:txBody>
                  <a:tcPr/>
                </a:tc>
                <a:extLst>
                  <a:ext uri="{0D108BD9-81ED-4DB2-BD59-A6C34878D82A}">
                    <a16:rowId xmlns:a16="http://schemas.microsoft.com/office/drawing/2014/main" val="1698273129"/>
                  </a:ext>
                </a:extLst>
              </a:tr>
              <a:tr h="370840">
                <a:tc>
                  <a:txBody>
                    <a:bodyPr/>
                    <a:lstStyle/>
                    <a:p>
                      <a:r>
                        <a:rPr lang="en-US" sz="2400" dirty="0"/>
                        <a:t>Agricultural</a:t>
                      </a:r>
                    </a:p>
                  </a:txBody>
                  <a:tcPr/>
                </a:tc>
                <a:tc>
                  <a:txBody>
                    <a:bodyPr/>
                    <a:lstStyle/>
                    <a:p>
                      <a:r>
                        <a:rPr lang="en-US" sz="2400" dirty="0"/>
                        <a:t>14%</a:t>
                      </a:r>
                    </a:p>
                  </a:txBody>
                  <a:tcPr/>
                </a:tc>
                <a:tc>
                  <a:txBody>
                    <a:bodyPr/>
                    <a:lstStyle/>
                    <a:p>
                      <a:r>
                        <a:rPr lang="en-US" sz="2400" dirty="0"/>
                        <a:t>12%</a:t>
                      </a:r>
                    </a:p>
                  </a:txBody>
                  <a:tcPr/>
                </a:tc>
                <a:tc>
                  <a:txBody>
                    <a:bodyPr/>
                    <a:lstStyle/>
                    <a:p>
                      <a:endParaRPr lang="en-US" sz="2400" dirty="0"/>
                    </a:p>
                  </a:txBody>
                  <a:tcPr/>
                </a:tc>
                <a:extLst>
                  <a:ext uri="{0D108BD9-81ED-4DB2-BD59-A6C34878D82A}">
                    <a16:rowId xmlns:a16="http://schemas.microsoft.com/office/drawing/2014/main" val="1419612275"/>
                  </a:ext>
                </a:extLst>
              </a:tr>
              <a:tr h="370840">
                <a:tc>
                  <a:txBody>
                    <a:bodyPr/>
                    <a:lstStyle/>
                    <a:p>
                      <a:r>
                        <a:rPr lang="en-US" sz="2400" dirty="0"/>
                        <a:t>Commercial</a:t>
                      </a:r>
                    </a:p>
                  </a:txBody>
                  <a:tcPr/>
                </a:tc>
                <a:tc>
                  <a:txBody>
                    <a:bodyPr/>
                    <a:lstStyle/>
                    <a:p>
                      <a:r>
                        <a:rPr lang="en-US" sz="2400" dirty="0"/>
                        <a:t>23%</a:t>
                      </a:r>
                    </a:p>
                  </a:txBody>
                  <a:tcPr/>
                </a:tc>
                <a:tc>
                  <a:txBody>
                    <a:bodyPr/>
                    <a:lstStyle/>
                    <a:p>
                      <a:r>
                        <a:rPr lang="en-US" sz="2400" dirty="0"/>
                        <a:t>20%</a:t>
                      </a:r>
                    </a:p>
                  </a:txBody>
                  <a:tcPr/>
                </a:tc>
                <a:tc>
                  <a:txBody>
                    <a:bodyPr/>
                    <a:lstStyle/>
                    <a:p>
                      <a:endParaRPr lang="en-US" sz="2400" dirty="0"/>
                    </a:p>
                  </a:txBody>
                  <a:tcPr/>
                </a:tc>
                <a:extLst>
                  <a:ext uri="{0D108BD9-81ED-4DB2-BD59-A6C34878D82A}">
                    <a16:rowId xmlns:a16="http://schemas.microsoft.com/office/drawing/2014/main" val="321652740"/>
                  </a:ext>
                </a:extLst>
              </a:tr>
            </a:tbl>
          </a:graphicData>
        </a:graphic>
      </p:graphicFrame>
    </p:spTree>
    <p:extLst>
      <p:ext uri="{BB962C8B-B14F-4D97-AF65-F5344CB8AC3E}">
        <p14:creationId xmlns:p14="http://schemas.microsoft.com/office/powerpoint/2010/main" val="10435129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F9DA-BC0E-4903-B500-857B5E4E316E}"/>
              </a:ext>
            </a:extLst>
          </p:cNvPr>
          <p:cNvSpPr>
            <a:spLocks noGrp="1"/>
          </p:cNvSpPr>
          <p:nvPr>
            <p:ph type="title"/>
          </p:nvPr>
        </p:nvSpPr>
        <p:spPr>
          <a:xfrm>
            <a:off x="457200" y="914400"/>
            <a:ext cx="8229600" cy="1143000"/>
          </a:xfrm>
        </p:spPr>
        <p:txBody>
          <a:bodyPr>
            <a:normAutofit fontScale="90000"/>
          </a:bodyPr>
          <a:lstStyle/>
          <a:p>
            <a:r>
              <a:rPr lang="en-US" dirty="0"/>
              <a:t>PPEL and Debt Capacity Impacts</a:t>
            </a:r>
            <a:br>
              <a:rPr lang="en-US" dirty="0"/>
            </a:br>
            <a:r>
              <a:rPr lang="en-US" dirty="0"/>
              <a:t> (Piper Sandler Modeling Draft)</a:t>
            </a:r>
          </a:p>
        </p:txBody>
      </p:sp>
      <p:sp>
        <p:nvSpPr>
          <p:cNvPr id="3" name="Content Placeholder 2">
            <a:extLst>
              <a:ext uri="{FF2B5EF4-FFF2-40B4-BE49-F238E27FC236}">
                <a16:creationId xmlns:a16="http://schemas.microsoft.com/office/drawing/2014/main" id="{37C74AE5-D94B-472C-B2F2-32A351DB884A}"/>
              </a:ext>
            </a:extLst>
          </p:cNvPr>
          <p:cNvSpPr>
            <a:spLocks noGrp="1"/>
          </p:cNvSpPr>
          <p:nvPr>
            <p:ph idx="1"/>
          </p:nvPr>
        </p:nvSpPr>
        <p:spPr>
          <a:xfrm>
            <a:off x="685800" y="2590800"/>
            <a:ext cx="7886700" cy="3352800"/>
          </a:xfrm>
        </p:spPr>
        <p:txBody>
          <a:bodyPr>
            <a:normAutofit lnSpcReduction="10000"/>
          </a:bodyPr>
          <a:lstStyle/>
          <a:p>
            <a:r>
              <a:rPr lang="en-US" dirty="0"/>
              <a:t>3 districts are eventually held harmless (at some point when rollback is phased in)</a:t>
            </a:r>
          </a:p>
          <a:p>
            <a:r>
              <a:rPr lang="en-US" dirty="0"/>
              <a:t>13 districts lose between 0-10%</a:t>
            </a:r>
          </a:p>
          <a:p>
            <a:r>
              <a:rPr lang="en-US" dirty="0"/>
              <a:t>185 districts lose between 10-20%</a:t>
            </a:r>
          </a:p>
          <a:p>
            <a:r>
              <a:rPr lang="en-US" dirty="0"/>
              <a:t>122 districts lose between 20-30%</a:t>
            </a:r>
          </a:p>
          <a:p>
            <a:r>
              <a:rPr lang="en-US" dirty="0"/>
              <a:t>2 districts lose more than 30%</a:t>
            </a:r>
          </a:p>
        </p:txBody>
      </p:sp>
    </p:spTree>
    <p:extLst>
      <p:ext uri="{BB962C8B-B14F-4D97-AF65-F5344CB8AC3E}">
        <p14:creationId xmlns:p14="http://schemas.microsoft.com/office/powerpoint/2010/main" val="2785637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43863-E6BE-42B2-9265-C780A64CAB68}"/>
              </a:ext>
            </a:extLst>
          </p:cNvPr>
          <p:cNvSpPr>
            <a:spLocks noGrp="1"/>
          </p:cNvSpPr>
          <p:nvPr>
            <p:ph type="title"/>
          </p:nvPr>
        </p:nvSpPr>
        <p:spPr/>
        <p:txBody>
          <a:bodyPr/>
          <a:lstStyle/>
          <a:p>
            <a:r>
              <a:rPr lang="en-US" dirty="0"/>
              <a:t>SF 651 More Details</a:t>
            </a:r>
          </a:p>
        </p:txBody>
      </p:sp>
      <p:sp>
        <p:nvSpPr>
          <p:cNvPr id="3" name="Content Placeholder 2">
            <a:extLst>
              <a:ext uri="{FF2B5EF4-FFF2-40B4-BE49-F238E27FC236}">
                <a16:creationId xmlns:a16="http://schemas.microsoft.com/office/drawing/2014/main" id="{1B9C09B2-ABB3-45E3-94F6-DF162D6832E1}"/>
              </a:ext>
            </a:extLst>
          </p:cNvPr>
          <p:cNvSpPr>
            <a:spLocks noGrp="1"/>
          </p:cNvSpPr>
          <p:nvPr>
            <p:ph idx="1"/>
          </p:nvPr>
        </p:nvSpPr>
        <p:spPr/>
        <p:txBody>
          <a:bodyPr>
            <a:normAutofit fontScale="92500" lnSpcReduction="20000"/>
          </a:bodyPr>
          <a:lstStyle/>
          <a:p>
            <a:pPr>
              <a:lnSpc>
                <a:spcPct val="120000"/>
              </a:lnSpc>
            </a:pPr>
            <a:r>
              <a:rPr lang="en-US" sz="2400" dirty="0"/>
              <a:t>Eliminates wind rollback (taxed on 0-25% of net acquisition cost for 6 years, then at 30% going forward.) Will jump to 100%.</a:t>
            </a:r>
          </a:p>
          <a:p>
            <a:pPr>
              <a:lnSpc>
                <a:spcPct val="120000"/>
              </a:lnSpc>
            </a:pPr>
            <a:r>
              <a:rPr lang="en-US" sz="2400" dirty="0"/>
              <a:t>Adds Education Services and Media Services amounts to combined district cost (becomes state aid with 100% of foundation threshold)</a:t>
            </a:r>
          </a:p>
          <a:p>
            <a:pPr>
              <a:lnSpc>
                <a:spcPct val="120000"/>
              </a:lnSpc>
            </a:pPr>
            <a:r>
              <a:rPr lang="en-US" sz="2400" dirty="0"/>
              <a:t>Lowers school formula levies: </a:t>
            </a:r>
          </a:p>
          <a:p>
            <a:pPr lvl="1">
              <a:lnSpc>
                <a:spcPct val="120000"/>
              </a:lnSpc>
            </a:pPr>
            <a:r>
              <a:rPr lang="en-US" sz="2400" dirty="0"/>
              <a:t>Regular foundation base set at 100%</a:t>
            </a:r>
          </a:p>
          <a:p>
            <a:pPr lvl="1">
              <a:lnSpc>
                <a:spcPct val="120000"/>
              </a:lnSpc>
            </a:pPr>
            <a:r>
              <a:rPr lang="en-US" sz="2400" dirty="0"/>
              <a:t>Special education foundation base set at 100%</a:t>
            </a:r>
          </a:p>
          <a:p>
            <a:pPr lvl="1">
              <a:lnSpc>
                <a:spcPct val="120000"/>
              </a:lnSpc>
            </a:pPr>
            <a:r>
              <a:rPr lang="en-US" sz="2400" dirty="0"/>
              <a:t>Reorg incentives (lowers the three thresholds to 70% of existing levels) </a:t>
            </a:r>
          </a:p>
          <a:p>
            <a:pPr lvl="1">
              <a:lnSpc>
                <a:spcPct val="120000"/>
              </a:lnSpc>
            </a:pPr>
            <a:r>
              <a:rPr lang="en-US" sz="2400" dirty="0"/>
              <a:t>Sets uniform foundation levy at $4.48662 per $1,000 taxable valuation</a:t>
            </a:r>
            <a:endParaRPr lang="en-US" sz="2400" b="1" i="1" dirty="0">
              <a:solidFill>
                <a:srgbClr val="00B050"/>
              </a:solidFill>
            </a:endParaRPr>
          </a:p>
        </p:txBody>
      </p:sp>
      <p:sp>
        <p:nvSpPr>
          <p:cNvPr id="4" name="Slide Number Placeholder 3">
            <a:extLst>
              <a:ext uri="{FF2B5EF4-FFF2-40B4-BE49-F238E27FC236}">
                <a16:creationId xmlns:a16="http://schemas.microsoft.com/office/drawing/2014/main" id="{0A2F8FE3-1F5A-4FD3-8EB3-47C6936F0A42}"/>
              </a:ext>
            </a:extLst>
          </p:cNvPr>
          <p:cNvSpPr>
            <a:spLocks noGrp="1"/>
          </p:cNvSpPr>
          <p:nvPr>
            <p:ph type="sldNum" sz="quarter" idx="12"/>
          </p:nvPr>
        </p:nvSpPr>
        <p:spPr/>
        <p:txBody>
          <a:bodyPr/>
          <a:lstStyle/>
          <a:p>
            <a:fld id="{7E3A9E86-4CC3-4959-A751-C33E618564A4}" type="slidenum">
              <a:rPr lang="en-US" smtClean="0"/>
              <a:t>72</a:t>
            </a:fld>
            <a:endParaRPr lang="en-US" dirty="0"/>
          </a:p>
        </p:txBody>
      </p:sp>
    </p:spTree>
    <p:extLst>
      <p:ext uri="{BB962C8B-B14F-4D97-AF65-F5344CB8AC3E}">
        <p14:creationId xmlns:p14="http://schemas.microsoft.com/office/powerpoint/2010/main" val="21895928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43863-E6BE-42B2-9265-C780A64CAB68}"/>
              </a:ext>
            </a:extLst>
          </p:cNvPr>
          <p:cNvSpPr>
            <a:spLocks noGrp="1"/>
          </p:cNvSpPr>
          <p:nvPr>
            <p:ph type="title"/>
          </p:nvPr>
        </p:nvSpPr>
        <p:spPr/>
        <p:txBody>
          <a:bodyPr>
            <a:normAutofit fontScale="90000"/>
          </a:bodyPr>
          <a:lstStyle/>
          <a:p>
            <a:r>
              <a:rPr lang="en-US" dirty="0"/>
              <a:t>SF 651 Same Management Fund Ideas</a:t>
            </a:r>
          </a:p>
        </p:txBody>
      </p:sp>
      <p:sp>
        <p:nvSpPr>
          <p:cNvPr id="3" name="Content Placeholder 2">
            <a:extLst>
              <a:ext uri="{FF2B5EF4-FFF2-40B4-BE49-F238E27FC236}">
                <a16:creationId xmlns:a16="http://schemas.microsoft.com/office/drawing/2014/main" id="{1B9C09B2-ABB3-45E3-94F6-DF162D6832E1}"/>
              </a:ext>
            </a:extLst>
          </p:cNvPr>
          <p:cNvSpPr>
            <a:spLocks noGrp="1"/>
          </p:cNvSpPr>
          <p:nvPr>
            <p:ph idx="1"/>
          </p:nvPr>
        </p:nvSpPr>
        <p:spPr/>
        <p:txBody>
          <a:bodyPr>
            <a:normAutofit fontScale="92500" lnSpcReduction="10000"/>
          </a:bodyPr>
          <a:lstStyle/>
          <a:p>
            <a:r>
              <a:rPr lang="en-US" dirty="0"/>
              <a:t>Management Fund</a:t>
            </a:r>
          </a:p>
          <a:p>
            <a:pPr lvl="1"/>
            <a:r>
              <a:rPr lang="en-US" dirty="0"/>
              <a:t>Requires districts report to SBRC if ending balance exceeds 100% FY 2025 total expenditures by Nov. 15, 2025. </a:t>
            </a:r>
          </a:p>
          <a:p>
            <a:pPr lvl="1"/>
            <a:r>
              <a:rPr lang="en-US" dirty="0"/>
              <a:t>Requires SBRC to review and determine appropriateness of establishing Management Fund  unexpended fund balance limitations for fiscal years beginning on or after July 1, 2027. Requires SBRC to  make recommendations to GA by Feb. 1, 2026. </a:t>
            </a:r>
          </a:p>
          <a:p>
            <a:pPr lvl="1"/>
            <a:r>
              <a:rPr lang="en-US" dirty="0"/>
              <a:t>Limits Management Fund Taxing Authority based on unspent balances beginning July 1, 2027.</a:t>
            </a:r>
          </a:p>
        </p:txBody>
      </p:sp>
      <p:sp>
        <p:nvSpPr>
          <p:cNvPr id="4" name="Slide Number Placeholder 3">
            <a:extLst>
              <a:ext uri="{FF2B5EF4-FFF2-40B4-BE49-F238E27FC236}">
                <a16:creationId xmlns:a16="http://schemas.microsoft.com/office/drawing/2014/main" id="{0A2F8FE3-1F5A-4FD3-8EB3-47C6936F0A42}"/>
              </a:ext>
            </a:extLst>
          </p:cNvPr>
          <p:cNvSpPr>
            <a:spLocks noGrp="1"/>
          </p:cNvSpPr>
          <p:nvPr>
            <p:ph type="sldNum" sz="quarter" idx="12"/>
          </p:nvPr>
        </p:nvSpPr>
        <p:spPr/>
        <p:txBody>
          <a:bodyPr/>
          <a:lstStyle/>
          <a:p>
            <a:fld id="{7E3A9E86-4CC3-4959-A751-C33E618564A4}" type="slidenum">
              <a:rPr lang="en-US" smtClean="0"/>
              <a:t>73</a:t>
            </a:fld>
            <a:endParaRPr lang="en-US" dirty="0"/>
          </a:p>
        </p:txBody>
      </p:sp>
    </p:spTree>
    <p:extLst>
      <p:ext uri="{BB962C8B-B14F-4D97-AF65-F5344CB8AC3E}">
        <p14:creationId xmlns:p14="http://schemas.microsoft.com/office/powerpoint/2010/main" val="16178419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F75A-92ED-4330-8817-C45747328371}"/>
              </a:ext>
            </a:extLst>
          </p:cNvPr>
          <p:cNvSpPr>
            <a:spLocks noGrp="1"/>
          </p:cNvSpPr>
          <p:nvPr>
            <p:ph type="title"/>
          </p:nvPr>
        </p:nvSpPr>
        <p:spPr/>
        <p:txBody>
          <a:bodyPr/>
          <a:lstStyle/>
          <a:p>
            <a:r>
              <a:rPr lang="en-US" dirty="0"/>
              <a:t>SF 651 More Details</a:t>
            </a:r>
          </a:p>
        </p:txBody>
      </p:sp>
      <p:graphicFrame>
        <p:nvGraphicFramePr>
          <p:cNvPr id="5" name="Content Placeholder 4">
            <a:extLst>
              <a:ext uri="{FF2B5EF4-FFF2-40B4-BE49-F238E27FC236}">
                <a16:creationId xmlns:a16="http://schemas.microsoft.com/office/drawing/2014/main" id="{F4151C3B-0295-4749-8E2A-747AC5D0717D}"/>
              </a:ext>
            </a:extLst>
          </p:cNvPr>
          <p:cNvGraphicFramePr>
            <a:graphicFrameLocks noGrp="1"/>
          </p:cNvGraphicFramePr>
          <p:nvPr>
            <p:ph idx="1"/>
            <p:extLst/>
          </p:nvPr>
        </p:nvGraphicFramePr>
        <p:xfrm>
          <a:off x="990600" y="2191448"/>
          <a:ext cx="7086600" cy="2749741"/>
        </p:xfrm>
        <a:graphic>
          <a:graphicData uri="http://schemas.openxmlformats.org/drawingml/2006/table">
            <a:tbl>
              <a:tblPr firstRow="1" firstCol="1" bandRow="1">
                <a:tableStyleId>{5C22544A-7EE6-4342-B048-85BDC9FD1C3A}</a:tableStyleId>
              </a:tblPr>
              <a:tblGrid>
                <a:gridCol w="1999684">
                  <a:extLst>
                    <a:ext uri="{9D8B030D-6E8A-4147-A177-3AD203B41FA5}">
                      <a16:colId xmlns:a16="http://schemas.microsoft.com/office/drawing/2014/main" val="284657272"/>
                    </a:ext>
                  </a:extLst>
                </a:gridCol>
                <a:gridCol w="5086916">
                  <a:extLst>
                    <a:ext uri="{9D8B030D-6E8A-4147-A177-3AD203B41FA5}">
                      <a16:colId xmlns:a16="http://schemas.microsoft.com/office/drawing/2014/main" val="485389817"/>
                    </a:ext>
                  </a:extLst>
                </a:gridCol>
              </a:tblGrid>
              <a:tr h="0">
                <a:tc>
                  <a:txBody>
                    <a:bodyPr/>
                    <a:lstStyle/>
                    <a:p>
                      <a:pPr marL="0" marR="0" algn="ctr">
                        <a:lnSpc>
                          <a:spcPct val="107000"/>
                        </a:lnSpc>
                        <a:spcBef>
                          <a:spcPts val="0"/>
                        </a:spcBef>
                        <a:spcAft>
                          <a:spcPts val="0"/>
                        </a:spcAft>
                      </a:pPr>
                      <a:r>
                        <a:rPr lang="en-US" sz="2400" dirty="0">
                          <a:effectLst/>
                        </a:rPr>
                        <a:t>Fiscal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2400" dirty="0">
                          <a:effectLst/>
                        </a:rPr>
                        <a:t>Maximum Allowable Fund Balance </a:t>
                      </a:r>
                      <a:br>
                        <a:rPr lang="en-US" sz="2400" dirty="0">
                          <a:effectLst/>
                        </a:rPr>
                      </a:br>
                      <a:r>
                        <a:rPr lang="en-US" sz="2400" dirty="0">
                          <a:effectLst/>
                        </a:rPr>
                        <a:t>(% of Prior 3-Year Avg. Expenditures)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8167314"/>
                  </a:ext>
                </a:extLst>
              </a:tr>
              <a:tr h="0">
                <a:tc>
                  <a:txBody>
                    <a:bodyPr/>
                    <a:lstStyle/>
                    <a:p>
                      <a:pPr marL="0" marR="0" algn="ctr">
                        <a:lnSpc>
                          <a:spcPct val="107000"/>
                        </a:lnSpc>
                        <a:spcBef>
                          <a:spcPts val="0"/>
                        </a:spcBef>
                        <a:spcAft>
                          <a:spcPts val="0"/>
                        </a:spcAft>
                      </a:pPr>
                      <a:r>
                        <a:rPr lang="en-US" sz="2400" dirty="0">
                          <a:effectLst/>
                        </a:rPr>
                        <a:t>2027-28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2400" dirty="0">
                          <a:effectLst/>
                        </a:rPr>
                        <a:t>180%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54885770"/>
                  </a:ext>
                </a:extLst>
              </a:tr>
              <a:tr h="0">
                <a:tc>
                  <a:txBody>
                    <a:bodyPr/>
                    <a:lstStyle/>
                    <a:p>
                      <a:pPr marL="0" marR="0" algn="ctr">
                        <a:lnSpc>
                          <a:spcPct val="107000"/>
                        </a:lnSpc>
                        <a:spcBef>
                          <a:spcPts val="0"/>
                        </a:spcBef>
                        <a:spcAft>
                          <a:spcPts val="0"/>
                        </a:spcAft>
                      </a:pPr>
                      <a:r>
                        <a:rPr lang="en-US" sz="2400" dirty="0">
                          <a:effectLst/>
                        </a:rPr>
                        <a:t>2028-29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2400" dirty="0">
                          <a:effectLst/>
                        </a:rPr>
                        <a:t>175%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80138310"/>
                  </a:ext>
                </a:extLst>
              </a:tr>
              <a:tr h="0">
                <a:tc>
                  <a:txBody>
                    <a:bodyPr/>
                    <a:lstStyle/>
                    <a:p>
                      <a:pPr marL="0" marR="0" algn="ctr">
                        <a:lnSpc>
                          <a:spcPct val="107000"/>
                        </a:lnSpc>
                        <a:spcBef>
                          <a:spcPts val="0"/>
                        </a:spcBef>
                        <a:spcAft>
                          <a:spcPts val="0"/>
                        </a:spcAft>
                      </a:pPr>
                      <a:r>
                        <a:rPr lang="en-US" sz="2400" dirty="0">
                          <a:effectLst/>
                        </a:rPr>
                        <a:t>2029-30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2400" dirty="0">
                          <a:effectLst/>
                        </a:rPr>
                        <a:t>170%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80659919"/>
                  </a:ext>
                </a:extLst>
              </a:tr>
              <a:tr h="0">
                <a:tc>
                  <a:txBody>
                    <a:bodyPr/>
                    <a:lstStyle/>
                    <a:p>
                      <a:pPr marL="0" marR="0" algn="ctr">
                        <a:lnSpc>
                          <a:spcPct val="107000"/>
                        </a:lnSpc>
                        <a:spcBef>
                          <a:spcPts val="0"/>
                        </a:spcBef>
                        <a:spcAft>
                          <a:spcPts val="0"/>
                        </a:spcAft>
                      </a:pPr>
                      <a:r>
                        <a:rPr lang="en-US" sz="2400" dirty="0">
                          <a:effectLst/>
                        </a:rPr>
                        <a:t>2020-31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2400" dirty="0">
                          <a:effectLst/>
                        </a:rPr>
                        <a:t>165%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72603781"/>
                  </a:ext>
                </a:extLst>
              </a:tr>
              <a:tr h="0">
                <a:tc>
                  <a:txBody>
                    <a:bodyPr/>
                    <a:lstStyle/>
                    <a:p>
                      <a:pPr marL="0" marR="0" algn="ctr">
                        <a:lnSpc>
                          <a:spcPct val="107000"/>
                        </a:lnSpc>
                        <a:spcBef>
                          <a:spcPts val="0"/>
                        </a:spcBef>
                        <a:spcAft>
                          <a:spcPts val="0"/>
                        </a:spcAft>
                      </a:pPr>
                      <a:r>
                        <a:rPr lang="en-US" sz="2400" dirty="0">
                          <a:effectLst/>
                        </a:rPr>
                        <a:t>2031-32+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2400" dirty="0">
                          <a:effectLst/>
                        </a:rPr>
                        <a:t>160%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2689156"/>
                  </a:ext>
                </a:extLst>
              </a:tr>
            </a:tbl>
          </a:graphicData>
        </a:graphic>
      </p:graphicFrame>
      <p:sp>
        <p:nvSpPr>
          <p:cNvPr id="4" name="Slide Number Placeholder 3">
            <a:extLst>
              <a:ext uri="{FF2B5EF4-FFF2-40B4-BE49-F238E27FC236}">
                <a16:creationId xmlns:a16="http://schemas.microsoft.com/office/drawing/2014/main" id="{9CB0854B-D697-4DAE-8A82-A842C17B62B9}"/>
              </a:ext>
            </a:extLst>
          </p:cNvPr>
          <p:cNvSpPr>
            <a:spLocks noGrp="1"/>
          </p:cNvSpPr>
          <p:nvPr>
            <p:ph type="sldNum" sz="quarter" idx="12"/>
          </p:nvPr>
        </p:nvSpPr>
        <p:spPr/>
        <p:txBody>
          <a:bodyPr/>
          <a:lstStyle/>
          <a:p>
            <a:fld id="{7E3A9E86-4CC3-4959-A751-C33E618564A4}" type="slidenum">
              <a:rPr lang="en-US" smtClean="0"/>
              <a:t>74</a:t>
            </a:fld>
            <a:endParaRPr lang="en-US" dirty="0"/>
          </a:p>
        </p:txBody>
      </p:sp>
      <p:sp>
        <p:nvSpPr>
          <p:cNvPr id="7" name="TextBox 6">
            <a:extLst>
              <a:ext uri="{FF2B5EF4-FFF2-40B4-BE49-F238E27FC236}">
                <a16:creationId xmlns:a16="http://schemas.microsoft.com/office/drawing/2014/main" id="{7DC2D190-14E0-42B4-90AA-35AC41C0E3BC}"/>
              </a:ext>
            </a:extLst>
          </p:cNvPr>
          <p:cNvSpPr txBox="1"/>
          <p:nvPr/>
        </p:nvSpPr>
        <p:spPr>
          <a:xfrm>
            <a:off x="914400" y="1219200"/>
            <a:ext cx="6858000" cy="830997"/>
          </a:xfrm>
          <a:prstGeom prst="rect">
            <a:avLst/>
          </a:prstGeom>
          <a:noFill/>
        </p:spPr>
        <p:txBody>
          <a:bodyPr wrap="square" rtlCol="0">
            <a:spAutoFit/>
          </a:bodyPr>
          <a:lstStyle/>
          <a:p>
            <a:pPr algn="ctr"/>
            <a:r>
              <a:rPr lang="en-US" sz="2400" dirty="0"/>
              <a:t>(Phases down management fund carry forward balance limitation on budget year levy)</a:t>
            </a:r>
          </a:p>
        </p:txBody>
      </p:sp>
      <p:sp>
        <p:nvSpPr>
          <p:cNvPr id="8" name="TextBox 7">
            <a:extLst>
              <a:ext uri="{FF2B5EF4-FFF2-40B4-BE49-F238E27FC236}">
                <a16:creationId xmlns:a16="http://schemas.microsoft.com/office/drawing/2014/main" id="{7189A328-5561-4E3C-8ACB-2E5D4256045C}"/>
              </a:ext>
            </a:extLst>
          </p:cNvPr>
          <p:cNvSpPr txBox="1"/>
          <p:nvPr/>
        </p:nvSpPr>
        <p:spPr>
          <a:xfrm>
            <a:off x="888076" y="5253334"/>
            <a:ext cx="7265324" cy="1200329"/>
          </a:xfrm>
          <a:prstGeom prst="rect">
            <a:avLst/>
          </a:prstGeom>
          <a:noFill/>
        </p:spPr>
        <p:txBody>
          <a:bodyPr wrap="square" rtlCol="0">
            <a:spAutoFit/>
          </a:bodyPr>
          <a:lstStyle/>
          <a:p>
            <a:r>
              <a:rPr lang="en-US" sz="2400" dirty="0"/>
              <a:t>To calculate the maximum for FY 2028, take the average expenditures of FY2024, FY2025, and FY2026, multiply by 180%, and subtract 2026 unexpended fund balance </a:t>
            </a:r>
          </a:p>
        </p:txBody>
      </p:sp>
    </p:spTree>
    <p:extLst>
      <p:ext uri="{BB962C8B-B14F-4D97-AF65-F5344CB8AC3E}">
        <p14:creationId xmlns:p14="http://schemas.microsoft.com/office/powerpoint/2010/main" val="30827406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3FE4-0CAF-429C-9CA8-85FDEBE450EA}"/>
              </a:ext>
            </a:extLst>
          </p:cNvPr>
          <p:cNvSpPr>
            <a:spLocks noGrp="1"/>
          </p:cNvSpPr>
          <p:nvPr>
            <p:ph type="title"/>
          </p:nvPr>
        </p:nvSpPr>
        <p:spPr/>
        <p:txBody>
          <a:bodyPr>
            <a:normAutofit fontScale="90000"/>
          </a:bodyPr>
          <a:lstStyle/>
          <a:p>
            <a:r>
              <a:rPr lang="en-US" dirty="0"/>
              <a:t>How much MF Ending Balance</a:t>
            </a:r>
            <a:br>
              <a:rPr lang="en-US" dirty="0"/>
            </a:br>
            <a:r>
              <a:rPr lang="en-US" dirty="0"/>
              <a:t> is Justified? </a:t>
            </a:r>
          </a:p>
        </p:txBody>
      </p:sp>
      <p:sp>
        <p:nvSpPr>
          <p:cNvPr id="3" name="Content Placeholder 2">
            <a:extLst>
              <a:ext uri="{FF2B5EF4-FFF2-40B4-BE49-F238E27FC236}">
                <a16:creationId xmlns:a16="http://schemas.microsoft.com/office/drawing/2014/main" id="{58FC3393-609A-47A3-A7C8-0D1CE23CA2C8}"/>
              </a:ext>
            </a:extLst>
          </p:cNvPr>
          <p:cNvSpPr>
            <a:spLocks noGrp="1"/>
          </p:cNvSpPr>
          <p:nvPr>
            <p:ph idx="1"/>
          </p:nvPr>
        </p:nvSpPr>
        <p:spPr>
          <a:xfrm>
            <a:off x="457200" y="1981200"/>
            <a:ext cx="8229600" cy="4144963"/>
          </a:xfrm>
        </p:spPr>
        <p:txBody>
          <a:bodyPr>
            <a:normAutofit fontScale="70000" lnSpcReduction="20000"/>
          </a:bodyPr>
          <a:lstStyle/>
          <a:p>
            <a:r>
              <a:rPr lang="en-US" dirty="0"/>
              <a:t>Cash flow and balance aspects both at play</a:t>
            </a:r>
          </a:p>
          <a:p>
            <a:r>
              <a:rPr lang="en-US" dirty="0"/>
              <a:t>Property, Casualty &amp; Loss Premiums due July 1 (and districts may not know them at budget publication deadline)</a:t>
            </a:r>
          </a:p>
          <a:p>
            <a:r>
              <a:rPr lang="en-US" dirty="0"/>
              <a:t>Local Government Risk Pool Premiums due by July 31</a:t>
            </a:r>
          </a:p>
          <a:p>
            <a:r>
              <a:rPr lang="en-US" dirty="0"/>
              <a:t>Equipment Maintenance Insurance Program (Break-Fix) </a:t>
            </a:r>
          </a:p>
          <a:p>
            <a:r>
              <a:rPr lang="en-US" dirty="0"/>
              <a:t>Reserve of Deductibles (higher wind and hail deductibles now required)</a:t>
            </a:r>
          </a:p>
          <a:p>
            <a:r>
              <a:rPr lang="en-US" dirty="0"/>
              <a:t>Planning ahead for early retirement plan and actual early retirement expenditures</a:t>
            </a:r>
          </a:p>
          <a:p>
            <a:r>
              <a:rPr lang="en-US" dirty="0"/>
              <a:t>Planning ahead for possible litigation judgement/claims (any examples of significant judgments ordered? Court Costs?)</a:t>
            </a:r>
          </a:p>
          <a:p>
            <a:r>
              <a:rPr lang="en-US" dirty="0"/>
              <a:t>Increased premiums due to bad workers comp experience? </a:t>
            </a:r>
          </a:p>
          <a:p>
            <a:r>
              <a:rPr lang="en-US" dirty="0"/>
              <a:t>Do refunds paid by insurance impact ending balance? </a:t>
            </a:r>
          </a:p>
          <a:p>
            <a:endParaRPr lang="en-US" dirty="0"/>
          </a:p>
        </p:txBody>
      </p:sp>
      <p:sp>
        <p:nvSpPr>
          <p:cNvPr id="4" name="Slide Number Placeholder 3">
            <a:extLst>
              <a:ext uri="{FF2B5EF4-FFF2-40B4-BE49-F238E27FC236}">
                <a16:creationId xmlns:a16="http://schemas.microsoft.com/office/drawing/2014/main" id="{17580396-5B5D-4F48-847C-3CB2093DC879}"/>
              </a:ext>
            </a:extLst>
          </p:cNvPr>
          <p:cNvSpPr>
            <a:spLocks noGrp="1"/>
          </p:cNvSpPr>
          <p:nvPr>
            <p:ph type="sldNum" sz="quarter" idx="12"/>
          </p:nvPr>
        </p:nvSpPr>
        <p:spPr/>
        <p:txBody>
          <a:bodyPr/>
          <a:lstStyle/>
          <a:p>
            <a:fld id="{7E3A9E86-4CC3-4959-A751-C33E618564A4}" type="slidenum">
              <a:rPr lang="en-US" smtClean="0"/>
              <a:t>75</a:t>
            </a:fld>
            <a:endParaRPr lang="en-US" dirty="0"/>
          </a:p>
        </p:txBody>
      </p:sp>
    </p:spTree>
    <p:extLst>
      <p:ext uri="{BB962C8B-B14F-4D97-AF65-F5344CB8AC3E}">
        <p14:creationId xmlns:p14="http://schemas.microsoft.com/office/powerpoint/2010/main" val="2337258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6264-7057-4999-BDF9-4C9C39859143}"/>
              </a:ext>
            </a:extLst>
          </p:cNvPr>
          <p:cNvSpPr>
            <a:spLocks noGrp="1"/>
          </p:cNvSpPr>
          <p:nvPr>
            <p:ph type="title"/>
          </p:nvPr>
        </p:nvSpPr>
        <p:spPr/>
        <p:txBody>
          <a:bodyPr/>
          <a:lstStyle/>
          <a:p>
            <a:r>
              <a:rPr lang="en-US" dirty="0"/>
              <a:t>Interim, then 2026 Session</a:t>
            </a:r>
          </a:p>
        </p:txBody>
      </p:sp>
      <p:sp>
        <p:nvSpPr>
          <p:cNvPr id="3" name="Content Placeholder 2">
            <a:extLst>
              <a:ext uri="{FF2B5EF4-FFF2-40B4-BE49-F238E27FC236}">
                <a16:creationId xmlns:a16="http://schemas.microsoft.com/office/drawing/2014/main" id="{1C1DA16C-8BE2-4ACF-B8B1-022BD8BCF4EC}"/>
              </a:ext>
            </a:extLst>
          </p:cNvPr>
          <p:cNvSpPr>
            <a:spLocks noGrp="1"/>
          </p:cNvSpPr>
          <p:nvPr>
            <p:ph idx="1"/>
          </p:nvPr>
        </p:nvSpPr>
        <p:spPr/>
        <p:txBody>
          <a:bodyPr>
            <a:normAutofit fontScale="62500" lnSpcReduction="20000"/>
          </a:bodyPr>
          <a:lstStyle/>
          <a:p>
            <a:pPr>
              <a:lnSpc>
                <a:spcPct val="120000"/>
              </a:lnSpc>
            </a:pPr>
            <a:r>
              <a:rPr lang="en-US" dirty="0"/>
              <a:t>Look for information to share with legislators at teachable moments.  </a:t>
            </a:r>
          </a:p>
          <a:p>
            <a:pPr lvl="1">
              <a:lnSpc>
                <a:spcPct val="120000"/>
              </a:lnSpc>
            </a:pPr>
            <a:r>
              <a:rPr lang="en-US" dirty="0"/>
              <a:t>Any hail damage or storms this summer? Send them a note. </a:t>
            </a:r>
          </a:p>
          <a:p>
            <a:pPr lvl="1">
              <a:lnSpc>
                <a:spcPct val="120000"/>
              </a:lnSpc>
            </a:pPr>
            <a:r>
              <a:rPr lang="en-US" dirty="0"/>
              <a:t>Voters approve PPEL or bond issue? Send them a note.</a:t>
            </a:r>
          </a:p>
          <a:p>
            <a:pPr lvl="1">
              <a:lnSpc>
                <a:spcPct val="120000"/>
              </a:lnSpc>
            </a:pPr>
            <a:r>
              <a:rPr lang="en-US" dirty="0"/>
              <a:t>Share successes and talk about what students need.  </a:t>
            </a:r>
          </a:p>
          <a:p>
            <a:pPr lvl="1">
              <a:lnSpc>
                <a:spcPct val="120000"/>
              </a:lnSpc>
            </a:pPr>
            <a:r>
              <a:rPr lang="en-US" dirty="0"/>
              <a:t>Continue to push on the State’s inability to adequately fund education now. </a:t>
            </a:r>
          </a:p>
          <a:p>
            <a:pPr>
              <a:lnSpc>
                <a:spcPct val="120000"/>
              </a:lnSpc>
            </a:pPr>
            <a:r>
              <a:rPr lang="en-US" dirty="0"/>
              <a:t>Advocate with balanced tone, some pluses and minuses, avoid “fear mongering”, and share the facts (Never was a fiscal note, so ask them how they know what any proposal will mean for taxpayers or local governments.)</a:t>
            </a:r>
          </a:p>
          <a:p>
            <a:pPr>
              <a:lnSpc>
                <a:spcPct val="120000"/>
              </a:lnSpc>
            </a:pPr>
            <a:r>
              <a:rPr lang="en-US" dirty="0"/>
              <a:t>Watch for resources from advocacy groups. </a:t>
            </a:r>
          </a:p>
          <a:p>
            <a:pPr>
              <a:lnSpc>
                <a:spcPct val="120000"/>
              </a:lnSpc>
            </a:pPr>
            <a:r>
              <a:rPr lang="en-US" dirty="0"/>
              <a:t>Get your property tax ducks in a row </a:t>
            </a:r>
          </a:p>
          <a:p>
            <a:pPr marL="0" indent="0">
              <a:buNone/>
            </a:pPr>
            <a:endParaRPr lang="en-US" dirty="0"/>
          </a:p>
        </p:txBody>
      </p:sp>
      <p:sp>
        <p:nvSpPr>
          <p:cNvPr id="4" name="Slide Number Placeholder 3">
            <a:extLst>
              <a:ext uri="{FF2B5EF4-FFF2-40B4-BE49-F238E27FC236}">
                <a16:creationId xmlns:a16="http://schemas.microsoft.com/office/drawing/2014/main" id="{081BD835-253E-430E-91A8-DD7BE59F1A1A}"/>
              </a:ext>
            </a:extLst>
          </p:cNvPr>
          <p:cNvSpPr>
            <a:spLocks noGrp="1"/>
          </p:cNvSpPr>
          <p:nvPr>
            <p:ph type="sldNum" sz="quarter" idx="12"/>
          </p:nvPr>
        </p:nvSpPr>
        <p:spPr/>
        <p:txBody>
          <a:bodyPr/>
          <a:lstStyle/>
          <a:p>
            <a:fld id="{7E3A9E86-4CC3-4959-A751-C33E618564A4}" type="slidenum">
              <a:rPr lang="en-US" smtClean="0"/>
              <a:t>76</a:t>
            </a:fld>
            <a:endParaRPr lang="en-US" dirty="0"/>
          </a:p>
        </p:txBody>
      </p:sp>
      <p:pic>
        <p:nvPicPr>
          <p:cNvPr id="5" name="Picture 4">
            <a:extLst>
              <a:ext uri="{FF2B5EF4-FFF2-40B4-BE49-F238E27FC236}">
                <a16:creationId xmlns:a16="http://schemas.microsoft.com/office/drawing/2014/main" id="{9B8A8202-1B8E-412B-BFE3-468F31B5A1F5}"/>
              </a:ext>
            </a:extLst>
          </p:cNvPr>
          <p:cNvPicPr>
            <a:picLocks noChangeAspect="1"/>
          </p:cNvPicPr>
          <p:nvPr/>
        </p:nvPicPr>
        <p:blipFill>
          <a:blip r:embed="rId2"/>
          <a:stretch>
            <a:fillRect/>
          </a:stretch>
        </p:blipFill>
        <p:spPr>
          <a:xfrm>
            <a:off x="5029200" y="5109219"/>
            <a:ext cx="3934007" cy="1132038"/>
          </a:xfrm>
          <a:prstGeom prst="rect">
            <a:avLst/>
          </a:prstGeom>
        </p:spPr>
      </p:pic>
    </p:spTree>
    <p:extLst>
      <p:ext uri="{BB962C8B-B14F-4D97-AF65-F5344CB8AC3E}">
        <p14:creationId xmlns:p14="http://schemas.microsoft.com/office/powerpoint/2010/main" val="9967052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3A9E86-4CC3-4959-A751-C33E618564A4}" type="slidenum">
              <a:rPr lang="en-US" smtClean="0"/>
              <a:t>77</a:t>
            </a:fld>
            <a:endParaRPr lang="en-US" dirty="0"/>
          </a:p>
        </p:txBody>
      </p:sp>
      <p:sp>
        <p:nvSpPr>
          <p:cNvPr id="7" name="Content Placeholder 2"/>
          <p:cNvSpPr txBox="1">
            <a:spLocks/>
          </p:cNvSpPr>
          <p:nvPr/>
        </p:nvSpPr>
        <p:spPr>
          <a:xfrm>
            <a:off x="304800" y="4953000"/>
            <a:ext cx="8610600" cy="1538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rgbClr val="666C56"/>
                </a:solidFill>
                <a:latin typeface="+mj-lt"/>
              </a:rPr>
              <a:t>If you’re not in Iowa LGRP, consider it now for FY 2026 </a:t>
            </a:r>
            <a:r>
              <a:rPr lang="en-US" sz="2400" dirty="0">
                <a:latin typeface="+mj-lt"/>
              </a:rPr>
              <a:t>– It’s not to late to participate for this coming school year. Reach out to Jen Albers.</a:t>
            </a:r>
          </a:p>
          <a:p>
            <a:endParaRPr lang="en-US" sz="2400" dirty="0"/>
          </a:p>
          <a:p>
            <a:pPr marL="0" indent="0">
              <a:buFont typeface="Arial" panose="020B0604020202020204" pitchFamily="34" charset="0"/>
              <a:buNone/>
            </a:pPr>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00" y="76199"/>
            <a:ext cx="8261680" cy="4646613"/>
          </a:xfrm>
          <a:prstGeom prst="rect">
            <a:avLst/>
          </a:prstGeom>
        </p:spPr>
      </p:pic>
    </p:spTree>
    <p:extLst>
      <p:ext uri="{BB962C8B-B14F-4D97-AF65-F5344CB8AC3E}">
        <p14:creationId xmlns:p14="http://schemas.microsoft.com/office/powerpoint/2010/main" val="33786222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438150" y="137478"/>
            <a:ext cx="8229600" cy="2983230"/>
          </a:xfrm>
        </p:spPr>
      </p:pic>
      <p:sp>
        <p:nvSpPr>
          <p:cNvPr id="5" name="Content Placeholder 2"/>
          <p:cNvSpPr txBox="1">
            <a:spLocks/>
          </p:cNvSpPr>
          <p:nvPr/>
        </p:nvSpPr>
        <p:spPr>
          <a:xfrm>
            <a:off x="0" y="6324600"/>
            <a:ext cx="9105900" cy="38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latin typeface="+mj-lt"/>
              </a:rPr>
              <a:t>Contact Melissa Kauffman, Jester Insurance, (515) 350-7664, mkauffman@jesterinsurance.com</a:t>
            </a:r>
          </a:p>
          <a:p>
            <a:endParaRPr lang="en-US" sz="2400" dirty="0"/>
          </a:p>
          <a:p>
            <a:pPr marL="0" indent="0">
              <a:buFont typeface="Arial" panose="020B0604020202020204" pitchFamily="34" charset="0"/>
              <a:buNone/>
            </a:pPr>
            <a:endParaRPr lang="en-US" dirty="0"/>
          </a:p>
        </p:txBody>
      </p:sp>
      <p:sp>
        <p:nvSpPr>
          <p:cNvPr id="10" name="AutoShape 4" descr="jester-horizontal-logo"/>
          <p:cNvSpPr>
            <a:spLocks noChangeAspect="1" noChangeArrowheads="1"/>
          </p:cNvSpPr>
          <p:nvPr/>
        </p:nvSpPr>
        <p:spPr bwMode="auto">
          <a:xfrm>
            <a:off x="155575" y="-777875"/>
            <a:ext cx="1343025" cy="447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Content Placeholder 2"/>
          <p:cNvSpPr txBox="1">
            <a:spLocks/>
          </p:cNvSpPr>
          <p:nvPr/>
        </p:nvSpPr>
        <p:spPr>
          <a:xfrm>
            <a:off x="1143000" y="3211227"/>
            <a:ext cx="70104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500" b="1" dirty="0">
                <a:solidFill>
                  <a:schemeClr val="accent3">
                    <a:lumMod val="75000"/>
                  </a:schemeClr>
                </a:solidFill>
                <a:latin typeface="+mj-lt"/>
              </a:rPr>
              <a:t>More than 75 categories and 500 types of electronic equipment are allowable under the plan</a:t>
            </a:r>
          </a:p>
          <a:p>
            <a:pPr marL="0" indent="0">
              <a:buNone/>
            </a:pPr>
            <a:endParaRPr lang="en-US" sz="2400" dirty="0"/>
          </a:p>
          <a:p>
            <a:pPr marL="0" indent="0">
              <a:buFont typeface="Arial" panose="020B0604020202020204" pitchFamily="34" charset="0"/>
              <a:buNone/>
            </a:pPr>
            <a:endParaRPr lang="en-US" dirty="0"/>
          </a:p>
        </p:txBody>
      </p:sp>
      <p:sp>
        <p:nvSpPr>
          <p:cNvPr id="7" name="Content Placeholder 2"/>
          <p:cNvSpPr txBox="1">
            <a:spLocks/>
          </p:cNvSpPr>
          <p:nvPr/>
        </p:nvSpPr>
        <p:spPr>
          <a:xfrm>
            <a:off x="3733800" y="4412744"/>
            <a:ext cx="4343400" cy="152780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ISFIS Special Topic Webinar April 2022</a:t>
            </a:r>
          </a:p>
          <a:p>
            <a:pPr marL="0" indent="0" algn="ctr">
              <a:buNone/>
            </a:pPr>
            <a:r>
              <a:rPr lang="en-US" dirty="0"/>
              <a:t>View the </a:t>
            </a:r>
            <a:r>
              <a:rPr lang="en-US" u="sng" dirty="0">
                <a:hlinkClick r:id="rId3"/>
              </a:rPr>
              <a:t>Webinar Recording</a:t>
            </a:r>
            <a:endParaRPr lang="en-US" dirty="0"/>
          </a:p>
          <a:p>
            <a:pPr marL="0" indent="0" algn="ctr">
              <a:buNone/>
            </a:pPr>
            <a:r>
              <a:rPr lang="en-US" dirty="0"/>
              <a:t>View the </a:t>
            </a:r>
            <a:r>
              <a:rPr lang="en-US" u="sng" dirty="0">
                <a:hlinkClick r:id="rId4"/>
              </a:rPr>
              <a:t>Accompanying PPT</a:t>
            </a:r>
            <a:endParaRPr lang="en-US" dirty="0"/>
          </a:p>
          <a:p>
            <a:pPr marL="0" indent="0" algn="ctr">
              <a:buNone/>
            </a:pPr>
            <a:endParaRPr lang="en-US" sz="1900" dirty="0">
              <a:latin typeface="+mj-lt"/>
            </a:endParaRPr>
          </a:p>
          <a:p>
            <a:pPr marL="0" indent="0" algn="ctr">
              <a:buNone/>
            </a:pPr>
            <a:r>
              <a:rPr lang="en-US" sz="3100" dirty="0"/>
              <a:t>Video Produced by </a:t>
            </a:r>
            <a:r>
              <a:rPr lang="en-US" sz="3100" dirty="0">
                <a:hlinkClick r:id="rId5"/>
              </a:rPr>
              <a:t>SU Insurance Company</a:t>
            </a:r>
            <a:endParaRPr lang="en-US" sz="3100" dirty="0"/>
          </a:p>
          <a:p>
            <a:endParaRPr lang="en-US" sz="2400" dirty="0"/>
          </a:p>
          <a:p>
            <a:pPr marL="0" indent="0">
              <a:buFont typeface="Arial" panose="020B0604020202020204" pitchFamily="34" charset="0"/>
              <a:buNone/>
            </a:pPr>
            <a:endParaRPr lang="en-US" dirty="0"/>
          </a:p>
        </p:txBody>
      </p:sp>
      <p:sp>
        <p:nvSpPr>
          <p:cNvPr id="8" name="Content Placeholder 2"/>
          <p:cNvSpPr txBox="1">
            <a:spLocks/>
          </p:cNvSpPr>
          <p:nvPr/>
        </p:nvSpPr>
        <p:spPr>
          <a:xfrm>
            <a:off x="355600" y="4346829"/>
            <a:ext cx="2286000" cy="1600200"/>
          </a:xfrm>
          <a:prstGeom prst="rect">
            <a:avLst/>
          </a:prstGeom>
          <a:ln>
            <a:solidFill>
              <a:srgbClr val="666C56"/>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a:solidFill>
                  <a:srgbClr val="666C56"/>
                </a:solidFill>
                <a:latin typeface="+mj-lt"/>
              </a:rPr>
              <a:t>Now’s the time to consider for</a:t>
            </a:r>
            <a:br>
              <a:rPr lang="en-US" sz="2400" b="1" dirty="0">
                <a:solidFill>
                  <a:srgbClr val="666C56"/>
                </a:solidFill>
                <a:latin typeface="+mj-lt"/>
              </a:rPr>
            </a:br>
            <a:r>
              <a:rPr lang="en-US" sz="2400" b="1" dirty="0">
                <a:solidFill>
                  <a:srgbClr val="666C56"/>
                </a:solidFill>
                <a:latin typeface="+mj-lt"/>
              </a:rPr>
              <a:t>FY 2026.</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666364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28700" y="2845520"/>
            <a:ext cx="6819900" cy="2945680"/>
          </a:xfrm>
        </p:spPr>
        <p:txBody>
          <a:bodyPr>
            <a:normAutofit/>
          </a:bodyPr>
          <a:lstStyle/>
          <a:p>
            <a:pPr marL="0" indent="0" algn="ctr">
              <a:buNone/>
            </a:pPr>
            <a:r>
              <a:rPr lang="en-US" sz="4400" dirty="0">
                <a:solidFill>
                  <a:srgbClr val="25408F"/>
                </a:solidFill>
              </a:rPr>
              <a:t>Tax Foundation Study of Iowa Property Taxes: Some Takeaways</a:t>
            </a:r>
          </a:p>
          <a:p>
            <a:pPr marL="0" indent="0" algn="ctr">
              <a:buNone/>
            </a:pPr>
            <a:r>
              <a:rPr lang="en-US" sz="2000" dirty="0">
                <a:solidFill>
                  <a:srgbClr val="25408F"/>
                </a:solidFill>
                <a:hlinkClick r:id="rId3"/>
              </a:rPr>
              <a:t>https://taxfoundation.org/wp-content/uploads/2025/03/Iowa2025_3-24-1.pdf</a:t>
            </a:r>
            <a:r>
              <a:rPr lang="en-US" sz="2000" dirty="0">
                <a:solidFill>
                  <a:srgbClr val="25408F"/>
                </a:solidFill>
              </a:rPr>
              <a:t> </a:t>
            </a:r>
          </a:p>
        </p:txBody>
      </p:sp>
      <p:sp>
        <p:nvSpPr>
          <p:cNvPr id="4" name="Slide Number Placeholder 3"/>
          <p:cNvSpPr>
            <a:spLocks noGrp="1"/>
          </p:cNvSpPr>
          <p:nvPr>
            <p:ph type="sldNum" sz="quarter" idx="12"/>
          </p:nvPr>
        </p:nvSpPr>
        <p:spPr/>
        <p:txBody>
          <a:bodyPr/>
          <a:lstStyle/>
          <a:p>
            <a:fld id="{7E3A9E86-4CC3-4959-A751-C33E618564A4}" type="slidenum">
              <a:rPr lang="en-US" smtClean="0"/>
              <a:t>79</a:t>
            </a:fld>
            <a:endParaRPr lang="en-US" dirty="0"/>
          </a:p>
        </p:txBody>
      </p:sp>
      <p:pic>
        <p:nvPicPr>
          <p:cNvPr id="5" name="Picture 4"/>
          <p:cNvPicPr>
            <a:picLocks noChangeAspect="1"/>
          </p:cNvPicPr>
          <p:nvPr/>
        </p:nvPicPr>
        <p:blipFill>
          <a:blip r:embed="rId4"/>
          <a:stretch>
            <a:fillRect/>
          </a:stretch>
        </p:blipFill>
        <p:spPr>
          <a:xfrm>
            <a:off x="0" y="-10244"/>
            <a:ext cx="9144000" cy="2855763"/>
          </a:xfrm>
          <a:prstGeom prst="rect">
            <a:avLst/>
          </a:prstGeom>
        </p:spPr>
      </p:pic>
      <p:sp>
        <p:nvSpPr>
          <p:cNvPr id="6" name="Subtitle 2"/>
          <p:cNvSpPr txBox="1">
            <a:spLocks/>
          </p:cNvSpPr>
          <p:nvPr/>
        </p:nvSpPr>
        <p:spPr>
          <a:xfrm>
            <a:off x="762000" y="3505200"/>
            <a:ext cx="7467600" cy="3129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p:txBody>
      </p:sp>
    </p:spTree>
    <p:extLst>
      <p:ext uri="{BB962C8B-B14F-4D97-AF65-F5344CB8AC3E}">
        <p14:creationId xmlns:p14="http://schemas.microsoft.com/office/powerpoint/2010/main" val="33026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28700" y="2845520"/>
            <a:ext cx="6819900" cy="1470620"/>
          </a:xfrm>
        </p:spPr>
        <p:txBody>
          <a:bodyPr>
            <a:normAutofit/>
          </a:bodyPr>
          <a:lstStyle/>
          <a:p>
            <a:pPr marL="0" indent="0" algn="ctr">
              <a:buNone/>
            </a:pPr>
            <a:r>
              <a:rPr lang="en-US" sz="4400" dirty="0">
                <a:solidFill>
                  <a:srgbClr val="25408F"/>
                </a:solidFill>
              </a:rPr>
              <a:t>State of Iowa Year to Date General Fund Revenues</a:t>
            </a:r>
          </a:p>
        </p:txBody>
      </p:sp>
      <p:sp>
        <p:nvSpPr>
          <p:cNvPr id="4" name="Slide Number Placeholder 3"/>
          <p:cNvSpPr>
            <a:spLocks noGrp="1"/>
          </p:cNvSpPr>
          <p:nvPr>
            <p:ph type="sldNum" sz="quarter" idx="12"/>
          </p:nvPr>
        </p:nvSpPr>
        <p:spPr/>
        <p:txBody>
          <a:bodyPr/>
          <a:lstStyle/>
          <a:p>
            <a:fld id="{7E3A9E86-4CC3-4959-A751-C33E618564A4}" type="slidenum">
              <a:rPr lang="en-US" smtClean="0"/>
              <a:t>8</a:t>
            </a:fld>
            <a:endParaRPr lang="en-US" dirty="0"/>
          </a:p>
        </p:txBody>
      </p:sp>
      <p:pic>
        <p:nvPicPr>
          <p:cNvPr id="5" name="Picture 4"/>
          <p:cNvPicPr>
            <a:picLocks noChangeAspect="1"/>
          </p:cNvPicPr>
          <p:nvPr/>
        </p:nvPicPr>
        <p:blipFill>
          <a:blip r:embed="rId3"/>
          <a:stretch>
            <a:fillRect/>
          </a:stretch>
        </p:blipFill>
        <p:spPr>
          <a:xfrm>
            <a:off x="0" y="-10244"/>
            <a:ext cx="9144000" cy="2855763"/>
          </a:xfrm>
          <a:prstGeom prst="rect">
            <a:avLst/>
          </a:prstGeom>
        </p:spPr>
      </p:pic>
      <p:sp>
        <p:nvSpPr>
          <p:cNvPr id="6" name="Subtitle 2"/>
          <p:cNvSpPr txBox="1">
            <a:spLocks/>
          </p:cNvSpPr>
          <p:nvPr/>
        </p:nvSpPr>
        <p:spPr>
          <a:xfrm>
            <a:off x="762000" y="3505200"/>
            <a:ext cx="7467600" cy="3129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p:txBody>
      </p:sp>
      <p:sp>
        <p:nvSpPr>
          <p:cNvPr id="7" name="Rectangle 6">
            <a:extLst>
              <a:ext uri="{FF2B5EF4-FFF2-40B4-BE49-F238E27FC236}">
                <a16:creationId xmlns:a16="http://schemas.microsoft.com/office/drawing/2014/main" id="{4D5DCBDF-14F0-4CF9-9849-A5010367EDA3}"/>
              </a:ext>
            </a:extLst>
          </p:cNvPr>
          <p:cNvSpPr/>
          <p:nvPr/>
        </p:nvSpPr>
        <p:spPr>
          <a:xfrm>
            <a:off x="1295400" y="4329172"/>
            <a:ext cx="6400800" cy="2031325"/>
          </a:xfrm>
          <a:prstGeom prst="rect">
            <a:avLst/>
          </a:prstGeom>
        </p:spPr>
        <p:txBody>
          <a:bodyPr wrap="square">
            <a:spAutoFit/>
          </a:bodyPr>
          <a:lstStyle/>
          <a:p>
            <a:endParaRPr lang="en-US" dirty="0">
              <a:hlinkClick r:id="" action="ppaction://noaction"/>
            </a:endParaRPr>
          </a:p>
          <a:p>
            <a:r>
              <a:rPr lang="en-US" dirty="0">
                <a:hlinkClick r:id="rId4"/>
              </a:rPr>
              <a:t>https://www.legis.iowa.gov/publications/fiscal/dailyReceipts</a:t>
            </a:r>
            <a:endParaRPr lang="en-US" dirty="0"/>
          </a:p>
          <a:p>
            <a:endParaRPr lang="en-US" dirty="0"/>
          </a:p>
          <a:p>
            <a:r>
              <a:rPr lang="en-US" dirty="0"/>
              <a:t>Monthly Revenue Memo</a:t>
            </a:r>
          </a:p>
          <a:p>
            <a:r>
              <a:rPr lang="en-US" dirty="0">
                <a:hlinkClick r:id="rId5"/>
              </a:rPr>
              <a:t>https://www.legis.iowa.gov/docs/publications/MM/1529317.pdf</a:t>
            </a:r>
            <a:r>
              <a:rPr lang="en-US" dirty="0"/>
              <a:t> </a:t>
            </a:r>
          </a:p>
          <a:p>
            <a:endParaRPr lang="en-US" dirty="0"/>
          </a:p>
          <a:p>
            <a:endParaRPr lang="en-US" dirty="0"/>
          </a:p>
        </p:txBody>
      </p:sp>
    </p:spTree>
    <p:extLst>
      <p:ext uri="{BB962C8B-B14F-4D97-AF65-F5344CB8AC3E}">
        <p14:creationId xmlns:p14="http://schemas.microsoft.com/office/powerpoint/2010/main" val="17162909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A78B0B-ACC2-4B84-800E-8ED50C55EDF5}"/>
              </a:ext>
            </a:extLst>
          </p:cNvPr>
          <p:cNvPicPr>
            <a:picLocks noGrp="1" noChangeAspect="1"/>
          </p:cNvPicPr>
          <p:nvPr>
            <p:ph idx="1"/>
          </p:nvPr>
        </p:nvPicPr>
        <p:blipFill>
          <a:blip r:embed="rId2"/>
          <a:stretch>
            <a:fillRect/>
          </a:stretch>
        </p:blipFill>
        <p:spPr>
          <a:xfrm>
            <a:off x="0" y="0"/>
            <a:ext cx="5181600" cy="6774111"/>
          </a:xfrm>
          <a:prstGeom prst="rect">
            <a:avLst/>
          </a:prstGeom>
        </p:spPr>
      </p:pic>
      <p:sp>
        <p:nvSpPr>
          <p:cNvPr id="4" name="Slide Number Placeholder 3">
            <a:extLst>
              <a:ext uri="{FF2B5EF4-FFF2-40B4-BE49-F238E27FC236}">
                <a16:creationId xmlns:a16="http://schemas.microsoft.com/office/drawing/2014/main" id="{3DA07082-A8A5-427E-91C1-1F1348CDC1A4}"/>
              </a:ext>
            </a:extLst>
          </p:cNvPr>
          <p:cNvSpPr>
            <a:spLocks noGrp="1"/>
          </p:cNvSpPr>
          <p:nvPr>
            <p:ph type="sldNum" sz="quarter" idx="12"/>
          </p:nvPr>
        </p:nvSpPr>
        <p:spPr/>
        <p:txBody>
          <a:bodyPr/>
          <a:lstStyle/>
          <a:p>
            <a:fld id="{7E3A9E86-4CC3-4959-A751-C33E618564A4}" type="slidenum">
              <a:rPr lang="en-US" smtClean="0"/>
              <a:t>80</a:t>
            </a:fld>
            <a:endParaRPr lang="en-US" dirty="0"/>
          </a:p>
        </p:txBody>
      </p:sp>
      <p:sp>
        <p:nvSpPr>
          <p:cNvPr id="6" name="TextBox 5">
            <a:extLst>
              <a:ext uri="{FF2B5EF4-FFF2-40B4-BE49-F238E27FC236}">
                <a16:creationId xmlns:a16="http://schemas.microsoft.com/office/drawing/2014/main" id="{B50E33BC-93B2-4CBE-B0DD-D3B9DFDC7DD9}"/>
              </a:ext>
            </a:extLst>
          </p:cNvPr>
          <p:cNvSpPr txBox="1"/>
          <p:nvPr/>
        </p:nvSpPr>
        <p:spPr>
          <a:xfrm>
            <a:off x="5410200" y="457200"/>
            <a:ext cx="3124200"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Commissioned by Iowa Taxpayers Association </a:t>
            </a:r>
          </a:p>
          <a:p>
            <a:pPr marL="285750" indent="-285750">
              <a:buFont typeface="Arial" panose="020B0604020202020204" pitchFamily="34" charset="0"/>
              <a:buChar char="•"/>
            </a:pPr>
            <a:r>
              <a:rPr lang="en-US" sz="2000" dirty="0"/>
              <a:t>Shows some Iowa comparisons to other places</a:t>
            </a:r>
          </a:p>
          <a:p>
            <a:pPr marL="285750" indent="-285750">
              <a:buFont typeface="Arial" panose="020B0604020202020204" pitchFamily="34" charset="0"/>
              <a:buChar char="•"/>
            </a:pPr>
            <a:r>
              <a:rPr lang="en-US" sz="2000" dirty="0"/>
              <a:t>Has some good recommendations</a:t>
            </a:r>
          </a:p>
          <a:p>
            <a:pPr marL="285750" indent="-285750">
              <a:buFont typeface="Arial" panose="020B0604020202020204" pitchFamily="34" charset="0"/>
              <a:buChar char="•"/>
            </a:pPr>
            <a:r>
              <a:rPr lang="en-US" sz="2000" dirty="0"/>
              <a:t>Seems to observe more about city and county property taxes than school property taxes</a:t>
            </a:r>
          </a:p>
          <a:p>
            <a:pPr marL="285750" indent="-285750">
              <a:buFont typeface="Arial" panose="020B0604020202020204" pitchFamily="34" charset="0"/>
              <a:buChar char="•"/>
            </a:pPr>
            <a:r>
              <a:rPr lang="en-US" sz="2000" dirty="0"/>
              <a:t>Dr. Abir Mandal was at a Taxpayer Association of Central Iowa (TACI) meeting on May 14 and Shared some recommendations: </a:t>
            </a:r>
          </a:p>
        </p:txBody>
      </p:sp>
    </p:spTree>
    <p:extLst>
      <p:ext uri="{BB962C8B-B14F-4D97-AF65-F5344CB8AC3E}">
        <p14:creationId xmlns:p14="http://schemas.microsoft.com/office/powerpoint/2010/main" val="933150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4B62-6D64-4141-8D9A-551FFFA68EAB}"/>
              </a:ext>
            </a:extLst>
          </p:cNvPr>
          <p:cNvSpPr>
            <a:spLocks noGrp="1"/>
          </p:cNvSpPr>
          <p:nvPr>
            <p:ph type="title"/>
          </p:nvPr>
        </p:nvSpPr>
        <p:spPr/>
        <p:txBody>
          <a:bodyPr/>
          <a:lstStyle/>
          <a:p>
            <a:r>
              <a:rPr lang="en-US" dirty="0"/>
              <a:t>Big Picture Overview</a:t>
            </a:r>
          </a:p>
        </p:txBody>
      </p:sp>
      <p:sp>
        <p:nvSpPr>
          <p:cNvPr id="3" name="Content Placeholder 2">
            <a:extLst>
              <a:ext uri="{FF2B5EF4-FFF2-40B4-BE49-F238E27FC236}">
                <a16:creationId xmlns:a16="http://schemas.microsoft.com/office/drawing/2014/main" id="{6112D7E2-CEB8-4385-9C2F-C95EE250AD03}"/>
              </a:ext>
            </a:extLst>
          </p:cNvPr>
          <p:cNvSpPr>
            <a:spLocks noGrp="1"/>
          </p:cNvSpPr>
          <p:nvPr>
            <p:ph idx="1"/>
          </p:nvPr>
        </p:nvSpPr>
        <p:spPr/>
        <p:txBody>
          <a:bodyPr>
            <a:normAutofit fontScale="70000" lnSpcReduction="20000"/>
          </a:bodyPr>
          <a:lstStyle/>
          <a:p>
            <a:r>
              <a:rPr lang="en-US" dirty="0"/>
              <a:t>Reforming the property tax is not easy. Some superficially </a:t>
            </a:r>
            <a:r>
              <a:rPr lang="en-US" u="sng" dirty="0"/>
              <a:t>appealing solutions are likely to backfire on homeowners</a:t>
            </a:r>
            <a:r>
              <a:rPr lang="en-US" dirty="0"/>
              <a:t> in the long run, while meaningful reform and relief will involve revisiting a tangle of existing provisions that aren’t fully working as intended.</a:t>
            </a:r>
          </a:p>
          <a:p>
            <a:r>
              <a:rPr lang="en-US" dirty="0"/>
              <a:t>This publication considers the </a:t>
            </a:r>
            <a:r>
              <a:rPr lang="en-US" u="sng" dirty="0"/>
              <a:t>legitimate place of property taxes as a source of local revenue, surveys Iowa’s existing property tax system, puts Iowa tax burdens in a regional and national context, and compares and contrasts the leading approaches to providing property tax relief, culminating in recommendations for delivering effective, sustainable, and non-distortionary property tax relief. </a:t>
            </a:r>
          </a:p>
          <a:p>
            <a:r>
              <a:rPr lang="en-US" dirty="0"/>
              <a:t>With a well-designed package of property tax reform, Iowa would round out its tax overhaul with a flourish—and give homeowners, farmers, and businesses a much-needed win.</a:t>
            </a:r>
          </a:p>
        </p:txBody>
      </p:sp>
      <p:sp>
        <p:nvSpPr>
          <p:cNvPr id="4" name="Slide Number Placeholder 3">
            <a:extLst>
              <a:ext uri="{FF2B5EF4-FFF2-40B4-BE49-F238E27FC236}">
                <a16:creationId xmlns:a16="http://schemas.microsoft.com/office/drawing/2014/main" id="{9240A895-6DA7-4CDC-A291-A4750F5E9CBE}"/>
              </a:ext>
            </a:extLst>
          </p:cNvPr>
          <p:cNvSpPr>
            <a:spLocks noGrp="1"/>
          </p:cNvSpPr>
          <p:nvPr>
            <p:ph type="sldNum" sz="quarter" idx="12"/>
          </p:nvPr>
        </p:nvSpPr>
        <p:spPr/>
        <p:txBody>
          <a:bodyPr/>
          <a:lstStyle/>
          <a:p>
            <a:fld id="{7E3A9E86-4CC3-4959-A751-C33E618564A4}" type="slidenum">
              <a:rPr lang="en-US" smtClean="0"/>
              <a:t>81</a:t>
            </a:fld>
            <a:endParaRPr lang="en-US" dirty="0"/>
          </a:p>
        </p:txBody>
      </p:sp>
    </p:spTree>
    <p:extLst>
      <p:ext uri="{BB962C8B-B14F-4D97-AF65-F5344CB8AC3E}">
        <p14:creationId xmlns:p14="http://schemas.microsoft.com/office/powerpoint/2010/main" val="8665510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AC227C-7A9E-4A84-A0FF-6A0F1982585F}"/>
              </a:ext>
            </a:extLst>
          </p:cNvPr>
          <p:cNvPicPr>
            <a:picLocks noGrp="1" noChangeAspect="1"/>
          </p:cNvPicPr>
          <p:nvPr>
            <p:ph idx="1"/>
          </p:nvPr>
        </p:nvPicPr>
        <p:blipFill>
          <a:blip r:embed="rId2"/>
          <a:stretch>
            <a:fillRect/>
          </a:stretch>
        </p:blipFill>
        <p:spPr>
          <a:xfrm>
            <a:off x="22935" y="95079"/>
            <a:ext cx="4712260" cy="4095921"/>
          </a:xfrm>
          <a:prstGeom prst="rect">
            <a:avLst/>
          </a:prstGeom>
        </p:spPr>
      </p:pic>
      <p:sp>
        <p:nvSpPr>
          <p:cNvPr id="4" name="Slide Number Placeholder 3">
            <a:extLst>
              <a:ext uri="{FF2B5EF4-FFF2-40B4-BE49-F238E27FC236}">
                <a16:creationId xmlns:a16="http://schemas.microsoft.com/office/drawing/2014/main" id="{B1413B1E-B7CB-4222-B494-008447C767D0}"/>
              </a:ext>
            </a:extLst>
          </p:cNvPr>
          <p:cNvSpPr>
            <a:spLocks noGrp="1"/>
          </p:cNvSpPr>
          <p:nvPr>
            <p:ph type="sldNum" sz="quarter" idx="12"/>
          </p:nvPr>
        </p:nvSpPr>
        <p:spPr/>
        <p:txBody>
          <a:bodyPr/>
          <a:lstStyle/>
          <a:p>
            <a:fld id="{7E3A9E86-4CC3-4959-A751-C33E618564A4}" type="slidenum">
              <a:rPr lang="en-US" smtClean="0"/>
              <a:t>82</a:t>
            </a:fld>
            <a:endParaRPr lang="en-US" dirty="0"/>
          </a:p>
        </p:txBody>
      </p:sp>
      <p:sp>
        <p:nvSpPr>
          <p:cNvPr id="6" name="TextBox 5">
            <a:extLst>
              <a:ext uri="{FF2B5EF4-FFF2-40B4-BE49-F238E27FC236}">
                <a16:creationId xmlns:a16="http://schemas.microsoft.com/office/drawing/2014/main" id="{6C67EA0F-2C9E-4098-AC92-44E0FA625AB7}"/>
              </a:ext>
            </a:extLst>
          </p:cNvPr>
          <p:cNvSpPr txBox="1"/>
          <p:nvPr/>
        </p:nvSpPr>
        <p:spPr>
          <a:xfrm>
            <a:off x="152400" y="4258736"/>
            <a:ext cx="4772486" cy="2062103"/>
          </a:xfrm>
          <a:prstGeom prst="rect">
            <a:avLst/>
          </a:prstGeom>
          <a:noFill/>
        </p:spPr>
        <p:txBody>
          <a:bodyPr wrap="square" rtlCol="0">
            <a:spAutoFit/>
          </a:bodyPr>
          <a:lstStyle/>
          <a:p>
            <a:r>
              <a:rPr lang="en-US" sz="1600" dirty="0"/>
              <a:t>“Nevertheless, taxes are virtually no one’s idea of a popular tax—unless you manage to only survey economists. It’s worth asking why public finance experts appreciate the property tax when so many taxpayers viscerally dislike it, as it can help inform options for property tax relief. The basic case for property taxes rests on the following premises, which are well-supported by the economic literature:”</a:t>
            </a:r>
          </a:p>
        </p:txBody>
      </p:sp>
      <p:sp>
        <p:nvSpPr>
          <p:cNvPr id="7" name="TextBox 6">
            <a:extLst>
              <a:ext uri="{FF2B5EF4-FFF2-40B4-BE49-F238E27FC236}">
                <a16:creationId xmlns:a16="http://schemas.microsoft.com/office/drawing/2014/main" id="{67F5D0E0-375D-447C-8EDD-A0871B876994}"/>
              </a:ext>
            </a:extLst>
          </p:cNvPr>
          <p:cNvSpPr txBox="1"/>
          <p:nvPr/>
        </p:nvSpPr>
        <p:spPr>
          <a:xfrm>
            <a:off x="4735195" y="15862"/>
            <a:ext cx="4343400" cy="6647974"/>
          </a:xfrm>
          <a:prstGeom prst="rect">
            <a:avLst/>
          </a:prstGeom>
          <a:solidFill>
            <a:schemeClr val="accent3">
              <a:lumMod val="40000"/>
              <a:lumOff val="60000"/>
            </a:schemeClr>
          </a:solidFill>
        </p:spPr>
        <p:txBody>
          <a:bodyPr wrap="square" rtlCol="0">
            <a:spAutoFit/>
          </a:bodyPr>
          <a:lstStyle/>
          <a:p>
            <a:pPr>
              <a:spcAft>
                <a:spcPts val="1200"/>
              </a:spcAft>
            </a:pPr>
            <a:r>
              <a:rPr lang="en-US" dirty="0"/>
              <a:t>1. Property taxes do less economic harm than alternative ways to raise the same amount of revenue (more economically efficient than alternatives.) Property taxes are better for economic growth than are sales taxes or, especially, income taxes.</a:t>
            </a:r>
          </a:p>
          <a:p>
            <a:pPr>
              <a:spcAft>
                <a:spcPts val="1200"/>
              </a:spcAft>
            </a:pPr>
            <a:r>
              <a:rPr lang="en-US" dirty="0"/>
              <a:t>2. Property taxes have less of an effect on decision-making—including location decisions—than most other taxes, making them less distortionary than alternatives. There’s broad consensus it’s better to leave most individual and business decisions to the market/private realm.</a:t>
            </a:r>
          </a:p>
          <a:p>
            <a:pPr>
              <a:spcAft>
                <a:spcPts val="1200"/>
              </a:spcAft>
            </a:pPr>
            <a:r>
              <a:rPr lang="en-US" dirty="0"/>
              <a:t>3. Property taxes roughly align with the benefits that property owners receive from local services, making them more equitable than the alternatives.</a:t>
            </a:r>
          </a:p>
          <a:p>
            <a:r>
              <a:rPr lang="en-US" dirty="0"/>
              <a:t>4. Property taxes are highly transparent and correlate strongly with services that enhance property value and utility, making them unusually sensitive to local preferences on government size and scope.</a:t>
            </a:r>
          </a:p>
        </p:txBody>
      </p:sp>
    </p:spTree>
    <p:extLst>
      <p:ext uri="{BB962C8B-B14F-4D97-AF65-F5344CB8AC3E}">
        <p14:creationId xmlns:p14="http://schemas.microsoft.com/office/powerpoint/2010/main" val="3860844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D2755-82FD-480A-BA3E-BA2F5E2CFBBD}"/>
              </a:ext>
            </a:extLst>
          </p:cNvPr>
          <p:cNvSpPr>
            <a:spLocks noGrp="1"/>
          </p:cNvSpPr>
          <p:nvPr>
            <p:ph type="title"/>
          </p:nvPr>
        </p:nvSpPr>
        <p:spPr/>
        <p:txBody>
          <a:bodyPr/>
          <a:lstStyle/>
          <a:p>
            <a:r>
              <a:rPr lang="en-US" dirty="0"/>
              <a:t>Inflation vs. Property Tax Growth</a:t>
            </a:r>
          </a:p>
        </p:txBody>
      </p:sp>
      <p:sp>
        <p:nvSpPr>
          <p:cNvPr id="3" name="Content Placeholder 2">
            <a:extLst>
              <a:ext uri="{FF2B5EF4-FFF2-40B4-BE49-F238E27FC236}">
                <a16:creationId xmlns:a16="http://schemas.microsoft.com/office/drawing/2014/main" id="{CD1F9758-C74A-4024-B192-DC51CAE43BA7}"/>
              </a:ext>
            </a:extLst>
          </p:cNvPr>
          <p:cNvSpPr>
            <a:spLocks noGrp="1"/>
          </p:cNvSpPr>
          <p:nvPr>
            <p:ph idx="1"/>
          </p:nvPr>
        </p:nvSpPr>
        <p:spPr>
          <a:xfrm>
            <a:off x="457200" y="1600200"/>
            <a:ext cx="8382000" cy="4648200"/>
          </a:xfrm>
        </p:spPr>
        <p:txBody>
          <a:bodyPr>
            <a:normAutofit fontScale="62500" lnSpcReduction="20000"/>
          </a:bodyPr>
          <a:lstStyle/>
          <a:p>
            <a:r>
              <a:rPr lang="en-US" dirty="0"/>
              <a:t>Property taxes comprise roughly a quarter of Iowa’s total tax burden. Between 2018 and 2024, taxable assessed values have grown from $160 billion to $202 billion,</a:t>
            </a:r>
            <a:r>
              <a:rPr lang="en-US" b="1" dirty="0"/>
              <a:t> </a:t>
            </a:r>
            <a:r>
              <a:rPr lang="en-US" dirty="0"/>
              <a:t>an increase of nearly 27% over six years, or an average annual growth rate of approximately 4.44%. And the increase would have been much higher absent Iowa’s rollback system, which discounts the market value for tax purposes. Actual home prices in Iowa increased by 52% in nominal terms since 2018, while nationally, home prices soared by 69%.</a:t>
            </a:r>
            <a:endParaRPr lang="en-US" b="1" dirty="0"/>
          </a:p>
          <a:p>
            <a:r>
              <a:rPr lang="en-US" dirty="0"/>
              <a:t>Over the same period, taxes levied on these properties increased from $4.91 billion to $5.99 billion (not including special districts and assessments), a growth of 21.97%, at an average of 3.66%.</a:t>
            </a:r>
          </a:p>
          <a:p>
            <a:r>
              <a:rPr lang="en-US" b="1" dirty="0">
                <a:solidFill>
                  <a:srgbClr val="FF0000"/>
                </a:solidFill>
              </a:rPr>
              <a:t>Notably, adjusting for inflation, this represents a </a:t>
            </a:r>
            <a:r>
              <a:rPr lang="en-US" b="1" i="1" dirty="0">
                <a:solidFill>
                  <a:srgbClr val="FF0000"/>
                </a:solidFill>
              </a:rPr>
              <a:t>decline </a:t>
            </a:r>
            <a:r>
              <a:rPr lang="en-US" b="1" dirty="0">
                <a:solidFill>
                  <a:srgbClr val="FF0000"/>
                </a:solidFill>
              </a:rPr>
              <a:t>in property tax collections: on an inflation-adjusted basis, Iowa would expect to have collected about $6.25 billion in 2024 to remain level with 2018. It did not. </a:t>
            </a:r>
            <a:r>
              <a:rPr lang="en-US" dirty="0"/>
              <a:t>And if that were the end of the story, Iowans would have reason to cheer.</a:t>
            </a:r>
          </a:p>
          <a:p>
            <a:r>
              <a:rPr lang="en-US" dirty="0"/>
              <a:t>Tax growth varied widely, from negative in a few counties to nearly doubling in others, indicating diverse local policies or economic conditions.</a:t>
            </a:r>
          </a:p>
        </p:txBody>
      </p:sp>
      <p:sp>
        <p:nvSpPr>
          <p:cNvPr id="4" name="Slide Number Placeholder 3">
            <a:extLst>
              <a:ext uri="{FF2B5EF4-FFF2-40B4-BE49-F238E27FC236}">
                <a16:creationId xmlns:a16="http://schemas.microsoft.com/office/drawing/2014/main" id="{E6D6FCA7-1791-425A-ACBF-ABB7B3106415}"/>
              </a:ext>
            </a:extLst>
          </p:cNvPr>
          <p:cNvSpPr>
            <a:spLocks noGrp="1"/>
          </p:cNvSpPr>
          <p:nvPr>
            <p:ph type="sldNum" sz="quarter" idx="12"/>
          </p:nvPr>
        </p:nvSpPr>
        <p:spPr/>
        <p:txBody>
          <a:bodyPr/>
          <a:lstStyle/>
          <a:p>
            <a:fld id="{7E3A9E86-4CC3-4959-A751-C33E618564A4}" type="slidenum">
              <a:rPr lang="en-US" smtClean="0"/>
              <a:t>83</a:t>
            </a:fld>
            <a:endParaRPr lang="en-US" dirty="0"/>
          </a:p>
        </p:txBody>
      </p:sp>
    </p:spTree>
    <p:extLst>
      <p:ext uri="{BB962C8B-B14F-4D97-AF65-F5344CB8AC3E}">
        <p14:creationId xmlns:p14="http://schemas.microsoft.com/office/powerpoint/2010/main" val="899780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4354-4230-4503-AE73-267E16C58342}"/>
              </a:ext>
            </a:extLst>
          </p:cNvPr>
          <p:cNvSpPr>
            <a:spLocks noGrp="1"/>
          </p:cNvSpPr>
          <p:nvPr>
            <p:ph type="title"/>
          </p:nvPr>
        </p:nvSpPr>
        <p:spPr/>
        <p:txBody>
          <a:bodyPr/>
          <a:lstStyle/>
          <a:p>
            <a:r>
              <a:rPr lang="en-US" dirty="0"/>
              <a:t>Property taxes are good?</a:t>
            </a:r>
          </a:p>
        </p:txBody>
      </p:sp>
      <p:sp>
        <p:nvSpPr>
          <p:cNvPr id="3" name="Content Placeholder 2">
            <a:extLst>
              <a:ext uri="{FF2B5EF4-FFF2-40B4-BE49-F238E27FC236}">
                <a16:creationId xmlns:a16="http://schemas.microsoft.com/office/drawing/2014/main" id="{72B11E9F-E0A6-4AED-9A59-107C4BD190BD}"/>
              </a:ext>
            </a:extLst>
          </p:cNvPr>
          <p:cNvSpPr>
            <a:spLocks noGrp="1"/>
          </p:cNvSpPr>
          <p:nvPr>
            <p:ph idx="1"/>
          </p:nvPr>
        </p:nvSpPr>
        <p:spPr>
          <a:xfrm>
            <a:off x="457200" y="1600200"/>
            <a:ext cx="8229600" cy="4983162"/>
          </a:xfrm>
        </p:spPr>
        <p:txBody>
          <a:bodyPr>
            <a:normAutofit fontScale="25000" lnSpcReduction="20000"/>
          </a:bodyPr>
          <a:lstStyle/>
          <a:p>
            <a:pPr>
              <a:lnSpc>
                <a:spcPct val="120000"/>
              </a:lnSpc>
            </a:pPr>
            <a:r>
              <a:rPr lang="en-US" sz="7200" dirty="0"/>
              <a:t>Property taxes also better align with benefits received than other broad-based taxes. Whereas federal and state taxes fund many programs that provide no direct benefit to those remitting the taxes (which is simply the reality, and not a judgment on the value of those expenditures), most local government expenditures— roads, schools, police, emergency services, parks, waste management, etc.—have a direct bearing on the quality of life of property owners, and often enhance the value of property.</a:t>
            </a:r>
            <a:r>
              <a:rPr lang="en-US" sz="7200" b="1" dirty="0"/>
              <a:t>2</a:t>
            </a:r>
          </a:p>
          <a:p>
            <a:pPr>
              <a:lnSpc>
                <a:spcPct val="120000"/>
              </a:lnSpc>
              <a:spcBef>
                <a:spcPts val="1200"/>
              </a:spcBef>
              <a:spcAft>
                <a:spcPts val="1200"/>
              </a:spcAft>
            </a:pPr>
            <a:r>
              <a:rPr lang="en-US" sz="7200" dirty="0"/>
              <a:t>Businesses do not have children, but benefit from good schools, as do childless homeowners who not only enjoy the broad social benefits of a jurisdiction with a quality education system, but also see their home appreciate in value because it is in a good school district. The value of your home is a far better proxy for the benefits you receive from local government than your income or how much you consume. </a:t>
            </a:r>
          </a:p>
          <a:p>
            <a:pPr>
              <a:lnSpc>
                <a:spcPct val="120000"/>
              </a:lnSpc>
            </a:pPr>
            <a:r>
              <a:rPr lang="en-US" dirty="0"/>
              <a:t>1 See, e.g., Jens Arnold, Bert Brys, Christopher Heady, Åsa Johansson, Cyrille Schwellnus, and Laura Vartia, “Tax Policy for Economic Recovery and Growth,” </a:t>
            </a:r>
            <a:r>
              <a:rPr lang="en-US" i="1" dirty="0"/>
              <a:t>Economic Journal </a:t>
            </a:r>
            <a:r>
              <a:rPr lang="en-US" dirty="0"/>
              <a:t>121:550 (2011): F59-F80; Santiago Acosta-Ormaechea and Jiae Yoo, “Tax Composition and Growth: A Broad Cross-Country Perspective,” IMF Working Paper, October 2012; Dagney Faulk, Nalitra Thaiprasert, and Michael Hicks, “The Economic Effects of Replacing the Property Tax with a Sales or Income Tax: A Computable General Equilibrium Approach,” Ball State University, Department of Economics, Working Papers, June 2010; and Stephen T. Mark, Therese J. McGuire, and Leslie E. Papke, “The Influence of Taxes on Employment and Population Growth: Evidence From the Washington, D.C. Metropolitan Area,” </a:t>
            </a:r>
            <a:r>
              <a:rPr lang="en-US" i="1" dirty="0"/>
              <a:t>National Tax Journal </a:t>
            </a:r>
            <a:r>
              <a:rPr lang="en-US" dirty="0"/>
              <a:t>53:1 (2000): 119. </a:t>
            </a:r>
          </a:p>
          <a:p>
            <a:pPr>
              <a:lnSpc>
                <a:spcPct val="120000"/>
              </a:lnSpc>
            </a:pPr>
            <a:r>
              <a:rPr lang="en-US" dirty="0"/>
              <a:t>2 See generally, Joan Youngman, </a:t>
            </a:r>
            <a:r>
              <a:rPr lang="en-US" i="1" dirty="0"/>
              <a:t>A Good Tax: Legal and Policy Issues for the Property Tax in the United States </a:t>
            </a:r>
            <a:r>
              <a:rPr lang="en-US" dirty="0"/>
              <a:t>(Cambridge, MA: Lincoln Institute of Land Policy, 2016).</a:t>
            </a:r>
          </a:p>
        </p:txBody>
      </p:sp>
      <p:sp>
        <p:nvSpPr>
          <p:cNvPr id="4" name="Slide Number Placeholder 3">
            <a:extLst>
              <a:ext uri="{FF2B5EF4-FFF2-40B4-BE49-F238E27FC236}">
                <a16:creationId xmlns:a16="http://schemas.microsoft.com/office/drawing/2014/main" id="{0BE66CBB-E940-42A9-9CE1-C3CD5069FF1F}"/>
              </a:ext>
            </a:extLst>
          </p:cNvPr>
          <p:cNvSpPr>
            <a:spLocks noGrp="1"/>
          </p:cNvSpPr>
          <p:nvPr>
            <p:ph type="sldNum" sz="quarter" idx="12"/>
          </p:nvPr>
        </p:nvSpPr>
        <p:spPr/>
        <p:txBody>
          <a:bodyPr/>
          <a:lstStyle/>
          <a:p>
            <a:fld id="{7E3A9E86-4CC3-4959-A751-C33E618564A4}" type="slidenum">
              <a:rPr lang="en-US" smtClean="0"/>
              <a:t>84</a:t>
            </a:fld>
            <a:endParaRPr lang="en-US" dirty="0"/>
          </a:p>
        </p:txBody>
      </p:sp>
    </p:spTree>
    <p:extLst>
      <p:ext uri="{BB962C8B-B14F-4D97-AF65-F5344CB8AC3E}">
        <p14:creationId xmlns:p14="http://schemas.microsoft.com/office/powerpoint/2010/main" val="33562276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692F-E43E-4EC1-8856-EEF18D73753F}"/>
              </a:ext>
            </a:extLst>
          </p:cNvPr>
          <p:cNvSpPr>
            <a:spLocks noGrp="1"/>
          </p:cNvSpPr>
          <p:nvPr>
            <p:ph type="title"/>
          </p:nvPr>
        </p:nvSpPr>
        <p:spPr>
          <a:xfrm>
            <a:off x="457200" y="274638"/>
            <a:ext cx="8229600" cy="638174"/>
          </a:xfrm>
        </p:spPr>
        <p:txBody>
          <a:bodyPr>
            <a:normAutofit fontScale="90000"/>
          </a:bodyPr>
          <a:lstStyle/>
          <a:p>
            <a:r>
              <a:rPr lang="en-US" dirty="0"/>
              <a:t>Takeaways: </a:t>
            </a:r>
          </a:p>
        </p:txBody>
      </p:sp>
      <p:sp>
        <p:nvSpPr>
          <p:cNvPr id="3" name="Content Placeholder 2">
            <a:extLst>
              <a:ext uri="{FF2B5EF4-FFF2-40B4-BE49-F238E27FC236}">
                <a16:creationId xmlns:a16="http://schemas.microsoft.com/office/drawing/2014/main" id="{E74B778A-7077-4548-9A48-B582CB987802}"/>
              </a:ext>
            </a:extLst>
          </p:cNvPr>
          <p:cNvSpPr>
            <a:spLocks noGrp="1"/>
          </p:cNvSpPr>
          <p:nvPr>
            <p:ph idx="1"/>
          </p:nvPr>
        </p:nvSpPr>
        <p:spPr>
          <a:xfrm>
            <a:off x="457200" y="1143000"/>
            <a:ext cx="8229600" cy="4983162"/>
          </a:xfrm>
        </p:spPr>
        <p:txBody>
          <a:bodyPr>
            <a:normAutofit fontScale="77500" lnSpcReduction="20000"/>
          </a:bodyPr>
          <a:lstStyle/>
          <a:p>
            <a:r>
              <a:rPr lang="en-US" dirty="0"/>
              <a:t>A well-designed levy limit </a:t>
            </a:r>
            <a:r>
              <a:rPr lang="en-US" b="1" dirty="0"/>
              <a:t>shouldn’t force tax cuts on local governments</a:t>
            </a:r>
            <a:r>
              <a:rPr lang="en-US" dirty="0"/>
              <a:t>, but it shouldn’t prevent them, either. To encourage localities not to treat increases as </a:t>
            </a:r>
            <a:r>
              <a:rPr lang="en-US" b="1" dirty="0"/>
              <a:t>use-it-or-lose-it</a:t>
            </a:r>
            <a:r>
              <a:rPr lang="en-US" dirty="0"/>
              <a:t>, moreover (and therefore always use it), lawmakers may wish to allow some portion of unused increases to be “banked.”</a:t>
            </a:r>
          </a:p>
          <a:p>
            <a:r>
              <a:rPr lang="en-US" dirty="0"/>
              <a:t>“Lawmakers may want to recession-proof their levy limits by ensuring that a temporary decline in property values does not suppress tax revenues even after the housing market has recovered. . . In other states, levy limits tend to look back to the prior year’s </a:t>
            </a:r>
            <a:r>
              <a:rPr lang="en-US" i="1" dirty="0"/>
              <a:t>allowable </a:t>
            </a:r>
            <a:r>
              <a:rPr lang="en-US" dirty="0"/>
              <a:t>limit, not prior year tax collections as such.”</a:t>
            </a:r>
          </a:p>
          <a:p>
            <a:r>
              <a:rPr lang="en-US" dirty="0"/>
              <a:t>Simple and reasonable caps – CPI + #%</a:t>
            </a:r>
          </a:p>
          <a:p>
            <a:r>
              <a:rPr lang="en-US" dirty="0"/>
              <a:t>Voters should be allowed to authorize higher levies</a:t>
            </a:r>
          </a:p>
          <a:p>
            <a:r>
              <a:rPr lang="en-US" dirty="0"/>
              <a:t>Transparency – Iowa needs a better taxpayer statement</a:t>
            </a:r>
          </a:p>
          <a:p>
            <a:endParaRPr lang="en-US" dirty="0"/>
          </a:p>
          <a:p>
            <a:endParaRPr lang="en-US" dirty="0"/>
          </a:p>
        </p:txBody>
      </p:sp>
      <p:sp>
        <p:nvSpPr>
          <p:cNvPr id="4" name="Slide Number Placeholder 3">
            <a:extLst>
              <a:ext uri="{FF2B5EF4-FFF2-40B4-BE49-F238E27FC236}">
                <a16:creationId xmlns:a16="http://schemas.microsoft.com/office/drawing/2014/main" id="{B2B8EB5E-5CF3-4F5C-951C-3AB36ED10050}"/>
              </a:ext>
            </a:extLst>
          </p:cNvPr>
          <p:cNvSpPr>
            <a:spLocks noGrp="1"/>
          </p:cNvSpPr>
          <p:nvPr>
            <p:ph type="sldNum" sz="quarter" idx="12"/>
          </p:nvPr>
        </p:nvSpPr>
        <p:spPr/>
        <p:txBody>
          <a:bodyPr/>
          <a:lstStyle/>
          <a:p>
            <a:fld id="{7E3A9E86-4CC3-4959-A751-C33E618564A4}" type="slidenum">
              <a:rPr lang="en-US" smtClean="0"/>
              <a:t>85</a:t>
            </a:fld>
            <a:endParaRPr lang="en-US" dirty="0"/>
          </a:p>
        </p:txBody>
      </p:sp>
    </p:spTree>
    <p:extLst>
      <p:ext uri="{BB962C8B-B14F-4D97-AF65-F5344CB8AC3E}">
        <p14:creationId xmlns:p14="http://schemas.microsoft.com/office/powerpoint/2010/main" val="8210436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0" y="3048000"/>
            <a:ext cx="9116008" cy="3200400"/>
          </a:xfrm>
        </p:spPr>
        <p:txBody>
          <a:bodyPr>
            <a:normAutofit fontScale="92500" lnSpcReduction="20000"/>
          </a:bodyPr>
          <a:lstStyle/>
          <a:p>
            <a:pPr marL="0" lvl="0" indent="0" algn="ctr">
              <a:buNone/>
            </a:pPr>
            <a:r>
              <a:rPr lang="en-US" sz="5400" b="1" dirty="0"/>
              <a:t>MOW MOW MOW</a:t>
            </a:r>
          </a:p>
          <a:p>
            <a:pPr marL="0" lvl="0" indent="0" algn="ctr">
              <a:buNone/>
            </a:pPr>
            <a:r>
              <a:rPr lang="en-US" sz="5400" b="1" dirty="0">
                <a:solidFill>
                  <a:srgbClr val="25408F"/>
                </a:solidFill>
              </a:rPr>
              <a:t>Maps of the Week</a:t>
            </a:r>
          </a:p>
          <a:p>
            <a:pPr marL="0" lvl="0" indent="0" algn="ctr">
              <a:buNone/>
            </a:pPr>
            <a:r>
              <a:rPr lang="en-US" sz="5400" b="1" dirty="0">
                <a:solidFill>
                  <a:srgbClr val="25408F"/>
                </a:solidFill>
              </a:rPr>
              <a:t>Total PPEL Tax Rate FY 2024</a:t>
            </a:r>
          </a:p>
          <a:p>
            <a:pPr marL="0" lvl="0" indent="0" algn="ctr">
              <a:buNone/>
            </a:pPr>
            <a:r>
              <a:rPr lang="en-US" sz="5400" b="1" dirty="0">
                <a:solidFill>
                  <a:srgbClr val="25408F"/>
                </a:solidFill>
              </a:rPr>
              <a:t>State Cell Phone Restrictions</a:t>
            </a:r>
            <a:endParaRPr lang="en-US" dirty="0">
              <a:solidFill>
                <a:srgbClr val="25408F"/>
              </a:solidFill>
            </a:endParaRPr>
          </a:p>
          <a:p>
            <a:pPr marL="0" indent="0" algn="ctr">
              <a:buNone/>
            </a:pPr>
            <a:endParaRPr lang="en-US" sz="4000" dirty="0">
              <a:solidFill>
                <a:srgbClr val="25408F"/>
              </a:solidFill>
            </a:endParaRPr>
          </a:p>
          <a:p>
            <a:pPr marL="0" indent="0" algn="ctr">
              <a:buNone/>
            </a:pPr>
            <a:endParaRPr lang="en-US" sz="4400" dirty="0">
              <a:solidFill>
                <a:srgbClr val="25408F"/>
              </a:solidFill>
            </a:endParaRPr>
          </a:p>
          <a:p>
            <a:pPr marL="0" indent="0" algn="ctr">
              <a:buNone/>
            </a:pPr>
            <a:endParaRPr lang="en-US" sz="18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86</a:t>
            </a:fld>
            <a:endParaRPr lang="en-US" dirty="0"/>
          </a:p>
        </p:txBody>
      </p:sp>
      <p:pic>
        <p:nvPicPr>
          <p:cNvPr id="5" name="Picture 4"/>
          <p:cNvPicPr>
            <a:picLocks noChangeAspect="1"/>
          </p:cNvPicPr>
          <p:nvPr/>
        </p:nvPicPr>
        <p:blipFill>
          <a:blip r:embed="rId2"/>
          <a:stretch>
            <a:fillRect/>
          </a:stretch>
        </p:blipFill>
        <p:spPr>
          <a:xfrm>
            <a:off x="27992" y="246646"/>
            <a:ext cx="9144000" cy="2855763"/>
          </a:xfrm>
          <a:prstGeom prst="rect">
            <a:avLst/>
          </a:prstGeom>
        </p:spPr>
      </p:pic>
    </p:spTree>
    <p:extLst>
      <p:ext uri="{BB962C8B-B14F-4D97-AF65-F5344CB8AC3E}">
        <p14:creationId xmlns:p14="http://schemas.microsoft.com/office/powerpoint/2010/main" val="30941230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9373-B71D-4448-A5F7-55A53776D524}"/>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2989D71-A043-4D4E-BAC8-6BD1738FD95B}"/>
              </a:ext>
            </a:extLst>
          </p:cNvPr>
          <p:cNvPicPr>
            <a:picLocks noGrp="1" noChangeAspect="1"/>
          </p:cNvPicPr>
          <p:nvPr>
            <p:ph idx="1"/>
          </p:nvPr>
        </p:nvPicPr>
        <p:blipFill>
          <a:blip r:embed="rId2"/>
          <a:stretch>
            <a:fillRect/>
          </a:stretch>
        </p:blipFill>
        <p:spPr>
          <a:xfrm>
            <a:off x="0" y="381000"/>
            <a:ext cx="9233816" cy="4876800"/>
          </a:xfrm>
          <a:prstGeom prst="rect">
            <a:avLst/>
          </a:prstGeom>
        </p:spPr>
      </p:pic>
      <p:sp>
        <p:nvSpPr>
          <p:cNvPr id="4" name="Slide Number Placeholder 3">
            <a:extLst>
              <a:ext uri="{FF2B5EF4-FFF2-40B4-BE49-F238E27FC236}">
                <a16:creationId xmlns:a16="http://schemas.microsoft.com/office/drawing/2014/main" id="{0B360EAA-FA1D-48A7-9890-E967DA825A99}"/>
              </a:ext>
            </a:extLst>
          </p:cNvPr>
          <p:cNvSpPr>
            <a:spLocks noGrp="1"/>
          </p:cNvSpPr>
          <p:nvPr>
            <p:ph type="sldNum" sz="quarter" idx="12"/>
          </p:nvPr>
        </p:nvSpPr>
        <p:spPr/>
        <p:txBody>
          <a:bodyPr/>
          <a:lstStyle/>
          <a:p>
            <a:fld id="{7E3A9E86-4CC3-4959-A751-C33E618564A4}" type="slidenum">
              <a:rPr lang="en-US" smtClean="0"/>
              <a:t>87</a:t>
            </a:fld>
            <a:endParaRPr lang="en-US" dirty="0"/>
          </a:p>
        </p:txBody>
      </p:sp>
    </p:spTree>
    <p:extLst>
      <p:ext uri="{BB962C8B-B14F-4D97-AF65-F5344CB8AC3E}">
        <p14:creationId xmlns:p14="http://schemas.microsoft.com/office/powerpoint/2010/main" val="31154687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2405-4972-43FA-85D5-37FE386B9378}"/>
              </a:ext>
            </a:extLst>
          </p:cNvPr>
          <p:cNvSpPr>
            <a:spLocks noGrp="1"/>
          </p:cNvSpPr>
          <p:nvPr>
            <p:ph type="title"/>
          </p:nvPr>
        </p:nvSpPr>
        <p:spPr>
          <a:xfrm>
            <a:off x="228600" y="304800"/>
            <a:ext cx="8534400" cy="1143000"/>
          </a:xfrm>
        </p:spPr>
        <p:txBody>
          <a:bodyPr>
            <a:normAutofit fontScale="90000"/>
          </a:bodyPr>
          <a:lstStyle/>
          <a:p>
            <a:r>
              <a:rPr lang="en-US" dirty="0"/>
              <a:t>Those below max would have potential of voter approval to increase rate to new maximum (as proposed)</a:t>
            </a:r>
          </a:p>
        </p:txBody>
      </p:sp>
      <p:pic>
        <p:nvPicPr>
          <p:cNvPr id="5" name="Content Placeholder 4">
            <a:extLst>
              <a:ext uri="{FF2B5EF4-FFF2-40B4-BE49-F238E27FC236}">
                <a16:creationId xmlns:a16="http://schemas.microsoft.com/office/drawing/2014/main" id="{591CEAC6-F435-4AE1-9ACA-9C45D2DD7D8B}"/>
              </a:ext>
            </a:extLst>
          </p:cNvPr>
          <p:cNvPicPr>
            <a:picLocks noGrp="1" noChangeAspect="1"/>
          </p:cNvPicPr>
          <p:nvPr>
            <p:ph idx="1"/>
          </p:nvPr>
        </p:nvPicPr>
        <p:blipFill>
          <a:blip r:embed="rId2"/>
          <a:stretch>
            <a:fillRect/>
          </a:stretch>
        </p:blipFill>
        <p:spPr>
          <a:xfrm>
            <a:off x="22961" y="2111374"/>
            <a:ext cx="9098078" cy="3832225"/>
          </a:xfrm>
          <a:prstGeom prst="rect">
            <a:avLst/>
          </a:prstGeom>
        </p:spPr>
      </p:pic>
      <p:sp>
        <p:nvSpPr>
          <p:cNvPr id="4" name="Slide Number Placeholder 3">
            <a:extLst>
              <a:ext uri="{FF2B5EF4-FFF2-40B4-BE49-F238E27FC236}">
                <a16:creationId xmlns:a16="http://schemas.microsoft.com/office/drawing/2014/main" id="{41ECBF23-078C-4A75-8812-1645E2CED5B3}"/>
              </a:ext>
            </a:extLst>
          </p:cNvPr>
          <p:cNvSpPr>
            <a:spLocks noGrp="1"/>
          </p:cNvSpPr>
          <p:nvPr>
            <p:ph type="sldNum" sz="quarter" idx="12"/>
          </p:nvPr>
        </p:nvSpPr>
        <p:spPr/>
        <p:txBody>
          <a:bodyPr/>
          <a:lstStyle/>
          <a:p>
            <a:fld id="{7E3A9E86-4CC3-4959-A751-C33E618564A4}" type="slidenum">
              <a:rPr lang="en-US" smtClean="0"/>
              <a:t>88</a:t>
            </a:fld>
            <a:endParaRPr lang="en-US" dirty="0"/>
          </a:p>
        </p:txBody>
      </p:sp>
      <p:cxnSp>
        <p:nvCxnSpPr>
          <p:cNvPr id="6" name="Straight Connector 5">
            <a:extLst>
              <a:ext uri="{FF2B5EF4-FFF2-40B4-BE49-F238E27FC236}">
                <a16:creationId xmlns:a16="http://schemas.microsoft.com/office/drawing/2014/main" id="{B73B191A-3493-4EE5-9123-D769681B643A}"/>
              </a:ext>
            </a:extLst>
          </p:cNvPr>
          <p:cNvCxnSpPr>
            <a:cxnSpLocks/>
          </p:cNvCxnSpPr>
          <p:nvPr/>
        </p:nvCxnSpPr>
        <p:spPr>
          <a:xfrm flipH="1">
            <a:off x="6096000" y="3352800"/>
            <a:ext cx="259080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087067B0-4C0F-4657-9370-48E222800467}"/>
              </a:ext>
            </a:extLst>
          </p:cNvPr>
          <p:cNvCxnSpPr/>
          <p:nvPr/>
        </p:nvCxnSpPr>
        <p:spPr>
          <a:xfrm flipH="1">
            <a:off x="4267200" y="3352800"/>
            <a:ext cx="1828800" cy="38100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A3ECAB97-1E86-4090-A2FF-7FD6A926CEFB}"/>
              </a:ext>
            </a:extLst>
          </p:cNvPr>
          <p:cNvCxnSpPr>
            <a:cxnSpLocks/>
          </p:cNvCxnSpPr>
          <p:nvPr/>
        </p:nvCxnSpPr>
        <p:spPr>
          <a:xfrm flipH="1">
            <a:off x="2743200" y="3733800"/>
            <a:ext cx="152400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401B082F-099A-4303-A989-E9027D9B8891}"/>
              </a:ext>
            </a:extLst>
          </p:cNvPr>
          <p:cNvCxnSpPr>
            <a:cxnSpLocks/>
          </p:cNvCxnSpPr>
          <p:nvPr/>
        </p:nvCxnSpPr>
        <p:spPr>
          <a:xfrm flipH="1">
            <a:off x="1752600" y="3733800"/>
            <a:ext cx="990600" cy="38100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824B19E-3CE5-4E1E-9111-61C190B2E8BD}"/>
              </a:ext>
            </a:extLst>
          </p:cNvPr>
          <p:cNvCxnSpPr/>
          <p:nvPr/>
        </p:nvCxnSpPr>
        <p:spPr>
          <a:xfrm flipH="1">
            <a:off x="457200" y="4114801"/>
            <a:ext cx="129540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86CC3CFF-FC35-47B7-A2BF-04D00A23139F}"/>
              </a:ext>
            </a:extLst>
          </p:cNvPr>
          <p:cNvSpPr txBox="1"/>
          <p:nvPr/>
        </p:nvSpPr>
        <p:spPr>
          <a:xfrm>
            <a:off x="5464996" y="5156021"/>
            <a:ext cx="3352800" cy="1200329"/>
          </a:xfrm>
          <a:prstGeom prst="rect">
            <a:avLst/>
          </a:prstGeom>
          <a:solidFill>
            <a:schemeClr val="accent2">
              <a:lumMod val="40000"/>
              <a:lumOff val="60000"/>
            </a:schemeClr>
          </a:solidFill>
        </p:spPr>
        <p:txBody>
          <a:bodyPr wrap="square" rtlCol="0">
            <a:spAutoFit/>
          </a:bodyPr>
          <a:lstStyle/>
          <a:p>
            <a:r>
              <a:rPr lang="en-US" dirty="0"/>
              <a:t>70% reduction in PPEL: </a:t>
            </a:r>
          </a:p>
          <a:p>
            <a:pPr lvl="1"/>
            <a:r>
              <a:rPr lang="en-US" dirty="0"/>
              <a:t>$1.67 lowered to $1.18</a:t>
            </a:r>
          </a:p>
          <a:p>
            <a:pPr lvl="1"/>
            <a:r>
              <a:rPr lang="en-US" dirty="0"/>
              <a:t>$1.00 lowered to $0.70</a:t>
            </a:r>
          </a:p>
          <a:p>
            <a:pPr lvl="1"/>
            <a:r>
              <a:rPr lang="en-US" dirty="0"/>
              <a:t>$0.33 lowered to $0.23</a:t>
            </a:r>
          </a:p>
        </p:txBody>
      </p:sp>
    </p:spTree>
    <p:extLst>
      <p:ext uri="{BB962C8B-B14F-4D97-AF65-F5344CB8AC3E}">
        <p14:creationId xmlns:p14="http://schemas.microsoft.com/office/powerpoint/2010/main" val="39119840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3E6E-3A31-4D40-84CA-38C9AAD3C93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879392C3-37DC-4761-937D-1ADC396B9F9A}"/>
              </a:ext>
            </a:extLst>
          </p:cNvPr>
          <p:cNvPicPr>
            <a:picLocks noGrp="1" noChangeAspect="1"/>
          </p:cNvPicPr>
          <p:nvPr>
            <p:ph idx="1"/>
          </p:nvPr>
        </p:nvPicPr>
        <p:blipFill>
          <a:blip r:embed="rId2"/>
          <a:stretch>
            <a:fillRect/>
          </a:stretch>
        </p:blipFill>
        <p:spPr>
          <a:xfrm>
            <a:off x="152400" y="-9617"/>
            <a:ext cx="8538431" cy="6486617"/>
          </a:xfrm>
          <a:prstGeom prst="rect">
            <a:avLst/>
          </a:prstGeom>
        </p:spPr>
      </p:pic>
      <p:sp>
        <p:nvSpPr>
          <p:cNvPr id="4" name="Slide Number Placeholder 3">
            <a:extLst>
              <a:ext uri="{FF2B5EF4-FFF2-40B4-BE49-F238E27FC236}">
                <a16:creationId xmlns:a16="http://schemas.microsoft.com/office/drawing/2014/main" id="{505944D0-0299-40EA-A98C-52819A66AEAB}"/>
              </a:ext>
            </a:extLst>
          </p:cNvPr>
          <p:cNvSpPr>
            <a:spLocks noGrp="1"/>
          </p:cNvSpPr>
          <p:nvPr>
            <p:ph type="sldNum" sz="quarter" idx="12"/>
          </p:nvPr>
        </p:nvSpPr>
        <p:spPr/>
        <p:txBody>
          <a:bodyPr/>
          <a:lstStyle/>
          <a:p>
            <a:fld id="{7E3A9E86-4CC3-4959-A751-C33E618564A4}" type="slidenum">
              <a:rPr lang="en-US" smtClean="0"/>
              <a:t>89</a:t>
            </a:fld>
            <a:endParaRPr lang="en-US" dirty="0"/>
          </a:p>
        </p:txBody>
      </p:sp>
      <p:sp>
        <p:nvSpPr>
          <p:cNvPr id="6" name="TextBox 5">
            <a:extLst>
              <a:ext uri="{FF2B5EF4-FFF2-40B4-BE49-F238E27FC236}">
                <a16:creationId xmlns:a16="http://schemas.microsoft.com/office/drawing/2014/main" id="{6841F193-4A5D-413E-B5B7-D8C0C9727C53}"/>
              </a:ext>
            </a:extLst>
          </p:cNvPr>
          <p:cNvSpPr txBox="1"/>
          <p:nvPr/>
        </p:nvSpPr>
        <p:spPr>
          <a:xfrm>
            <a:off x="381000" y="6111875"/>
            <a:ext cx="7239000" cy="307777"/>
          </a:xfrm>
          <a:prstGeom prst="rect">
            <a:avLst/>
          </a:prstGeom>
          <a:noFill/>
        </p:spPr>
        <p:txBody>
          <a:bodyPr wrap="square" rtlCol="0">
            <a:spAutoFit/>
          </a:bodyPr>
          <a:lstStyle/>
          <a:p>
            <a:r>
              <a:rPr lang="en-US" sz="1400" dirty="0">
                <a:hlinkClick r:id="rId3"/>
              </a:rPr>
              <a:t>https://www.newsweek.com/map-shows-states-school-cellphone-bans-1958547</a:t>
            </a:r>
            <a:r>
              <a:rPr lang="en-US" sz="1400" dirty="0"/>
              <a:t> </a:t>
            </a:r>
          </a:p>
        </p:txBody>
      </p:sp>
      <p:sp>
        <p:nvSpPr>
          <p:cNvPr id="7" name="TextBox 6">
            <a:extLst>
              <a:ext uri="{FF2B5EF4-FFF2-40B4-BE49-F238E27FC236}">
                <a16:creationId xmlns:a16="http://schemas.microsoft.com/office/drawing/2014/main" id="{7D5AB706-C0F0-434A-954D-41D45FDA99FD}"/>
              </a:ext>
            </a:extLst>
          </p:cNvPr>
          <p:cNvSpPr txBox="1"/>
          <p:nvPr/>
        </p:nvSpPr>
        <p:spPr>
          <a:xfrm>
            <a:off x="5334000" y="685800"/>
            <a:ext cx="2590800" cy="369332"/>
          </a:xfrm>
          <a:prstGeom prst="rect">
            <a:avLst/>
          </a:prstGeom>
          <a:solidFill>
            <a:srgbClr val="FFFFCC"/>
          </a:solidFill>
        </p:spPr>
        <p:txBody>
          <a:bodyPr wrap="square" rtlCol="0">
            <a:spAutoFit/>
          </a:bodyPr>
          <a:lstStyle/>
          <a:p>
            <a:r>
              <a:rPr lang="en-US" dirty="0"/>
              <a:t>Sept. 2024, 15 states</a:t>
            </a:r>
          </a:p>
        </p:txBody>
      </p:sp>
    </p:spTree>
    <p:extLst>
      <p:ext uri="{BB962C8B-B14F-4D97-AF65-F5344CB8AC3E}">
        <p14:creationId xmlns:p14="http://schemas.microsoft.com/office/powerpoint/2010/main" val="283028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B81F-8021-41CD-BC8C-1DFDA8DE429F}"/>
              </a:ext>
            </a:extLst>
          </p:cNvPr>
          <p:cNvSpPr>
            <a:spLocks noGrp="1"/>
          </p:cNvSpPr>
          <p:nvPr>
            <p:ph type="title"/>
          </p:nvPr>
        </p:nvSpPr>
        <p:spPr>
          <a:xfrm>
            <a:off x="457200" y="136525"/>
            <a:ext cx="8229600" cy="1143000"/>
          </a:xfrm>
        </p:spPr>
        <p:txBody>
          <a:bodyPr>
            <a:normAutofit fontScale="90000"/>
          </a:bodyPr>
          <a:lstStyle/>
          <a:p>
            <a:r>
              <a:rPr lang="en-US" dirty="0"/>
              <a:t>State of Iowa Cash </a:t>
            </a:r>
            <a:br>
              <a:rPr lang="en-US" dirty="0"/>
            </a:br>
            <a:r>
              <a:rPr lang="en-US" dirty="0"/>
              <a:t>General Fund Receipts</a:t>
            </a:r>
          </a:p>
        </p:txBody>
      </p:sp>
      <p:graphicFrame>
        <p:nvGraphicFramePr>
          <p:cNvPr id="5" name="Content Placeholder 4">
            <a:extLst>
              <a:ext uri="{FF2B5EF4-FFF2-40B4-BE49-F238E27FC236}">
                <a16:creationId xmlns:a16="http://schemas.microsoft.com/office/drawing/2014/main" id="{BF2D01F9-0EF3-4406-BE72-CC0479CA7DC3}"/>
              </a:ext>
            </a:extLst>
          </p:cNvPr>
          <p:cNvGraphicFramePr>
            <a:graphicFrameLocks noGrp="1"/>
          </p:cNvGraphicFramePr>
          <p:nvPr>
            <p:ph idx="1"/>
            <p:extLst>
              <p:ext uri="{D42A27DB-BD31-4B8C-83A1-F6EECF244321}">
                <p14:modId xmlns:p14="http://schemas.microsoft.com/office/powerpoint/2010/main" val="4292561541"/>
              </p:ext>
            </p:extLst>
          </p:nvPr>
        </p:nvGraphicFramePr>
        <p:xfrm>
          <a:off x="533400" y="1266524"/>
          <a:ext cx="8001000" cy="3931006"/>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4166099039"/>
                    </a:ext>
                  </a:extLst>
                </a:gridCol>
                <a:gridCol w="1600200">
                  <a:extLst>
                    <a:ext uri="{9D8B030D-6E8A-4147-A177-3AD203B41FA5}">
                      <a16:colId xmlns:a16="http://schemas.microsoft.com/office/drawing/2014/main" val="2035668203"/>
                    </a:ext>
                  </a:extLst>
                </a:gridCol>
                <a:gridCol w="1752600">
                  <a:extLst>
                    <a:ext uri="{9D8B030D-6E8A-4147-A177-3AD203B41FA5}">
                      <a16:colId xmlns:a16="http://schemas.microsoft.com/office/drawing/2014/main" val="641488858"/>
                    </a:ext>
                  </a:extLst>
                </a:gridCol>
                <a:gridCol w="1752600">
                  <a:extLst>
                    <a:ext uri="{9D8B030D-6E8A-4147-A177-3AD203B41FA5}">
                      <a16:colId xmlns:a16="http://schemas.microsoft.com/office/drawing/2014/main" val="516372150"/>
                    </a:ext>
                  </a:extLst>
                </a:gridCol>
              </a:tblGrid>
              <a:tr h="1547362">
                <a:tc>
                  <a:txBody>
                    <a:bodyPr/>
                    <a:lstStyle/>
                    <a:p>
                      <a:endParaRPr lang="en-US" sz="2400" dirty="0"/>
                    </a:p>
                    <a:p>
                      <a:endParaRPr lang="en-US" sz="2400" dirty="0"/>
                    </a:p>
                    <a:p>
                      <a:endParaRPr lang="en-US" sz="2400" dirty="0"/>
                    </a:p>
                    <a:p>
                      <a:r>
                        <a:rPr lang="en-US" sz="2400" dirty="0"/>
                        <a:t>Category</a:t>
                      </a:r>
                    </a:p>
                  </a:txBody>
                  <a:tcPr/>
                </a:tc>
                <a:tc>
                  <a:txBody>
                    <a:bodyPr/>
                    <a:lstStyle/>
                    <a:p>
                      <a:pPr algn="ctr"/>
                      <a:r>
                        <a:rPr lang="en-US" sz="2400" dirty="0"/>
                        <a:t>Cash Receipts through</a:t>
                      </a:r>
                    </a:p>
                    <a:p>
                      <a:pPr algn="ctr"/>
                      <a:r>
                        <a:rPr lang="en-US" sz="2400" dirty="0"/>
                        <a:t>6/04/2025</a:t>
                      </a:r>
                    </a:p>
                  </a:txBody>
                  <a:tcPr/>
                </a:tc>
                <a:tc>
                  <a:txBody>
                    <a:bodyPr/>
                    <a:lstStyle/>
                    <a:p>
                      <a:pPr algn="ctr"/>
                      <a:r>
                        <a:rPr lang="en-US" sz="2400" dirty="0"/>
                        <a:t>Cash Receipts through</a:t>
                      </a:r>
                    </a:p>
                    <a:p>
                      <a:pPr algn="ctr"/>
                      <a:r>
                        <a:rPr lang="en-US" sz="2400" dirty="0"/>
                        <a:t>5/14/2025</a:t>
                      </a:r>
                    </a:p>
                  </a:txBody>
                  <a:tcPr/>
                </a:tc>
                <a:tc>
                  <a:txBody>
                    <a:bodyPr/>
                    <a:lstStyle/>
                    <a:p>
                      <a:pPr algn="ctr"/>
                      <a:r>
                        <a:rPr lang="en-US" sz="2400" dirty="0"/>
                        <a:t>March REC Estimate for FY 2025</a:t>
                      </a:r>
                    </a:p>
                  </a:txBody>
                  <a:tcPr anchor="b"/>
                </a:tc>
                <a:extLst>
                  <a:ext uri="{0D108BD9-81ED-4DB2-BD59-A6C34878D82A}">
                    <a16:rowId xmlns:a16="http://schemas.microsoft.com/office/drawing/2014/main" val="2092368098"/>
                  </a:ext>
                </a:extLst>
              </a:tr>
              <a:tr h="470836">
                <a:tc>
                  <a:txBody>
                    <a:bodyPr/>
                    <a:lstStyle/>
                    <a:p>
                      <a:r>
                        <a:rPr lang="en-US" sz="2400" dirty="0"/>
                        <a:t>Income &amp; Misc. Tax*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-11.6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-9.31%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-7.1%</a:t>
                      </a:r>
                    </a:p>
                  </a:txBody>
                  <a:tcPr/>
                </a:tc>
                <a:extLst>
                  <a:ext uri="{0D108BD9-81ED-4DB2-BD59-A6C34878D82A}">
                    <a16:rowId xmlns:a16="http://schemas.microsoft.com/office/drawing/2014/main" val="2467072830"/>
                  </a:ext>
                </a:extLst>
              </a:tr>
              <a:tr h="304800">
                <a:tc>
                  <a:txBody>
                    <a:bodyPr/>
                    <a:lstStyle/>
                    <a:p>
                      <a:r>
                        <a:rPr lang="en-US" sz="2400" dirty="0"/>
                        <a:t>Sales Tax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B050"/>
                          </a:solidFill>
                          <a:latin typeface="+mn-lt"/>
                          <a:ea typeface="+mn-ea"/>
                          <a:cs typeface="+mn-cs"/>
                        </a:rPr>
                        <a:t>+1.28%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B050"/>
                          </a:solidFill>
                          <a:latin typeface="+mn-lt"/>
                          <a:ea typeface="+mn-ea"/>
                          <a:cs typeface="+mn-cs"/>
                        </a:rPr>
                        <a:t>+0.62%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B050"/>
                          </a:solidFill>
                          <a:latin typeface="+mn-lt"/>
                          <a:ea typeface="+mn-ea"/>
                          <a:cs typeface="+mn-cs"/>
                        </a:rPr>
                        <a:t>+2.5%</a:t>
                      </a:r>
                    </a:p>
                  </a:txBody>
                  <a:tcPr/>
                </a:tc>
                <a:extLst>
                  <a:ext uri="{0D108BD9-81ED-4DB2-BD59-A6C34878D82A}">
                    <a16:rowId xmlns:a16="http://schemas.microsoft.com/office/drawing/2014/main" val="1221780065"/>
                  </a:ext>
                </a:extLst>
              </a:tr>
              <a:tr h="534090">
                <a:tc>
                  <a:txBody>
                    <a:bodyPr/>
                    <a:lstStyle/>
                    <a:p>
                      <a:r>
                        <a:rPr lang="en-US" sz="2400" dirty="0"/>
                        <a:t>Corporate Income Tax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-10.70%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-11.19%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-11.9%</a:t>
                      </a:r>
                    </a:p>
                  </a:txBody>
                  <a:tcPr/>
                </a:tc>
                <a:extLst>
                  <a:ext uri="{0D108BD9-81ED-4DB2-BD59-A6C34878D82A}">
                    <a16:rowId xmlns:a16="http://schemas.microsoft.com/office/drawing/2014/main" val="2394235483"/>
                  </a:ext>
                </a:extLst>
              </a:tr>
              <a:tr h="380310">
                <a:tc>
                  <a:txBody>
                    <a:bodyPr/>
                    <a:lstStyle/>
                    <a:p>
                      <a:r>
                        <a:rPr lang="en-US" sz="2400" dirty="0"/>
                        <a:t>Refunds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B050"/>
                          </a:solidFill>
                          <a:latin typeface="+mn-lt"/>
                          <a:ea typeface="+mn-ea"/>
                          <a:cs typeface="+mn-cs"/>
                        </a:rPr>
                        <a:t>+3.32%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B050"/>
                          </a:solidFill>
                          <a:latin typeface="+mn-lt"/>
                          <a:ea typeface="+mn-ea"/>
                          <a:cs typeface="+mn-cs"/>
                        </a:rPr>
                        <a:t>+10.07%</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-6.2%</a:t>
                      </a:r>
                    </a:p>
                  </a:txBody>
                  <a:tcPr/>
                </a:tc>
                <a:extLst>
                  <a:ext uri="{0D108BD9-81ED-4DB2-BD59-A6C34878D82A}">
                    <a16:rowId xmlns:a16="http://schemas.microsoft.com/office/drawing/2014/main" val="2744460247"/>
                  </a:ext>
                </a:extLst>
              </a:tr>
              <a:tr h="456510">
                <a:tc>
                  <a:txBody>
                    <a:bodyPr/>
                    <a:lstStyle/>
                    <a:p>
                      <a:r>
                        <a:rPr lang="en-US" sz="2400" dirty="0"/>
                        <a:t>Net Receipts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-8.02%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-7.98%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-6.1%</a:t>
                      </a:r>
                    </a:p>
                  </a:txBody>
                  <a:tcPr/>
                </a:tc>
                <a:extLst>
                  <a:ext uri="{0D108BD9-81ED-4DB2-BD59-A6C34878D82A}">
                    <a16:rowId xmlns:a16="http://schemas.microsoft.com/office/drawing/2014/main" val="3118957482"/>
                  </a:ext>
                </a:extLst>
              </a:tr>
            </a:tbl>
          </a:graphicData>
        </a:graphic>
      </p:graphicFrame>
      <p:sp>
        <p:nvSpPr>
          <p:cNvPr id="4" name="Slide Number Placeholder 3">
            <a:extLst>
              <a:ext uri="{FF2B5EF4-FFF2-40B4-BE49-F238E27FC236}">
                <a16:creationId xmlns:a16="http://schemas.microsoft.com/office/drawing/2014/main" id="{85E01D5C-3B28-4D61-973B-9A246599B105}"/>
              </a:ext>
            </a:extLst>
          </p:cNvPr>
          <p:cNvSpPr>
            <a:spLocks noGrp="1"/>
          </p:cNvSpPr>
          <p:nvPr>
            <p:ph type="sldNum" sz="quarter" idx="12"/>
          </p:nvPr>
        </p:nvSpPr>
        <p:spPr/>
        <p:txBody>
          <a:bodyPr/>
          <a:lstStyle/>
          <a:p>
            <a:fld id="{7E3A9E86-4CC3-4959-A751-C33E618564A4}" type="slidenum">
              <a:rPr lang="en-US" smtClean="0"/>
              <a:t>9</a:t>
            </a:fld>
            <a:endParaRPr lang="en-US" dirty="0"/>
          </a:p>
        </p:txBody>
      </p:sp>
      <p:sp>
        <p:nvSpPr>
          <p:cNvPr id="3" name="TextBox 2">
            <a:extLst>
              <a:ext uri="{FF2B5EF4-FFF2-40B4-BE49-F238E27FC236}">
                <a16:creationId xmlns:a16="http://schemas.microsoft.com/office/drawing/2014/main" id="{6CB02404-D512-4614-B28E-86812A2CF093}"/>
              </a:ext>
            </a:extLst>
          </p:cNvPr>
          <p:cNvSpPr txBox="1"/>
          <p:nvPr/>
        </p:nvSpPr>
        <p:spPr>
          <a:xfrm>
            <a:off x="1371600" y="5977649"/>
            <a:ext cx="6858000" cy="369332"/>
          </a:xfrm>
          <a:prstGeom prst="rect">
            <a:avLst/>
          </a:prstGeom>
          <a:noFill/>
        </p:spPr>
        <p:txBody>
          <a:bodyPr wrap="square" rtlCol="0">
            <a:spAutoFit/>
          </a:bodyPr>
          <a:lstStyle/>
          <a:p>
            <a:r>
              <a:rPr lang="en-US" dirty="0"/>
              <a:t>*Personal Income Tax and Miscellaneous Tax added together.</a:t>
            </a:r>
          </a:p>
        </p:txBody>
      </p:sp>
    </p:spTree>
    <p:extLst>
      <p:ext uri="{BB962C8B-B14F-4D97-AF65-F5344CB8AC3E}">
        <p14:creationId xmlns:p14="http://schemas.microsoft.com/office/powerpoint/2010/main" val="4416734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34A2-B93B-4E95-B482-9C67FDAE766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3AD443A-74A3-4333-962F-F8BA74260D87}"/>
              </a:ext>
            </a:extLst>
          </p:cNvPr>
          <p:cNvPicPr>
            <a:picLocks noGrp="1" noChangeAspect="1"/>
          </p:cNvPicPr>
          <p:nvPr>
            <p:ph idx="1"/>
          </p:nvPr>
        </p:nvPicPr>
        <p:blipFill>
          <a:blip r:embed="rId2"/>
          <a:stretch>
            <a:fillRect/>
          </a:stretch>
        </p:blipFill>
        <p:spPr>
          <a:xfrm>
            <a:off x="0" y="21454"/>
            <a:ext cx="7620000" cy="6162458"/>
          </a:xfrm>
          <a:prstGeom prst="rect">
            <a:avLst/>
          </a:prstGeom>
        </p:spPr>
      </p:pic>
      <p:sp>
        <p:nvSpPr>
          <p:cNvPr id="4" name="Slide Number Placeholder 3">
            <a:extLst>
              <a:ext uri="{FF2B5EF4-FFF2-40B4-BE49-F238E27FC236}">
                <a16:creationId xmlns:a16="http://schemas.microsoft.com/office/drawing/2014/main" id="{4694D008-F7CB-45BD-8F43-943C9D99460E}"/>
              </a:ext>
            </a:extLst>
          </p:cNvPr>
          <p:cNvSpPr>
            <a:spLocks noGrp="1"/>
          </p:cNvSpPr>
          <p:nvPr>
            <p:ph type="sldNum" sz="quarter" idx="12"/>
          </p:nvPr>
        </p:nvSpPr>
        <p:spPr/>
        <p:txBody>
          <a:bodyPr/>
          <a:lstStyle/>
          <a:p>
            <a:fld id="{7E3A9E86-4CC3-4959-A751-C33E618564A4}" type="slidenum">
              <a:rPr lang="en-US" smtClean="0"/>
              <a:t>90</a:t>
            </a:fld>
            <a:endParaRPr lang="en-US" dirty="0"/>
          </a:p>
        </p:txBody>
      </p:sp>
      <p:sp>
        <p:nvSpPr>
          <p:cNvPr id="6" name="TextBox 5">
            <a:extLst>
              <a:ext uri="{FF2B5EF4-FFF2-40B4-BE49-F238E27FC236}">
                <a16:creationId xmlns:a16="http://schemas.microsoft.com/office/drawing/2014/main" id="{876CBD61-8E1A-4646-BD46-452B7EFF796E}"/>
              </a:ext>
            </a:extLst>
          </p:cNvPr>
          <p:cNvSpPr txBox="1"/>
          <p:nvPr/>
        </p:nvSpPr>
        <p:spPr>
          <a:xfrm>
            <a:off x="6400800" y="3429000"/>
            <a:ext cx="2362200" cy="2514600"/>
          </a:xfrm>
          <a:prstGeom prst="rect">
            <a:avLst/>
          </a:prstGeom>
          <a:solidFill>
            <a:schemeClr val="bg1"/>
          </a:solidFill>
        </p:spPr>
        <p:txBody>
          <a:bodyPr wrap="square" rtlCol="0">
            <a:spAutoFit/>
          </a:bodyPr>
          <a:lstStyle/>
          <a:p>
            <a:endParaRPr lang="en-US" dirty="0"/>
          </a:p>
        </p:txBody>
      </p:sp>
      <p:sp>
        <p:nvSpPr>
          <p:cNvPr id="7" name="Rectangle 6">
            <a:extLst>
              <a:ext uri="{FF2B5EF4-FFF2-40B4-BE49-F238E27FC236}">
                <a16:creationId xmlns:a16="http://schemas.microsoft.com/office/drawing/2014/main" id="{807634AA-03F9-4E3E-BBF4-F41BA40E7987}"/>
              </a:ext>
            </a:extLst>
          </p:cNvPr>
          <p:cNvSpPr/>
          <p:nvPr/>
        </p:nvSpPr>
        <p:spPr>
          <a:xfrm>
            <a:off x="6642717" y="3572384"/>
            <a:ext cx="3810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F6D1A2A-DBA2-4A1E-B0FF-9959DB6058AA}"/>
              </a:ext>
            </a:extLst>
          </p:cNvPr>
          <p:cNvSpPr/>
          <p:nvPr/>
        </p:nvSpPr>
        <p:spPr>
          <a:xfrm>
            <a:off x="6629400" y="4077563"/>
            <a:ext cx="381000" cy="3048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E8766E-6D81-43A0-9994-B30B4DB25453}"/>
              </a:ext>
            </a:extLst>
          </p:cNvPr>
          <p:cNvSpPr/>
          <p:nvPr/>
        </p:nvSpPr>
        <p:spPr>
          <a:xfrm>
            <a:off x="6629400" y="4642713"/>
            <a:ext cx="3810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649327B-42B0-495B-9D68-F5A42F5DF80F}"/>
              </a:ext>
            </a:extLst>
          </p:cNvPr>
          <p:cNvSpPr/>
          <p:nvPr/>
        </p:nvSpPr>
        <p:spPr>
          <a:xfrm>
            <a:off x="6642717" y="5207863"/>
            <a:ext cx="3810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672641E-F4E3-4746-93AB-357D9ADA5129}"/>
              </a:ext>
            </a:extLst>
          </p:cNvPr>
          <p:cNvSpPr txBox="1"/>
          <p:nvPr/>
        </p:nvSpPr>
        <p:spPr>
          <a:xfrm>
            <a:off x="7239000" y="3505200"/>
            <a:ext cx="1828800" cy="2308324"/>
          </a:xfrm>
          <a:prstGeom prst="rect">
            <a:avLst/>
          </a:prstGeom>
          <a:noFill/>
        </p:spPr>
        <p:txBody>
          <a:bodyPr wrap="square" rtlCol="0">
            <a:spAutoFit/>
          </a:bodyPr>
          <a:lstStyle/>
          <a:p>
            <a:r>
              <a:rPr lang="en-US" dirty="0"/>
              <a:t>State Ban</a:t>
            </a:r>
          </a:p>
          <a:p>
            <a:endParaRPr lang="en-US" dirty="0"/>
          </a:p>
          <a:p>
            <a:r>
              <a:rPr lang="en-US" dirty="0"/>
              <a:t>State Restriction</a:t>
            </a:r>
          </a:p>
          <a:p>
            <a:endParaRPr lang="en-US" dirty="0"/>
          </a:p>
          <a:p>
            <a:r>
              <a:rPr lang="en-US" dirty="0"/>
              <a:t>Pilot Project</a:t>
            </a:r>
          </a:p>
          <a:p>
            <a:endParaRPr lang="en-US" dirty="0"/>
          </a:p>
          <a:p>
            <a:r>
              <a:rPr lang="en-US" dirty="0"/>
              <a:t>No State Law</a:t>
            </a:r>
          </a:p>
          <a:p>
            <a:endParaRPr lang="en-US" dirty="0"/>
          </a:p>
        </p:txBody>
      </p:sp>
      <p:sp>
        <p:nvSpPr>
          <p:cNvPr id="12" name="TextBox 11">
            <a:extLst>
              <a:ext uri="{FF2B5EF4-FFF2-40B4-BE49-F238E27FC236}">
                <a16:creationId xmlns:a16="http://schemas.microsoft.com/office/drawing/2014/main" id="{30907FF9-E201-46B6-BE19-4D26A097BDE3}"/>
              </a:ext>
            </a:extLst>
          </p:cNvPr>
          <p:cNvSpPr txBox="1"/>
          <p:nvPr/>
        </p:nvSpPr>
        <p:spPr>
          <a:xfrm>
            <a:off x="6705600" y="44388"/>
            <a:ext cx="2438400" cy="954107"/>
          </a:xfrm>
          <a:prstGeom prst="rect">
            <a:avLst/>
          </a:prstGeom>
          <a:solidFill>
            <a:schemeClr val="bg1"/>
          </a:solidFill>
        </p:spPr>
        <p:txBody>
          <a:bodyPr wrap="square" rtlCol="0">
            <a:spAutoFit/>
          </a:bodyPr>
          <a:lstStyle/>
          <a:p>
            <a:r>
              <a:rPr lang="en-US" sz="1400" dirty="0"/>
              <a:t>Fox reports on May 21, 2025 </a:t>
            </a:r>
            <a:r>
              <a:rPr lang="en-US" sz="1400" dirty="0">
                <a:hlinkClick r:id="rId3"/>
              </a:rPr>
              <a:t>https://www.livenowfox.com/news/states-banned-cell-phones-schools</a:t>
            </a:r>
            <a:r>
              <a:rPr lang="en-US" sz="1400" dirty="0"/>
              <a:t> </a:t>
            </a:r>
          </a:p>
        </p:txBody>
      </p:sp>
    </p:spTree>
    <p:extLst>
      <p:ext uri="{BB962C8B-B14F-4D97-AF65-F5344CB8AC3E}">
        <p14:creationId xmlns:p14="http://schemas.microsoft.com/office/powerpoint/2010/main" val="26133424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4175" y="152400"/>
            <a:ext cx="7312025" cy="1143000"/>
          </a:xfrm>
        </p:spPr>
        <p:txBody>
          <a:bodyPr>
            <a:normAutofit/>
          </a:bodyPr>
          <a:lstStyle/>
          <a:p>
            <a:r>
              <a:rPr lang="en-US" b="1" dirty="0">
                <a:solidFill>
                  <a:srgbClr val="25408F"/>
                </a:solidFill>
                <a:latin typeface="+mn-lt"/>
                <a:ea typeface="+mn-ea"/>
                <a:cs typeface="+mn-cs"/>
              </a:rPr>
              <a:t>Pending Dates and Deadlines</a:t>
            </a:r>
            <a:endParaRPr lang="en-US" b="1" dirty="0"/>
          </a:p>
        </p:txBody>
      </p:sp>
      <p:sp>
        <p:nvSpPr>
          <p:cNvPr id="60419" name="Content Placeholder 2"/>
          <p:cNvSpPr>
            <a:spLocks noGrp="1"/>
          </p:cNvSpPr>
          <p:nvPr>
            <p:ph idx="1"/>
          </p:nvPr>
        </p:nvSpPr>
        <p:spPr>
          <a:xfrm>
            <a:off x="293914" y="1066809"/>
            <a:ext cx="8839200" cy="2209792"/>
          </a:xfrm>
        </p:spPr>
        <p:txBody>
          <a:bodyPr>
            <a:noAutofit/>
          </a:bodyPr>
          <a:lstStyle/>
          <a:p>
            <a:pPr marL="0" lvl="4" indent="0">
              <a:buSzPct val="100000"/>
              <a:buNone/>
              <a:defRPr/>
            </a:pPr>
            <a:r>
              <a:rPr lang="en-US" sz="1300" dirty="0">
                <a:solidFill>
                  <a:schemeClr val="tx1"/>
                </a:solidFill>
              </a:rPr>
              <a:t>DE Deadlines Calendar (tab on DE home page) and from the DE’s </a:t>
            </a:r>
            <a:r>
              <a:rPr lang="en-US" sz="1300" dirty="0">
                <a:solidFill>
                  <a:schemeClr val="tx1"/>
                </a:solidFill>
                <a:hlinkClick r:id="rId2"/>
              </a:rPr>
              <a:t>Superintendent &amp; Ed Leader Update</a:t>
            </a:r>
            <a:r>
              <a:rPr lang="en-US" sz="1300" dirty="0">
                <a:solidFill>
                  <a:schemeClr val="tx1"/>
                </a:solidFill>
              </a:rPr>
              <a:t> and </a:t>
            </a:r>
            <a:r>
              <a:rPr lang="en-US" sz="1300" dirty="0">
                <a:solidFill>
                  <a:schemeClr val="tx1"/>
                </a:solidFill>
                <a:hlinkClick r:id="rId3"/>
              </a:rPr>
              <a:t>School Business Alert</a:t>
            </a:r>
            <a:endParaRPr lang="en-US" sz="1300" dirty="0">
              <a:solidFill>
                <a:schemeClr val="tx1"/>
              </a:solidFill>
            </a:endParaRPr>
          </a:p>
        </p:txBody>
      </p:sp>
      <p:pic>
        <p:nvPicPr>
          <p:cNvPr id="55301" name="Picture 6" descr="C:\Users\Owner\AppData\Local\Microsoft\Windows\Temporary Internet Files\Content.IE5\5F1BBGM4\MC900230813[1].wmf"/>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038419" y="76205"/>
            <a:ext cx="752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6"/>
          <p:cNvSpPr>
            <a:spLocks noChangeArrowheads="1"/>
          </p:cNvSpPr>
          <p:nvPr/>
        </p:nvSpPr>
        <p:spPr bwMode="auto">
          <a:xfrm>
            <a:off x="1368425" y="3263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sp>
        <p:nvSpPr>
          <p:cNvPr id="2" name="Rectangle 1">
            <a:extLst>
              <a:ext uri="{FF2B5EF4-FFF2-40B4-BE49-F238E27FC236}">
                <a16:creationId xmlns:a16="http://schemas.microsoft.com/office/drawing/2014/main" id="{FE538B15-CD15-4C88-8654-88FD2DBE3A0A}"/>
              </a:ext>
            </a:extLst>
          </p:cNvPr>
          <p:cNvSpPr/>
          <p:nvPr/>
        </p:nvSpPr>
        <p:spPr>
          <a:xfrm>
            <a:off x="606852" y="6375400"/>
            <a:ext cx="9143999" cy="338554"/>
          </a:xfrm>
          <a:prstGeom prst="rect">
            <a:avLst/>
          </a:prstGeom>
        </p:spPr>
        <p:txBody>
          <a:bodyPr wrap="square">
            <a:spAutoFit/>
          </a:bodyPr>
          <a:lstStyle/>
          <a:p>
            <a:r>
              <a:rPr lang="en-US" sz="1600" dirty="0">
                <a:solidFill>
                  <a:schemeClr val="bg1"/>
                </a:solidFill>
                <a:hlinkClick r:id="rId5">
                  <a:extLst>
                    <a:ext uri="{A12FA001-AC4F-418D-AE19-62706E023703}">
                      <ahyp:hlinkClr xmlns:ahyp="http://schemas.microsoft.com/office/drawing/2018/hyperlinkcolor" xmlns="" val="tx"/>
                    </a:ext>
                  </a:extLst>
                </a:hlinkClick>
              </a:rPr>
              <a:t>https://educate.iowa.gov/pk-12/accreditation-program-approval/notice-deadline-calendar</a:t>
            </a:r>
            <a:r>
              <a:rPr lang="en-US" sz="1600" dirty="0">
                <a:solidFill>
                  <a:schemeClr val="bg1"/>
                </a:solidFill>
              </a:rPr>
              <a:t>  </a:t>
            </a:r>
          </a:p>
        </p:txBody>
      </p:sp>
      <p:graphicFrame>
        <p:nvGraphicFramePr>
          <p:cNvPr id="10" name="Table 9">
            <a:extLst>
              <a:ext uri="{FF2B5EF4-FFF2-40B4-BE49-F238E27FC236}">
                <a16:creationId xmlns:a16="http://schemas.microsoft.com/office/drawing/2014/main" id="{094292E0-AA37-42A8-87B1-BC0D5708544B}"/>
              </a:ext>
            </a:extLst>
          </p:cNvPr>
          <p:cNvGraphicFramePr>
            <a:graphicFrameLocks noGrp="1"/>
          </p:cNvGraphicFramePr>
          <p:nvPr>
            <p:extLst>
              <p:ext uri="{D42A27DB-BD31-4B8C-83A1-F6EECF244321}">
                <p14:modId xmlns:p14="http://schemas.microsoft.com/office/powerpoint/2010/main" val="800401860"/>
              </p:ext>
            </p:extLst>
          </p:nvPr>
        </p:nvGraphicFramePr>
        <p:xfrm>
          <a:off x="190500" y="1484113"/>
          <a:ext cx="8763000" cy="4700086"/>
        </p:xfrm>
        <a:graphic>
          <a:graphicData uri="http://schemas.openxmlformats.org/drawingml/2006/table">
            <a:tbl>
              <a:tblPr firstRow="1" bandRow="1">
                <a:tableStyleId>{5C22544A-7EE6-4342-B048-85BDC9FD1C3A}</a:tableStyleId>
              </a:tblPr>
              <a:tblGrid>
                <a:gridCol w="1389086">
                  <a:extLst>
                    <a:ext uri="{9D8B030D-6E8A-4147-A177-3AD203B41FA5}">
                      <a16:colId xmlns:a16="http://schemas.microsoft.com/office/drawing/2014/main" val="1893020802"/>
                    </a:ext>
                  </a:extLst>
                </a:gridCol>
                <a:gridCol w="7373914">
                  <a:extLst>
                    <a:ext uri="{9D8B030D-6E8A-4147-A177-3AD203B41FA5}">
                      <a16:colId xmlns:a16="http://schemas.microsoft.com/office/drawing/2014/main" val="2031171908"/>
                    </a:ext>
                  </a:extLst>
                </a:gridCol>
              </a:tblGrid>
              <a:tr h="523922">
                <a:tc>
                  <a:txBody>
                    <a:bodyPr/>
                    <a:lstStyle/>
                    <a:p>
                      <a:r>
                        <a:rPr lang="en-US" dirty="0"/>
                        <a:t>Date</a:t>
                      </a:r>
                    </a:p>
                  </a:txBody>
                  <a:tcPr/>
                </a:tc>
                <a:tc>
                  <a:txBody>
                    <a:bodyPr/>
                    <a:lstStyle/>
                    <a:p>
                      <a:r>
                        <a:rPr lang="en-US" dirty="0"/>
                        <a:t>Deadline</a:t>
                      </a:r>
                    </a:p>
                  </a:txBody>
                  <a:tcPr/>
                </a:tc>
                <a:extLst>
                  <a:ext uri="{0D108BD9-81ED-4DB2-BD59-A6C34878D82A}">
                    <a16:rowId xmlns:a16="http://schemas.microsoft.com/office/drawing/2014/main" val="215206013"/>
                  </a:ext>
                </a:extLst>
              </a:tr>
              <a:tr h="480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June 15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30-day Deadline for Governor’s Signature of 2025 Legislation</a:t>
                      </a:r>
                    </a:p>
                  </a:txBody>
                  <a:tcPr anchor="ctr"/>
                </a:tc>
                <a:extLst>
                  <a:ext uri="{0D108BD9-81ED-4DB2-BD59-A6C34878D82A}">
                    <a16:rowId xmlns:a16="http://schemas.microsoft.com/office/drawing/2014/main" val="3543755649"/>
                  </a:ext>
                </a:extLst>
              </a:tr>
              <a:tr h="480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June 16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latin typeface="+mn-lt"/>
                          <a:ea typeface="+mn-ea"/>
                          <a:cs typeface="+mn-cs"/>
                        </a:rPr>
                        <a:t>Private school transportation reimbursement is certified by the DE and starts the process to reimburse </a:t>
                      </a:r>
                      <a:r>
                        <a:rPr lang="en-US" sz="1700" kern="1200">
                          <a:solidFill>
                            <a:schemeClr val="dk1"/>
                          </a:solidFill>
                          <a:latin typeface="+mn-lt"/>
                          <a:ea typeface="+mn-ea"/>
                          <a:cs typeface="+mn-cs"/>
                        </a:rPr>
                        <a:t>the districts</a:t>
                      </a:r>
                      <a:endParaRPr lang="en-US" sz="1700" kern="1200" dirty="0">
                        <a:solidFill>
                          <a:schemeClr val="dk1"/>
                        </a:solidFill>
                        <a:latin typeface="+mn-lt"/>
                        <a:ea typeface="+mn-ea"/>
                        <a:cs typeface="+mn-cs"/>
                      </a:endParaRPr>
                    </a:p>
                  </a:txBody>
                  <a:tcPr anchor="ctr"/>
                </a:tc>
                <a:extLst>
                  <a:ext uri="{0D108BD9-81ED-4DB2-BD59-A6C34878D82A}">
                    <a16:rowId xmlns:a16="http://schemas.microsoft.com/office/drawing/2014/main" val="426033765"/>
                  </a:ext>
                </a:extLst>
              </a:tr>
              <a:tr h="480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June 24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latin typeface="+mn-lt"/>
                          <a:ea typeface="+mn-ea"/>
                          <a:cs typeface="+mn-cs"/>
                        </a:rPr>
                        <a:t>Spring SRI certification deadline</a:t>
                      </a:r>
                    </a:p>
                  </a:txBody>
                  <a:tcPr anchor="ctr"/>
                </a:tc>
                <a:extLst>
                  <a:ext uri="{0D108BD9-81ED-4DB2-BD59-A6C34878D82A}">
                    <a16:rowId xmlns:a16="http://schemas.microsoft.com/office/drawing/2014/main" val="3092731798"/>
                  </a:ext>
                </a:extLst>
              </a:tr>
              <a:tr h="480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June 25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latin typeface="+mn-lt"/>
                          <a:ea typeface="+mn-ea"/>
                          <a:cs typeface="+mn-cs"/>
                        </a:rPr>
                        <a:t>Continuum care grant application deadline due to DAS. </a:t>
                      </a:r>
                      <a:r>
                        <a:rPr lang="en-US" sz="1200" kern="1200" dirty="0">
                          <a:solidFill>
                            <a:schemeClr val="dk1"/>
                          </a:solidFill>
                          <a:latin typeface="+mn-lt"/>
                          <a:ea typeface="+mn-ea"/>
                          <a:cs typeface="+mn-cs"/>
                          <a:hlinkClick r:id="rId6"/>
                        </a:rPr>
                        <a:t>https://www.iowagrants.gov/viewStorefrontOpportunity.do?OIDString=1742847843596%7COpportunity</a:t>
                      </a:r>
                      <a:endParaRPr lang="en-US" sz="1200" kern="1200" dirty="0">
                        <a:solidFill>
                          <a:schemeClr val="dk1"/>
                        </a:solidFill>
                        <a:latin typeface="+mn-lt"/>
                        <a:ea typeface="+mn-ea"/>
                        <a:cs typeface="+mn-cs"/>
                      </a:endParaRPr>
                    </a:p>
                  </a:txBody>
                  <a:tcPr anchor="ctr"/>
                </a:tc>
                <a:extLst>
                  <a:ext uri="{0D108BD9-81ED-4DB2-BD59-A6C34878D82A}">
                    <a16:rowId xmlns:a16="http://schemas.microsoft.com/office/drawing/2014/main" val="3106811657"/>
                  </a:ext>
                </a:extLst>
              </a:tr>
              <a:tr h="480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June 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latin typeface="+mn-lt"/>
                          <a:ea typeface="+mn-ea"/>
                          <a:cs typeface="+mn-cs"/>
                        </a:rPr>
                        <a:t>Last day to pay Post Secondary Enrollment Options tuition to eligible institutions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latin typeface="+mn-lt"/>
                          <a:ea typeface="+mn-ea"/>
                          <a:cs typeface="+mn-cs"/>
                        </a:rPr>
                        <a:t>USDA Community Eligibility Provision “Intent to implement” due (check SBA)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latin typeface="+mn-lt"/>
                          <a:ea typeface="+mn-ea"/>
                          <a:cs typeface="+mn-cs"/>
                        </a:rPr>
                        <a:t>Spring Basic Educational Data Survey Due</a:t>
                      </a:r>
                    </a:p>
                  </a:txBody>
                  <a:tcPr anchor="ctr"/>
                </a:tc>
                <a:extLst>
                  <a:ext uri="{0D108BD9-81ED-4DB2-BD59-A6C34878D82A}">
                    <a16:rowId xmlns:a16="http://schemas.microsoft.com/office/drawing/2014/main" val="1165775667"/>
                  </a:ext>
                </a:extLst>
              </a:tr>
              <a:tr h="486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July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latin typeface="+mn-lt"/>
                          <a:ea typeface="+mn-ea"/>
                          <a:cs typeface="+mn-cs"/>
                        </a:rPr>
                        <a:t>Education Support Personnel Data due to DE for district to qualify for part of $14M supplemental pay</a:t>
                      </a:r>
                    </a:p>
                  </a:txBody>
                  <a:tcPr anchor="ctr"/>
                </a:tc>
                <a:extLst>
                  <a:ext uri="{0D108BD9-81ED-4DB2-BD59-A6C34878D82A}">
                    <a16:rowId xmlns:a16="http://schemas.microsoft.com/office/drawing/2014/main" val="1098937056"/>
                  </a:ext>
                </a:extLst>
              </a:tr>
              <a:tr h="486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July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latin typeface="+mn-lt"/>
                          <a:ea typeface="+mn-ea"/>
                          <a:cs typeface="+mn-cs"/>
                        </a:rPr>
                        <a:t>Due Date for Special Education contract with AEA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HAPPY NEW FISCAL YEAR!  </a:t>
                      </a:r>
                    </a:p>
                  </a:txBody>
                  <a:tcPr anchor="ctr"/>
                </a:tc>
                <a:extLst>
                  <a:ext uri="{0D108BD9-81ED-4DB2-BD59-A6C34878D82A}">
                    <a16:rowId xmlns:a16="http://schemas.microsoft.com/office/drawing/2014/main" val="3240471671"/>
                  </a:ext>
                </a:extLst>
              </a:tr>
            </a:tbl>
          </a:graphicData>
        </a:graphic>
      </p:graphicFrame>
      <p:pic>
        <p:nvPicPr>
          <p:cNvPr id="8" name="Graphic 7" descr="Party hat">
            <a:extLst>
              <a:ext uri="{FF2B5EF4-FFF2-40B4-BE49-F238E27FC236}">
                <a16:creationId xmlns:a16="http://schemas.microsoft.com/office/drawing/2014/main" id="{210920BD-F7EA-4927-A4A5-4837E561B87C}"/>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945261" y="5401276"/>
            <a:ext cx="914400" cy="914400"/>
          </a:xfrm>
          <a:prstGeom prst="rect">
            <a:avLst/>
          </a:prstGeom>
        </p:spPr>
      </p:pic>
      <p:pic>
        <p:nvPicPr>
          <p:cNvPr id="9" name="Graphic 8" descr="Fireworks">
            <a:extLst>
              <a:ext uri="{FF2B5EF4-FFF2-40B4-BE49-F238E27FC236}">
                <a16:creationId xmlns:a16="http://schemas.microsoft.com/office/drawing/2014/main" id="{B872360F-41F9-4116-BF31-7574DF236913}"/>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034994" y="5401276"/>
            <a:ext cx="914400" cy="914400"/>
          </a:xfrm>
          <a:prstGeom prst="rect">
            <a:avLst/>
          </a:prstGeom>
        </p:spPr>
      </p:pic>
    </p:spTree>
    <p:extLst>
      <p:ext uri="{BB962C8B-B14F-4D97-AF65-F5344CB8AC3E}">
        <p14:creationId xmlns:p14="http://schemas.microsoft.com/office/powerpoint/2010/main" val="13098420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6DB48D-48EF-4953-9A49-88566B667F4F}"/>
              </a:ext>
            </a:extLst>
          </p:cNvPr>
          <p:cNvSpPr>
            <a:spLocks noGrp="1"/>
          </p:cNvSpPr>
          <p:nvPr>
            <p:ph type="sldNum" sz="quarter" idx="12"/>
          </p:nvPr>
        </p:nvSpPr>
        <p:spPr/>
        <p:txBody>
          <a:bodyPr/>
          <a:lstStyle/>
          <a:p>
            <a:fld id="{7E3A9E86-4CC3-4959-A751-C33E618564A4}" type="slidenum">
              <a:rPr lang="en-US" smtClean="0"/>
              <a:t>92</a:t>
            </a:fld>
            <a:endParaRPr lang="en-US" dirty="0"/>
          </a:p>
        </p:txBody>
      </p:sp>
      <p:sp>
        <p:nvSpPr>
          <p:cNvPr id="2" name="TextBox 1">
            <a:extLst>
              <a:ext uri="{FF2B5EF4-FFF2-40B4-BE49-F238E27FC236}">
                <a16:creationId xmlns:a16="http://schemas.microsoft.com/office/drawing/2014/main" id="{5FD9A892-B81D-456D-984E-452DAEA8A22B}"/>
              </a:ext>
            </a:extLst>
          </p:cNvPr>
          <p:cNvSpPr txBox="1"/>
          <p:nvPr/>
        </p:nvSpPr>
        <p:spPr>
          <a:xfrm>
            <a:off x="233821" y="116443"/>
            <a:ext cx="4953000" cy="461665"/>
          </a:xfrm>
          <a:prstGeom prst="rect">
            <a:avLst/>
          </a:prstGeom>
          <a:noFill/>
        </p:spPr>
        <p:txBody>
          <a:bodyPr wrap="square" rtlCol="0">
            <a:spAutoFit/>
          </a:bodyPr>
          <a:lstStyle/>
          <a:p>
            <a:r>
              <a:rPr lang="en-US" sz="1200" dirty="0">
                <a:hlinkClick r:id="rId2"/>
              </a:rPr>
              <a:t>https://www.nytimes.com/2025/05/31/dining/pickle-lemonade.html</a:t>
            </a:r>
            <a:endParaRPr lang="en-US" sz="1200" dirty="0"/>
          </a:p>
          <a:p>
            <a:endParaRPr lang="en-US" sz="1200" dirty="0"/>
          </a:p>
        </p:txBody>
      </p:sp>
      <p:sp>
        <p:nvSpPr>
          <p:cNvPr id="3" name="TextBox 2">
            <a:extLst>
              <a:ext uri="{FF2B5EF4-FFF2-40B4-BE49-F238E27FC236}">
                <a16:creationId xmlns:a16="http://schemas.microsoft.com/office/drawing/2014/main" id="{A17AFB91-0DC0-4216-8AD8-5A755BAA168F}"/>
              </a:ext>
            </a:extLst>
          </p:cNvPr>
          <p:cNvSpPr txBox="1"/>
          <p:nvPr/>
        </p:nvSpPr>
        <p:spPr>
          <a:xfrm>
            <a:off x="229008" y="1509018"/>
            <a:ext cx="4114800" cy="4832092"/>
          </a:xfrm>
          <a:prstGeom prst="rect">
            <a:avLst/>
          </a:prstGeom>
          <a:noFill/>
        </p:spPr>
        <p:txBody>
          <a:bodyPr wrap="square" rtlCol="0">
            <a:spAutoFit/>
          </a:bodyPr>
          <a:lstStyle/>
          <a:p>
            <a:pPr marL="285750" indent="-285750">
              <a:buFont typeface="Arial" panose="020B0604020202020204" pitchFamily="34" charset="0"/>
              <a:buChar char="•"/>
            </a:pPr>
            <a:r>
              <a:rPr lang="en-US" dirty="0"/>
              <a:t>7 large organic lemons (see Tip), at room temperature</a:t>
            </a:r>
          </a:p>
          <a:p>
            <a:pPr marL="285750" indent="-285750">
              <a:buFont typeface="Arial" panose="020B0604020202020204" pitchFamily="34" charset="0"/>
              <a:buChar char="•"/>
            </a:pPr>
            <a:r>
              <a:rPr lang="en-US" dirty="0"/>
              <a:t>⅔ cup granulated sugar</a:t>
            </a:r>
          </a:p>
          <a:p>
            <a:pPr marL="285750" indent="-285750">
              <a:buFont typeface="Arial" panose="020B0604020202020204" pitchFamily="34" charset="0"/>
              <a:buChar char="•"/>
            </a:pPr>
            <a:r>
              <a:rPr lang="en-US" dirty="0"/>
              <a:t>3 cups chilled, filtered water</a:t>
            </a:r>
          </a:p>
          <a:p>
            <a:pPr marL="285750" indent="-285750">
              <a:buFont typeface="Arial" panose="020B0604020202020204" pitchFamily="34" charset="0"/>
              <a:buChar char="•"/>
            </a:pPr>
            <a:r>
              <a:rPr lang="en-US" dirty="0"/>
              <a:t>1 to 1¼ cups dill pickle juice (see Tip), plus pickle spears for garnish</a:t>
            </a:r>
          </a:p>
          <a:p>
            <a:pPr marL="285750" indent="-285750">
              <a:buFont typeface="Arial" panose="020B0604020202020204" pitchFamily="34" charset="0"/>
              <a:buChar char="•"/>
            </a:pPr>
            <a:r>
              <a:rPr lang="en-US" dirty="0"/>
              <a:t>Ice, for serving </a:t>
            </a:r>
          </a:p>
          <a:p>
            <a:endParaRPr lang="en-US" sz="1400" b="1" cap="all" dirty="0"/>
          </a:p>
          <a:p>
            <a:r>
              <a:rPr lang="en-US" sz="1400" b="1" cap="all" dirty="0"/>
              <a:t>Tips </a:t>
            </a:r>
            <a:r>
              <a:rPr lang="en-US" sz="1400" i="1" dirty="0"/>
              <a:t>Because conventional lemons are often sprayed with pesticides, this recipe calls for organic lemons. If using conventional lemons, be sure to wash the fruit thoroughly. </a:t>
            </a:r>
          </a:p>
          <a:p>
            <a:r>
              <a:rPr lang="en-US" sz="1400" i="1" dirty="0"/>
              <a:t>When choosing pickles for this recipe, look for refrigerated dill-flavored ones like Grillo’s, for brighter flavors. Sweet bread and butter pickles, or other pickles that use too much garlic or other seasonings, might overpower the balance of acidity (lemon), sweetness (sugar) and saltiness (pickle brine). Depending on your pickle choice, you may need to adjust the sugar and lemon ratios.</a:t>
            </a:r>
          </a:p>
        </p:txBody>
      </p:sp>
      <p:sp>
        <p:nvSpPr>
          <p:cNvPr id="10" name="TextBox 9">
            <a:extLst>
              <a:ext uri="{FF2B5EF4-FFF2-40B4-BE49-F238E27FC236}">
                <a16:creationId xmlns:a16="http://schemas.microsoft.com/office/drawing/2014/main" id="{56DA0376-C0CD-4954-B0E7-4A157C5D31DB}"/>
              </a:ext>
            </a:extLst>
          </p:cNvPr>
          <p:cNvSpPr txBox="1"/>
          <p:nvPr/>
        </p:nvSpPr>
        <p:spPr>
          <a:xfrm>
            <a:off x="4343808" y="2374540"/>
            <a:ext cx="4733517" cy="3985706"/>
          </a:xfrm>
          <a:prstGeom prst="rect">
            <a:avLst/>
          </a:prstGeom>
          <a:noFill/>
        </p:spPr>
        <p:txBody>
          <a:bodyPr wrap="square" rtlCol="0">
            <a:spAutoFit/>
          </a:bodyPr>
          <a:lstStyle/>
          <a:p>
            <a:pPr>
              <a:spcAft>
                <a:spcPts val="600"/>
              </a:spcAft>
            </a:pPr>
            <a:r>
              <a:rPr lang="en-US" sz="1400" b="1" dirty="0"/>
              <a:t>Step 1:</a:t>
            </a:r>
            <a:r>
              <a:rPr lang="en-US" sz="1400" dirty="0"/>
              <a:t>Thinly slice 1 lemon, discard the seeds, and set aside for garnish. Roll the remaining lemons firmly on counter top before juicing in order to extract as much juice as possible. Quarter the lemons, then squeeze enough to get 1 cup of lemon juice. Add the squeezed lemon peels and any unsqueezed lemon quarters to a large jar, such as an 8-cup Mason jar, a wide pitcher or even a large bowl.</a:t>
            </a:r>
          </a:p>
          <a:p>
            <a:pPr>
              <a:spcAft>
                <a:spcPts val="600"/>
              </a:spcAft>
            </a:pPr>
            <a:r>
              <a:rPr lang="en-US" sz="1400" b="1" dirty="0"/>
              <a:t>Step 2: </a:t>
            </a:r>
            <a:r>
              <a:rPr lang="en-US" sz="1400" dirty="0"/>
              <a:t>Add sugar to the lemon peel pieces in the jar and, using a wooden spoon or a muddler, muddle together until the sugar has mostly dissolved, 1 to 2 minutes.</a:t>
            </a:r>
          </a:p>
          <a:p>
            <a:pPr>
              <a:spcAft>
                <a:spcPts val="600"/>
              </a:spcAft>
            </a:pPr>
            <a:r>
              <a:rPr lang="en-US" sz="1400" b="1" dirty="0"/>
              <a:t>Step 3: </a:t>
            </a:r>
            <a:r>
              <a:rPr lang="en-US" sz="1400" dirty="0"/>
              <a:t>Add lemon juice to the jar, cover and shake vigorously (or stir, if your vessel doesn’t have a lid) to ensure the sugar dissolves. Add water and then pickle juice to taste. Shake or stir to mix; strain using a fine-mesh strainer. (To store, refrigerate up to 3 days.)</a:t>
            </a:r>
          </a:p>
          <a:p>
            <a:pPr>
              <a:spcAft>
                <a:spcPts val="600"/>
              </a:spcAft>
            </a:pPr>
            <a:r>
              <a:rPr lang="en-US" sz="1400" b="1" dirty="0"/>
              <a:t>Step 4: </a:t>
            </a:r>
            <a:r>
              <a:rPr lang="en-US" sz="1400" dirty="0"/>
              <a:t>To serve, pour into glasses over plenty of ice. Garnish with a lemon slice and a pickle spear.</a:t>
            </a:r>
          </a:p>
        </p:txBody>
      </p:sp>
      <p:sp>
        <p:nvSpPr>
          <p:cNvPr id="5" name="Rectangle 4">
            <a:extLst>
              <a:ext uri="{FF2B5EF4-FFF2-40B4-BE49-F238E27FC236}">
                <a16:creationId xmlns:a16="http://schemas.microsoft.com/office/drawing/2014/main" id="{4C686FF6-FD79-4D38-BA94-0B8138FBD798}"/>
              </a:ext>
            </a:extLst>
          </p:cNvPr>
          <p:cNvSpPr/>
          <p:nvPr/>
        </p:nvSpPr>
        <p:spPr>
          <a:xfrm>
            <a:off x="533400" y="513915"/>
            <a:ext cx="2549096" cy="830997"/>
          </a:xfrm>
          <a:prstGeom prst="rect">
            <a:avLst/>
          </a:prstGeom>
        </p:spPr>
        <p:txBody>
          <a:bodyPr wrap="none">
            <a:spAutoFit/>
          </a:bodyPr>
          <a:lstStyle/>
          <a:p>
            <a:pPr fontAlgn="base"/>
            <a:r>
              <a:rPr lang="en-US" sz="2400" b="1" dirty="0">
                <a:solidFill>
                  <a:srgbClr val="121212"/>
                </a:solidFill>
                <a:latin typeface="nyt-cheltenham"/>
              </a:rPr>
              <a:t>Pickle Lemonade? </a:t>
            </a:r>
          </a:p>
          <a:p>
            <a:pPr fontAlgn="base"/>
            <a:r>
              <a:rPr lang="en-US" sz="2400" b="1" dirty="0">
                <a:solidFill>
                  <a:srgbClr val="121212"/>
                </a:solidFill>
                <a:latin typeface="nyt-cheltenham"/>
              </a:rPr>
              <a:t>Pickle Lemonade!</a:t>
            </a:r>
            <a:endParaRPr lang="en-US" sz="2400" b="1" i="0" dirty="0">
              <a:solidFill>
                <a:srgbClr val="121212"/>
              </a:solidFill>
              <a:effectLst/>
              <a:latin typeface="nyt-cheltenham"/>
            </a:endParaRPr>
          </a:p>
        </p:txBody>
      </p:sp>
      <p:pic>
        <p:nvPicPr>
          <p:cNvPr id="6" name="Picture 5">
            <a:extLst>
              <a:ext uri="{FF2B5EF4-FFF2-40B4-BE49-F238E27FC236}">
                <a16:creationId xmlns:a16="http://schemas.microsoft.com/office/drawing/2014/main" id="{6FB935D9-1919-4F75-8964-761B01FEA9B1}"/>
              </a:ext>
            </a:extLst>
          </p:cNvPr>
          <p:cNvPicPr>
            <a:picLocks noChangeAspect="1"/>
          </p:cNvPicPr>
          <p:nvPr/>
        </p:nvPicPr>
        <p:blipFill>
          <a:blip r:embed="rId3"/>
          <a:stretch>
            <a:fillRect/>
          </a:stretch>
        </p:blipFill>
        <p:spPr>
          <a:xfrm>
            <a:off x="5683017" y="148865"/>
            <a:ext cx="2898112" cy="2225675"/>
          </a:xfrm>
          <a:prstGeom prst="rect">
            <a:avLst/>
          </a:prstGeom>
        </p:spPr>
      </p:pic>
    </p:spTree>
    <p:extLst>
      <p:ext uri="{BB962C8B-B14F-4D97-AF65-F5344CB8AC3E}">
        <p14:creationId xmlns:p14="http://schemas.microsoft.com/office/powerpoint/2010/main" val="24860172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9897" y="5067098"/>
            <a:ext cx="2343930" cy="1320236"/>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20000"/>
              </a:lnSpc>
              <a:buClr>
                <a:srgbClr val="0F6FC6"/>
              </a:buClr>
            </a:pPr>
            <a:r>
              <a:rPr lang="en-US" sz="1300" b="1" dirty="0">
                <a:solidFill>
                  <a:srgbClr val="25408F"/>
                </a:solidFill>
                <a:latin typeface="Georgia" panose="02040502050405020303" pitchFamily="18" charset="0"/>
                <a:cs typeface="Arial" charset="0"/>
              </a:rPr>
              <a:t>Larry Sigel</a:t>
            </a:r>
            <a:r>
              <a:rPr lang="en-US" sz="1300" dirty="0">
                <a:solidFill>
                  <a:srgbClr val="25408F"/>
                </a:solidFill>
                <a:latin typeface="Georgia" pitchFamily="18" charset="0"/>
                <a:cs typeface="Arial" charset="0"/>
              </a:rPr>
              <a:t/>
            </a:r>
            <a:br>
              <a:rPr lang="en-US" sz="1300" dirty="0">
                <a:solidFill>
                  <a:srgbClr val="25408F"/>
                </a:solidFill>
                <a:latin typeface="Georgia" pitchFamily="18" charset="0"/>
                <a:cs typeface="Arial" charset="0"/>
              </a:rPr>
            </a:br>
            <a:r>
              <a:rPr lang="en-US" sz="1300" dirty="0">
                <a:solidFill>
                  <a:srgbClr val="25408F"/>
                </a:solidFill>
                <a:latin typeface="Georgia" pitchFamily="18" charset="0"/>
                <a:cs typeface="Arial" charset="0"/>
              </a:rPr>
              <a:t>Cell: 515-490-9951</a:t>
            </a:r>
            <a:br>
              <a:rPr lang="en-US" sz="1300" dirty="0">
                <a:solidFill>
                  <a:srgbClr val="25408F"/>
                </a:solidFill>
                <a:latin typeface="Georgia" pitchFamily="18" charset="0"/>
                <a:cs typeface="Arial" charset="0"/>
              </a:rPr>
            </a:br>
            <a:r>
              <a:rPr lang="en-US" sz="1300" dirty="0">
                <a:solidFill>
                  <a:srgbClr val="25408F"/>
                </a:solidFill>
                <a:latin typeface="Georgia" panose="02040502050405020303" pitchFamily="18" charset="0"/>
                <a:hlinkClick r:id="rId2"/>
              </a:rPr>
              <a:t>larry@iowaschoolfinance.com</a:t>
            </a:r>
            <a:r>
              <a:rPr lang="en-US" sz="1300" dirty="0">
                <a:solidFill>
                  <a:srgbClr val="25408F"/>
                </a:solidFill>
                <a:latin typeface="Georgia" panose="02040502050405020303" pitchFamily="18" charset="0"/>
              </a:rPr>
              <a:t> </a:t>
            </a:r>
          </a:p>
          <a:p>
            <a:pPr marL="47625">
              <a:buClr>
                <a:srgbClr val="0F6FC6"/>
              </a:buClr>
            </a:pPr>
            <a:endParaRPr lang="en-US" sz="1300" dirty="0">
              <a:solidFill>
                <a:srgbClr val="25408F"/>
              </a:solidFill>
              <a:latin typeface="Georgia" panose="02040502050405020303" pitchFamily="18" charset="0"/>
            </a:endParaRPr>
          </a:p>
        </p:txBody>
      </p:sp>
      <p:sp>
        <p:nvSpPr>
          <p:cNvPr id="7" name="Subtitle 2"/>
          <p:cNvSpPr txBox="1">
            <a:spLocks/>
          </p:cNvSpPr>
          <p:nvPr/>
        </p:nvSpPr>
        <p:spPr>
          <a:xfrm>
            <a:off x="6274839" y="5419045"/>
            <a:ext cx="2895600" cy="1390650"/>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1440" indent="-91440">
              <a:lnSpc>
                <a:spcPct val="120000"/>
              </a:lnSpc>
              <a:spcBef>
                <a:spcPts val="1200"/>
              </a:spcBef>
              <a:spcAft>
                <a:spcPts val="200"/>
              </a:spcAft>
              <a:buClr>
                <a:srgbClr val="0F6FC6"/>
              </a:buClr>
              <a:buSzPct val="100000"/>
              <a:buFont typeface="Calibri" panose="020F0502020204030204" pitchFamily="34" charset="0"/>
              <a:buChar char=" "/>
            </a:pPr>
            <a:r>
              <a:rPr lang="en-US" sz="1300" b="1" dirty="0">
                <a:solidFill>
                  <a:srgbClr val="25408F"/>
                </a:solidFill>
                <a:latin typeface="Georgia" pitchFamily="18" charset="0"/>
                <a:cs typeface="Arial" charset="0"/>
              </a:rPr>
              <a:t>Margaret Buckton</a:t>
            </a:r>
            <a:br>
              <a:rPr lang="en-US" sz="1300" b="1" dirty="0">
                <a:solidFill>
                  <a:srgbClr val="25408F"/>
                </a:solidFill>
                <a:latin typeface="Georgia" pitchFamily="18" charset="0"/>
                <a:cs typeface="Arial" charset="0"/>
              </a:rPr>
            </a:br>
            <a:r>
              <a:rPr lang="en-US" sz="1300" dirty="0">
                <a:solidFill>
                  <a:srgbClr val="25408F"/>
                </a:solidFill>
                <a:latin typeface="Georgia" pitchFamily="18" charset="0"/>
                <a:cs typeface="Arial" charset="0"/>
              </a:rPr>
              <a:t>515-201-3755</a:t>
            </a:r>
            <a:br>
              <a:rPr lang="en-US" sz="1300" dirty="0">
                <a:solidFill>
                  <a:srgbClr val="25408F"/>
                </a:solidFill>
                <a:latin typeface="Georgia" pitchFamily="18" charset="0"/>
                <a:cs typeface="Arial" charset="0"/>
              </a:rPr>
            </a:br>
            <a:r>
              <a:rPr lang="en-US" sz="1300" dirty="0">
                <a:solidFill>
                  <a:srgbClr val="25408F"/>
                </a:solidFill>
                <a:latin typeface="Georgia" pitchFamily="18" charset="0"/>
                <a:cs typeface="Arial" charset="0"/>
                <a:hlinkClick r:id="rId3"/>
              </a:rPr>
              <a:t>margaret@iowaschoolfinance.com</a:t>
            </a:r>
            <a:r>
              <a:rPr lang="en-US" sz="1300" dirty="0">
                <a:solidFill>
                  <a:srgbClr val="25408F"/>
                </a:solidFill>
                <a:latin typeface="Georgia" pitchFamily="18" charset="0"/>
                <a:cs typeface="Arial" charset="0"/>
              </a:rPr>
              <a:t> </a:t>
            </a:r>
          </a:p>
        </p:txBody>
      </p:sp>
      <p:pic>
        <p:nvPicPr>
          <p:cNvPr id="8" name="Picture 7">
            <a:extLst>
              <a:ext uri="{FF2B5EF4-FFF2-40B4-BE49-F238E27FC236}">
                <a16:creationId xmlns:a16="http://schemas.microsoft.com/office/drawing/2014/main" id="{1BFA9CF7-D2D0-47A6-B092-9F6B37164652}"/>
              </a:ext>
            </a:extLst>
          </p:cNvPr>
          <p:cNvPicPr>
            <a:picLocks noChangeAspect="1"/>
          </p:cNvPicPr>
          <p:nvPr/>
        </p:nvPicPr>
        <p:blipFill>
          <a:blip r:embed="rId4"/>
          <a:stretch>
            <a:fillRect/>
          </a:stretch>
        </p:blipFill>
        <p:spPr>
          <a:xfrm>
            <a:off x="0" y="0"/>
            <a:ext cx="9144000" cy="2855763"/>
          </a:xfrm>
          <a:prstGeom prst="rect">
            <a:avLst/>
          </a:prstGeom>
        </p:spPr>
      </p:pic>
      <p:sp>
        <p:nvSpPr>
          <p:cNvPr id="11" name="Subtitle 2"/>
          <p:cNvSpPr txBox="1">
            <a:spLocks/>
          </p:cNvSpPr>
          <p:nvPr/>
        </p:nvSpPr>
        <p:spPr>
          <a:xfrm>
            <a:off x="1237212" y="5885818"/>
            <a:ext cx="6934200" cy="11245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solidFill>
                <a:schemeClr val="tx2"/>
              </a:solidFill>
            </a:endParaRPr>
          </a:p>
          <a:p>
            <a:pPr marL="0" indent="0" algn="ctr">
              <a:buNone/>
            </a:pPr>
            <a:r>
              <a:rPr lang="en-US" sz="1200" dirty="0">
                <a:solidFill>
                  <a:schemeClr val="tx2"/>
                </a:solidFill>
              </a:rPr>
              <a:t>ISFIS, Inc., 1201 63</a:t>
            </a:r>
            <a:r>
              <a:rPr lang="en-US" sz="1200" baseline="30000" dirty="0">
                <a:solidFill>
                  <a:schemeClr val="tx2"/>
                </a:solidFill>
              </a:rPr>
              <a:t>rd</a:t>
            </a:r>
            <a:r>
              <a:rPr lang="en-US" sz="1200" dirty="0">
                <a:solidFill>
                  <a:schemeClr val="tx2"/>
                </a:solidFill>
              </a:rPr>
              <a:t> Street, Des Moines, IA, 50311, (515) 251-5970, www.IowaSchoolFinance.com</a:t>
            </a:r>
          </a:p>
        </p:txBody>
      </p:sp>
      <p:sp>
        <p:nvSpPr>
          <p:cNvPr id="9" name="Subtitle 2"/>
          <p:cNvSpPr txBox="1">
            <a:spLocks/>
          </p:cNvSpPr>
          <p:nvPr/>
        </p:nvSpPr>
        <p:spPr>
          <a:xfrm>
            <a:off x="4432645" y="5067098"/>
            <a:ext cx="2362548" cy="1202632"/>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20000"/>
              </a:lnSpc>
              <a:buClr>
                <a:srgbClr val="0F6FC6"/>
              </a:buClr>
            </a:pPr>
            <a:r>
              <a:rPr lang="en-US" sz="1300" b="1" dirty="0">
                <a:solidFill>
                  <a:srgbClr val="25408F"/>
                </a:solidFill>
                <a:latin typeface="Georgia" pitchFamily="18" charset="0"/>
                <a:cs typeface="Arial" charset="0"/>
              </a:rPr>
              <a:t>Jen Albers</a:t>
            </a:r>
            <a:br>
              <a:rPr lang="en-US" sz="1300" b="1" dirty="0">
                <a:solidFill>
                  <a:srgbClr val="25408F"/>
                </a:solidFill>
                <a:latin typeface="Georgia" pitchFamily="18" charset="0"/>
                <a:cs typeface="Arial" charset="0"/>
              </a:rPr>
            </a:br>
            <a:r>
              <a:rPr lang="en-US" sz="1300" dirty="0">
                <a:solidFill>
                  <a:srgbClr val="25408F"/>
                </a:solidFill>
                <a:latin typeface="Georgia" pitchFamily="18" charset="0"/>
                <a:cs typeface="Arial" charset="0"/>
              </a:rPr>
              <a:t>515-251-5970 ext. 4</a:t>
            </a:r>
            <a:br>
              <a:rPr lang="en-US" sz="1300" dirty="0">
                <a:solidFill>
                  <a:srgbClr val="25408F"/>
                </a:solidFill>
                <a:latin typeface="Georgia" pitchFamily="18" charset="0"/>
                <a:cs typeface="Arial" charset="0"/>
              </a:rPr>
            </a:br>
            <a:r>
              <a:rPr lang="en-US" sz="1300" dirty="0">
                <a:solidFill>
                  <a:srgbClr val="25408F"/>
                </a:solidFill>
                <a:latin typeface="Georgia" pitchFamily="18" charset="0"/>
                <a:cs typeface="Arial" charset="0"/>
                <a:hlinkClick r:id="rId2"/>
              </a:rPr>
              <a:t>jen@iowaschoolfinance.com</a:t>
            </a:r>
            <a:r>
              <a:rPr lang="en-US" sz="1300" dirty="0">
                <a:solidFill>
                  <a:srgbClr val="25408F"/>
                </a:solidFill>
                <a:latin typeface="Georgia" pitchFamily="18" charset="0"/>
                <a:cs typeface="Arial" charset="0"/>
              </a:rPr>
              <a:t> </a:t>
            </a:r>
          </a:p>
        </p:txBody>
      </p:sp>
      <p:pic>
        <p:nvPicPr>
          <p:cNvPr id="12" name="Picture 11"/>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947169" y="3001249"/>
            <a:ext cx="1321839" cy="1982760"/>
          </a:xfrm>
          <a:prstGeom prst="rect">
            <a:avLst/>
          </a:prstGeom>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059458" y="2997857"/>
            <a:ext cx="1326362" cy="1989543"/>
          </a:xfrm>
          <a:prstGeom prst="rect">
            <a:avLst/>
          </a:prstGeom>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609971" y="2927165"/>
            <a:ext cx="1371229" cy="2056844"/>
          </a:xfrm>
          <a:prstGeom prst="rect">
            <a:avLst/>
          </a:prstGeom>
        </p:spPr>
      </p:pic>
      <p:pic>
        <p:nvPicPr>
          <p:cNvPr id="2" name="Picture 1">
            <a:extLst>
              <a:ext uri="{FF2B5EF4-FFF2-40B4-BE49-F238E27FC236}">
                <a16:creationId xmlns:a16="http://schemas.microsoft.com/office/drawing/2014/main" id="{6EB86239-A1AD-49B4-A6E4-FFF0521E9C2D}"/>
              </a:ext>
            </a:extLst>
          </p:cNvPr>
          <p:cNvPicPr>
            <a:picLocks noChangeAspect="1"/>
          </p:cNvPicPr>
          <p:nvPr/>
        </p:nvPicPr>
        <p:blipFill>
          <a:blip r:embed="rId8"/>
          <a:stretch>
            <a:fillRect/>
          </a:stretch>
        </p:blipFill>
        <p:spPr>
          <a:xfrm>
            <a:off x="2728678" y="2982902"/>
            <a:ext cx="1484722" cy="1992452"/>
          </a:xfrm>
          <a:prstGeom prst="rect">
            <a:avLst/>
          </a:prstGeom>
        </p:spPr>
      </p:pic>
      <p:sp>
        <p:nvSpPr>
          <p:cNvPr id="14" name="Subtitle 2">
            <a:extLst>
              <a:ext uri="{FF2B5EF4-FFF2-40B4-BE49-F238E27FC236}">
                <a16:creationId xmlns:a16="http://schemas.microsoft.com/office/drawing/2014/main" id="{49899D96-9B06-4F35-A885-79F5346217B0}"/>
              </a:ext>
            </a:extLst>
          </p:cNvPr>
          <p:cNvSpPr txBox="1">
            <a:spLocks/>
          </p:cNvSpPr>
          <p:nvPr/>
        </p:nvSpPr>
        <p:spPr>
          <a:xfrm>
            <a:off x="1981200" y="5410200"/>
            <a:ext cx="2726600" cy="114089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40000"/>
              </a:lnSpc>
              <a:buClr>
                <a:srgbClr val="0F6FC6"/>
              </a:buClr>
            </a:pPr>
            <a:r>
              <a:rPr lang="en-US" sz="1300" b="1" dirty="0">
                <a:solidFill>
                  <a:srgbClr val="25408F"/>
                </a:solidFill>
                <a:latin typeface="Georgia" pitchFamily="18" charset="0"/>
                <a:cs typeface="Arial" charset="0"/>
              </a:rPr>
              <a:t>Ken Sturgis</a:t>
            </a:r>
            <a:br>
              <a:rPr lang="en-US" sz="1300" b="1" dirty="0">
                <a:solidFill>
                  <a:srgbClr val="25408F"/>
                </a:solidFill>
                <a:latin typeface="Georgia" pitchFamily="18" charset="0"/>
                <a:cs typeface="Arial" charset="0"/>
              </a:rPr>
            </a:br>
            <a:r>
              <a:rPr lang="en-US" sz="1300" dirty="0">
                <a:solidFill>
                  <a:srgbClr val="25408F"/>
                </a:solidFill>
                <a:latin typeface="Georgia" pitchFamily="18" charset="0"/>
                <a:cs typeface="Arial" charset="0"/>
              </a:rPr>
              <a:t>515-251-5970 ext. 6</a:t>
            </a:r>
            <a:br>
              <a:rPr lang="en-US" sz="1300" dirty="0">
                <a:solidFill>
                  <a:srgbClr val="25408F"/>
                </a:solidFill>
                <a:latin typeface="Georgia" pitchFamily="18" charset="0"/>
                <a:cs typeface="Arial" charset="0"/>
              </a:rPr>
            </a:br>
            <a:r>
              <a:rPr lang="en-US" sz="1300" dirty="0">
                <a:solidFill>
                  <a:srgbClr val="25408F"/>
                </a:solidFill>
                <a:latin typeface="Georgia" pitchFamily="18" charset="0"/>
                <a:cs typeface="Arial" charset="0"/>
                <a:hlinkClick r:id="rId2"/>
              </a:rPr>
              <a:t>ken@iowaschoolfinance.com</a:t>
            </a:r>
            <a:r>
              <a:rPr lang="en-US" sz="1300" dirty="0">
                <a:solidFill>
                  <a:srgbClr val="25408F"/>
                </a:solidFill>
                <a:latin typeface="Georgia" pitchFamily="18" charset="0"/>
                <a:cs typeface="Arial" charset="0"/>
              </a:rPr>
              <a:t> </a:t>
            </a:r>
          </a:p>
          <a:p>
            <a:pPr marL="0">
              <a:spcAft>
                <a:spcPts val="0"/>
              </a:spcAft>
              <a:buClr>
                <a:srgbClr val="0F6FC6"/>
              </a:buClr>
            </a:pPr>
            <a:endParaRPr lang="en-US" sz="1100" dirty="0">
              <a:solidFill>
                <a:srgbClr val="25408F"/>
              </a:solidFill>
              <a:latin typeface="Georgia" panose="02040502050405020303" pitchFamily="18" charset="0"/>
            </a:endParaRPr>
          </a:p>
        </p:txBody>
      </p:sp>
    </p:spTree>
    <p:extLst>
      <p:ext uri="{BB962C8B-B14F-4D97-AF65-F5344CB8AC3E}">
        <p14:creationId xmlns:p14="http://schemas.microsoft.com/office/powerpoint/2010/main" val="2385044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ISFIS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 PPT Template 7.2014" id="{0D8EC974-D7DF-48B6-B323-28969B090996}" vid="{26FF41F1-B72B-4584-9F8E-CFAEE15A9F78}"/>
    </a:ext>
  </a:extLst>
</a:theme>
</file>

<file path=ppt/theme/theme2.xml><?xml version="1.0" encoding="utf-8"?>
<a:theme xmlns:a="http://schemas.openxmlformats.org/drawingml/2006/main" name="ISFIS-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Green" id="{36109C64-15B0-44C9-A717-F66B6D07A4ED}" vid="{5DA91592-39CB-4BEE-AD6D-C549682993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107603</TotalTime>
  <Words>6513</Words>
  <Application>Microsoft Office PowerPoint</Application>
  <PresentationFormat>On-screen Show (4:3)</PresentationFormat>
  <Paragraphs>613</Paragraphs>
  <Slides>93</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93</vt:i4>
      </vt:variant>
    </vt:vector>
  </HeadingPairs>
  <TitlesOfParts>
    <vt:vector size="101" baseType="lpstr">
      <vt:lpstr>Arial</vt:lpstr>
      <vt:lpstr>Calibri</vt:lpstr>
      <vt:lpstr>Georgia</vt:lpstr>
      <vt:lpstr>Montserrat</vt:lpstr>
      <vt:lpstr>nyt-cheltenham</vt:lpstr>
      <vt:lpstr>Times New Roman</vt:lpstr>
      <vt:lpstr>ISFIS Webinar</vt:lpstr>
      <vt:lpstr>ISFIS-Green</vt:lpstr>
      <vt:lpstr>June 5, 2025</vt:lpstr>
      <vt:lpstr>SitRep Resources</vt:lpstr>
      <vt:lpstr>SitRep Reminders</vt:lpstr>
      <vt:lpstr>Connect with ISFIS</vt:lpstr>
      <vt:lpstr>  Special Topic Webinars and  Recordings   SitReps take a Summer Break  ISFIS 5X5 Videos     </vt:lpstr>
      <vt:lpstr>ISFIS Renewal for 2025-26</vt:lpstr>
      <vt:lpstr>Agenda</vt:lpstr>
      <vt:lpstr>PowerPoint Presentation</vt:lpstr>
      <vt:lpstr>State of Iowa Cash  General Fund Receipts</vt:lpstr>
      <vt:lpstr>PowerPoint Presentation</vt:lpstr>
      <vt:lpstr>PowerPoint Presentation</vt:lpstr>
      <vt:lpstr>Considerations to Think About</vt:lpstr>
      <vt:lpstr>PowerPoint Presentation</vt:lpstr>
      <vt:lpstr>FY 2026 State Budget</vt:lpstr>
      <vt:lpstr>PowerPoint Presentation</vt:lpstr>
      <vt:lpstr>PowerPoint Presentation</vt:lpstr>
      <vt:lpstr>Revenues Down/Spending Up</vt:lpstr>
      <vt:lpstr>PowerPoint Presentation</vt:lpstr>
      <vt:lpstr>PowerPoint Presentation</vt:lpstr>
      <vt:lpstr>PowerPoint Presentation</vt:lpstr>
      <vt:lpstr>State Cash Position FY 2026 - FY 2025</vt:lpstr>
      <vt:lpstr>PowerPoint Presentation</vt:lpstr>
      <vt:lpstr>SF 167 SSA (Signed 5/14)</vt:lpstr>
      <vt:lpstr>Other $$ in SF 167</vt:lpstr>
      <vt:lpstr>PowerPoint Presentation</vt:lpstr>
      <vt:lpstr>Categorical Funds Per Pupil</vt:lpstr>
      <vt:lpstr>PowerPoint Presentation</vt:lpstr>
      <vt:lpstr>Transportation Equity Program</vt:lpstr>
      <vt:lpstr>How Much Money is this?</vt:lpstr>
      <vt:lpstr>PowerPoint Presentation</vt:lpstr>
      <vt:lpstr>CPI-U Arbitration Limits</vt:lpstr>
      <vt:lpstr>PowerPoint Presentation</vt:lpstr>
      <vt:lpstr>PowerPoint Presentation</vt:lpstr>
      <vt:lpstr>First thing.</vt:lpstr>
      <vt:lpstr>First thing.</vt:lpstr>
      <vt:lpstr>From there, compare</vt:lpstr>
      <vt:lpstr>Notes</vt:lpstr>
      <vt:lpstr>Notes</vt:lpstr>
      <vt:lpstr>Finalizing it</vt:lpstr>
      <vt:lpstr>PowerPoint Presentation</vt:lpstr>
      <vt:lpstr>SF 647 Ed Appropriations</vt:lpstr>
      <vt:lpstr>SF 647 Education Appropriations</vt:lpstr>
      <vt:lpstr>SF 647 Studies and Intent Language</vt:lpstr>
      <vt:lpstr>SF 647 Studies and Intent Language</vt:lpstr>
      <vt:lpstr>SF 647 Studies and Intent Language</vt:lpstr>
      <vt:lpstr>SF 647 Other Requirements</vt:lpstr>
      <vt:lpstr>Info and Next Steps</vt:lpstr>
      <vt:lpstr>PowerPoint Presentation</vt:lpstr>
      <vt:lpstr>Standings Appropriations  SF 659 NOBA Link</vt:lpstr>
      <vt:lpstr>Standings Appropriations  SF 659</vt:lpstr>
      <vt:lpstr> DHHS Investigation of  Employee Student Abuse </vt:lpstr>
      <vt:lpstr> DHS Investigation of  Employee Student Abuse </vt:lpstr>
      <vt:lpstr>MSA for Extraordinary  Open Enrollment In</vt:lpstr>
      <vt:lpstr>PowerPoint Presentation</vt:lpstr>
      <vt:lpstr>HF 787 TSS Provisions</vt:lpstr>
      <vt:lpstr>What will be my TSS Amounts?</vt:lpstr>
      <vt:lpstr>How do I use it?</vt:lpstr>
      <vt:lpstr>HF 787 Other Provisions </vt:lpstr>
      <vt:lpstr>PowerPoint Presentation</vt:lpstr>
      <vt:lpstr>Sports Wagering Receipts Fund Appropriations SF 660</vt:lpstr>
      <vt:lpstr>Sports Wagering Receipts Fund Appropriations SF 660</vt:lpstr>
      <vt:lpstr>PowerPoint Presentation</vt:lpstr>
      <vt:lpstr>Federal Funds Murky</vt:lpstr>
      <vt:lpstr>Information to Help</vt:lpstr>
      <vt:lpstr>Information to Help</vt:lpstr>
      <vt:lpstr>PowerPoint Presentation</vt:lpstr>
      <vt:lpstr>Class of Property Discussion</vt:lpstr>
      <vt:lpstr>PTR Round III SF 651</vt:lpstr>
      <vt:lpstr>PTR Round III SF 651</vt:lpstr>
      <vt:lpstr>Initial Look at Data  (Piper Sandler modeling) </vt:lpstr>
      <vt:lpstr>PPEL and Debt Capacity Impacts  (Piper Sandler Modeling Draft)</vt:lpstr>
      <vt:lpstr>SF 651 More Details</vt:lpstr>
      <vt:lpstr>SF 651 Same Management Fund Ideas</vt:lpstr>
      <vt:lpstr>SF 651 More Details</vt:lpstr>
      <vt:lpstr>How much MF Ending Balance  is Justified? </vt:lpstr>
      <vt:lpstr>Interim, then 2026 Session</vt:lpstr>
      <vt:lpstr>PowerPoint Presentation</vt:lpstr>
      <vt:lpstr>PowerPoint Presentation</vt:lpstr>
      <vt:lpstr>PowerPoint Presentation</vt:lpstr>
      <vt:lpstr>PowerPoint Presentation</vt:lpstr>
      <vt:lpstr>Big Picture Overview</vt:lpstr>
      <vt:lpstr>PowerPoint Presentation</vt:lpstr>
      <vt:lpstr>Inflation vs. Property Tax Growth</vt:lpstr>
      <vt:lpstr>Property taxes are good?</vt:lpstr>
      <vt:lpstr>Takeaways: </vt:lpstr>
      <vt:lpstr>%</vt:lpstr>
      <vt:lpstr>PowerPoint Presentation</vt:lpstr>
      <vt:lpstr>Those below max would have potential of voter approval to increase rate to new maximum (as proposed)</vt:lpstr>
      <vt:lpstr>PowerPoint Presentation</vt:lpstr>
      <vt:lpstr>PowerPoint Presentation</vt:lpstr>
      <vt:lpstr>Pending Dates and Deadlines</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JA</cp:lastModifiedBy>
  <cp:revision>6924</cp:revision>
  <cp:lastPrinted>2025-06-05T16:36:16Z</cp:lastPrinted>
  <dcterms:created xsi:type="dcterms:W3CDTF">2014-07-14T21:17:36Z</dcterms:created>
  <dcterms:modified xsi:type="dcterms:W3CDTF">2025-06-05T20:46:38Z</dcterms:modified>
</cp:coreProperties>
</file>