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53"/>
  </p:notesMasterIdLst>
  <p:handoutMasterIdLst>
    <p:handoutMasterId r:id="rId54"/>
  </p:handoutMasterIdLst>
  <p:sldIdLst>
    <p:sldId id="1619" r:id="rId3"/>
    <p:sldId id="257" r:id="rId4"/>
    <p:sldId id="350" r:id="rId5"/>
    <p:sldId id="405" r:id="rId6"/>
    <p:sldId id="425" r:id="rId7"/>
    <p:sldId id="362" r:id="rId8"/>
    <p:sldId id="429" r:id="rId9"/>
    <p:sldId id="385" r:id="rId10"/>
    <p:sldId id="363" r:id="rId11"/>
    <p:sldId id="426" r:id="rId12"/>
    <p:sldId id="419" r:id="rId13"/>
    <p:sldId id="1820" r:id="rId14"/>
    <p:sldId id="282" r:id="rId15"/>
    <p:sldId id="283" r:id="rId16"/>
    <p:sldId id="1819" r:id="rId17"/>
    <p:sldId id="263" r:id="rId18"/>
    <p:sldId id="279" r:id="rId19"/>
    <p:sldId id="266" r:id="rId20"/>
    <p:sldId id="416" r:id="rId21"/>
    <p:sldId id="265" r:id="rId22"/>
    <p:sldId id="281" r:id="rId23"/>
    <p:sldId id="435" r:id="rId24"/>
    <p:sldId id="436" r:id="rId25"/>
    <p:sldId id="280" r:id="rId26"/>
    <p:sldId id="432" r:id="rId27"/>
    <p:sldId id="269" r:id="rId28"/>
    <p:sldId id="270" r:id="rId29"/>
    <p:sldId id="271" r:id="rId30"/>
    <p:sldId id="433" r:id="rId31"/>
    <p:sldId id="1826" r:id="rId32"/>
    <p:sldId id="1827" r:id="rId33"/>
    <p:sldId id="1828" r:id="rId34"/>
    <p:sldId id="1829" r:id="rId35"/>
    <p:sldId id="434" r:id="rId36"/>
    <p:sldId id="427" r:id="rId37"/>
    <p:sldId id="1821" r:id="rId38"/>
    <p:sldId id="1822" r:id="rId39"/>
    <p:sldId id="275" r:id="rId40"/>
    <p:sldId id="374" r:id="rId41"/>
    <p:sldId id="1823" r:id="rId42"/>
    <p:sldId id="1824" r:id="rId43"/>
    <p:sldId id="428" r:id="rId44"/>
    <p:sldId id="422" r:id="rId45"/>
    <p:sldId id="406" r:id="rId46"/>
    <p:sldId id="423" r:id="rId47"/>
    <p:sldId id="421" r:id="rId48"/>
    <p:sldId id="308" r:id="rId49"/>
    <p:sldId id="409" r:id="rId50"/>
    <p:sldId id="1825" r:id="rId51"/>
    <p:sldId id="1626" r:id="rId52"/>
  </p:sldIdLst>
  <p:sldSz cx="9144000" cy="6858000" type="screen4x3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21107-91AA-444C-9EAF-7CCDB09218EC}">
          <p14:sldIdLst>
            <p14:sldId id="1619"/>
            <p14:sldId id="257"/>
            <p14:sldId id="350"/>
            <p14:sldId id="405"/>
            <p14:sldId id="425"/>
            <p14:sldId id="362"/>
            <p14:sldId id="429"/>
            <p14:sldId id="385"/>
            <p14:sldId id="363"/>
            <p14:sldId id="426"/>
            <p14:sldId id="419"/>
            <p14:sldId id="1820"/>
            <p14:sldId id="282"/>
            <p14:sldId id="283"/>
            <p14:sldId id="1819"/>
            <p14:sldId id="263"/>
            <p14:sldId id="279"/>
            <p14:sldId id="266"/>
            <p14:sldId id="416"/>
            <p14:sldId id="265"/>
            <p14:sldId id="281"/>
            <p14:sldId id="435"/>
            <p14:sldId id="436"/>
            <p14:sldId id="280"/>
            <p14:sldId id="432"/>
            <p14:sldId id="269"/>
            <p14:sldId id="270"/>
            <p14:sldId id="271"/>
            <p14:sldId id="433"/>
            <p14:sldId id="1826"/>
            <p14:sldId id="1827"/>
            <p14:sldId id="1828"/>
            <p14:sldId id="1829"/>
            <p14:sldId id="434"/>
            <p14:sldId id="427"/>
            <p14:sldId id="1821"/>
            <p14:sldId id="1822"/>
            <p14:sldId id="275"/>
            <p14:sldId id="374"/>
            <p14:sldId id="1823"/>
            <p14:sldId id="1824"/>
            <p14:sldId id="428"/>
            <p14:sldId id="422"/>
            <p14:sldId id="406"/>
            <p14:sldId id="423"/>
            <p14:sldId id="421"/>
            <p14:sldId id="308"/>
            <p14:sldId id="409"/>
            <p14:sldId id="1825"/>
            <p14:sldId id="16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mported Author" initials="I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7A4"/>
    <a:srgbClr val="EF39E6"/>
    <a:srgbClr val="322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113" autoAdjust="0"/>
  </p:normalViewPr>
  <p:slideViewPr>
    <p:cSldViewPr>
      <p:cViewPr varScale="1">
        <p:scale>
          <a:sx n="85" d="100"/>
          <a:sy n="85" d="100"/>
        </p:scale>
        <p:origin x="141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"/>
    </p:cViewPr>
  </p:sorterViewPr>
  <p:notesViewPr>
    <p:cSldViewPr>
      <p:cViewPr varScale="1">
        <p:scale>
          <a:sx n="53" d="100"/>
          <a:sy n="53" d="100"/>
        </p:scale>
        <p:origin x="2624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4T02:54:52.058" idx="1">
    <p:pos x="6000" y="0"/>
    <p:text>I like this new slide.
-Roger Wilcox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4T02:54:52.058" idx="2">
    <p:pos x="6000" y="0"/>
    <p:text>I fixed this slide.  The picture with me was upside down and stretched too wide.
-Roger Wilcox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4T02:54:52.059" idx="3">
    <p:pos x="6000" y="0"/>
    <p:text>I messed with this page a little.  I couldn't get the " mark at the beginning of the "Transforming....at the bottom.
-Roger Wilcox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7964" y="0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DB0B667D-2BE0-4A16-8EFA-E30C5D08DF21}" type="datetimeFigureOut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7964" y="6746119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8088C099-2B7A-4B35-9E19-074E2F15C2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99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4" y="0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EDF0A5FA-AB94-44EE-A5D4-75C5C49A077B}" type="datetimeFigureOut">
              <a:rPr lang="en-US" smtClean="0"/>
              <a:t>12/2/2021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1813"/>
            <a:ext cx="3549650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4" y="6746119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AF69DEFA-A6E1-4627-8453-89CF76F358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700088"/>
            <a:ext cx="4668837" cy="3502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321">
              <a:defRPr/>
            </a:pPr>
            <a:fld id="{AF69DEFA-A6E1-4627-8453-89CF76F358A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321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462321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© ISFIS Inc, 2019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defTabSz="462321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090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Where have you posted the position?  How have you recruited for the position?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What process do you want to use to get buy-in and feedback in the hiring process?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6F7C-A00C-46F2-A775-FC0CFCDA6B54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FB-721A-44D6-920D-55CC63BA5E3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23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FB-721A-44D6-920D-55CC63BA5E3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363879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FB-721A-44D6-920D-55CC63BA5E3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3575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FB-721A-44D6-920D-55CC63BA5E3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60896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FB-721A-44D6-920D-55CC63BA5E3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5933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0EB3-A400-43A5-9A0F-30D546CCC06F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67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68F2-4737-4279-85C5-C1BBFC818AB7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08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419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6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3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0EFF5-6076-4DAA-89C5-A42855A7F9CF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49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959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9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86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99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795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0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47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8361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1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875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319-B94C-4794-8C06-283940347D31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13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881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52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97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40EE4-8289-4A10-9A6C-ABE4919B2DD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06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>
            <a:normAutofit/>
          </a:bodyPr>
          <a:lstStyle>
            <a:lvl1pPr indent="-257175"/>
            <a:lvl2pPr indent="-257175"/>
            <a:lvl5pPr marL="1778794" indent="-32146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71034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524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2D65-5FEC-4949-9D10-D115EF10247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5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D788-F7FA-493A-AA4E-6C3D6F99760F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6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3E20-CE08-474B-9BE2-AFA11E11BF2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2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A3254-20D1-4BD9-99BD-F2B9707B0BD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3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697F2-540F-4EA1-9228-CDFB928E5681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4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4677F-8779-4FAF-A7E5-A29AB1D49C2A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8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EE1FB-721A-44D6-920D-55CC63BA5E3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3A9E86-4CC3-4959-A751-C33E61856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0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6" r:id="rId18"/>
    <p:sldLayoutId id="2147483697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iowa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Relationship Id="rId5" Type="http://schemas.openxmlformats.org/officeDocument/2006/relationships/comments" Target="../comments/commen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larry.sigel@gmail.com" TargetMode="External"/><Relationship Id="rId2" Type="http://schemas.openxmlformats.org/officeDocument/2006/relationships/hyperlink" Target="http://www.iowaschoolfinanc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argaret@iowaschoolfinance.com" TargetMode="Externa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7134" y="2493548"/>
            <a:ext cx="9220200" cy="630652"/>
          </a:xfrm>
          <a:prstGeom prst="rect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5401"/>
          <a:stretch/>
        </p:blipFill>
        <p:spPr>
          <a:xfrm>
            <a:off x="-89555" y="-72239"/>
            <a:ext cx="9262621" cy="2565787"/>
          </a:xfrm>
          <a:prstGeom prst="rect">
            <a:avLst/>
          </a:prstGeom>
        </p:spPr>
      </p:pic>
      <p:sp>
        <p:nvSpPr>
          <p:cNvPr id="25602" name="Title 1"/>
          <p:cNvSpPr>
            <a:spLocks noGrp="1"/>
          </p:cNvSpPr>
          <p:nvPr>
            <p:ph type="ctrTitle"/>
          </p:nvPr>
        </p:nvSpPr>
        <p:spPr>
          <a:xfrm>
            <a:off x="-990600" y="2336584"/>
            <a:ext cx="7884625" cy="83820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December 2, 2021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603" name="Subtitle 2"/>
          <p:cNvSpPr>
            <a:spLocks noGrp="1"/>
          </p:cNvSpPr>
          <p:nvPr>
            <p:ph type="subTitle" idx="1"/>
          </p:nvPr>
        </p:nvSpPr>
        <p:spPr>
          <a:xfrm>
            <a:off x="1237212" y="5976621"/>
            <a:ext cx="6934200" cy="1124582"/>
          </a:xfrm>
        </p:spPr>
        <p:txBody>
          <a:bodyPr>
            <a:normAutofit/>
          </a:bodyPr>
          <a:lstStyle/>
          <a:p>
            <a:pPr marL="63500"/>
            <a:endParaRPr lang="en-US" dirty="0"/>
          </a:p>
          <a:p>
            <a:pPr marL="63500"/>
            <a:r>
              <a:rPr lang="en-US" sz="1200" dirty="0"/>
              <a:t>© Iowa School Finance Information Services,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A9E86-4CC3-4959-A751-C33E618564A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5635" y="3207156"/>
            <a:ext cx="8152239" cy="3126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dirty="0"/>
              <a:t>Best Practices in Search, Hire and Support of New Administrators</a:t>
            </a:r>
            <a:r>
              <a:rPr lang="en-US" sz="8800" b="1" dirty="0">
                <a:solidFill>
                  <a:srgbClr val="25408F"/>
                </a:solidFill>
              </a:rPr>
              <a:t/>
            </a:r>
            <a:br>
              <a:rPr lang="en-US" sz="8800" b="1" dirty="0">
                <a:solidFill>
                  <a:srgbClr val="25408F"/>
                </a:solidFill>
              </a:rPr>
            </a:b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Margaret Buckton ISFIS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25408F"/>
                </a:solidFill>
                <a:latin typeface="Trebuchet MS" panose="020B0603020202020204"/>
              </a:rPr>
              <a:t>Trent </a:t>
            </a:r>
            <a:r>
              <a:rPr lang="en-US" sz="3000" dirty="0" err="1">
                <a:solidFill>
                  <a:srgbClr val="25408F"/>
                </a:solidFill>
                <a:latin typeface="Trebuchet MS" panose="020B0603020202020204"/>
              </a:rPr>
              <a:t>Grundmeyer</a:t>
            </a:r>
            <a:r>
              <a:rPr lang="en-US" sz="3000" dirty="0">
                <a:solidFill>
                  <a:srgbClr val="25408F"/>
                </a:solidFill>
                <a:latin typeface="Trebuchet MS" panose="020B0603020202020204"/>
              </a:rPr>
              <a:t>, </a:t>
            </a:r>
            <a:r>
              <a:rPr lang="en-US" sz="3000" dirty="0" err="1">
                <a:solidFill>
                  <a:srgbClr val="25408F"/>
                </a:solidFill>
                <a:latin typeface="Trebuchet MS" panose="020B0603020202020204"/>
              </a:rPr>
              <a:t>Grundmeyer</a:t>
            </a:r>
            <a:r>
              <a:rPr lang="en-US" sz="3000" dirty="0">
                <a:solidFill>
                  <a:srgbClr val="25408F"/>
                </a:solidFill>
                <a:latin typeface="Trebuchet MS" panose="020B0603020202020204"/>
              </a:rPr>
              <a:t> Leader Search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024" y="6288980"/>
            <a:ext cx="9067800" cy="993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1651758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B0F0"/>
                </a:solidFill>
              </a:rPr>
              <a:t>Special Topic Webinar</a:t>
            </a:r>
          </a:p>
        </p:txBody>
      </p:sp>
    </p:spTree>
    <p:extLst>
      <p:ext uri="{BB962C8B-B14F-4D97-AF65-F5344CB8AC3E}">
        <p14:creationId xmlns:p14="http://schemas.microsoft.com/office/powerpoint/2010/main" val="3969279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9D93FD-3DF7-D543-8DCD-E1521C714C4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" y="0"/>
            <a:ext cx="9110121" cy="6781800"/>
          </a:xfrm>
        </p:spPr>
      </p:pic>
    </p:spTree>
    <p:extLst>
      <p:ext uri="{BB962C8B-B14F-4D97-AF65-F5344CB8AC3E}">
        <p14:creationId xmlns:p14="http://schemas.microsoft.com/office/powerpoint/2010/main" val="2121123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E57E-4A60-7C4C-8FF2-6ED19175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66" y="1249442"/>
            <a:ext cx="6685360" cy="685800"/>
          </a:xfrm>
        </p:spPr>
        <p:txBody>
          <a:bodyPr/>
          <a:lstStyle/>
          <a:p>
            <a:r>
              <a:rPr lang="en-US" dirty="0"/>
              <a:t>Considering a Job…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12BA4-E96C-7A48-A01E-C2C37C943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431" y="2204649"/>
            <a:ext cx="6816298" cy="3960097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Your family</a:t>
            </a:r>
          </a:p>
          <a:p>
            <a:r>
              <a:rPr lang="en-US" dirty="0"/>
              <a:t>Your current situation/satisfaction</a:t>
            </a:r>
          </a:p>
          <a:p>
            <a:pPr lvl="0"/>
            <a:r>
              <a:rPr lang="en-US" dirty="0"/>
              <a:t>Your skills, experiences and qualifications</a:t>
            </a:r>
          </a:p>
          <a:p>
            <a:pPr lvl="0"/>
            <a:r>
              <a:rPr lang="en-US" dirty="0"/>
              <a:t>The opportunity:</a:t>
            </a:r>
          </a:p>
          <a:p>
            <a:pPr lvl="1"/>
            <a:r>
              <a:rPr lang="en-US" sz="1800" dirty="0"/>
              <a:t>Job posting</a:t>
            </a:r>
          </a:p>
          <a:p>
            <a:pPr lvl="1"/>
            <a:r>
              <a:rPr lang="en-US" sz="1800" dirty="0"/>
              <a:t>Job description</a:t>
            </a:r>
          </a:p>
          <a:p>
            <a:pPr lvl="1"/>
            <a:r>
              <a:rPr lang="en-US" sz="1800" dirty="0"/>
              <a:t>District finances (IASB/ISFIS)</a:t>
            </a:r>
          </a:p>
          <a:p>
            <a:pPr lvl="1"/>
            <a:r>
              <a:rPr lang="en-US" sz="1800" dirty="0"/>
              <a:t>District website</a:t>
            </a:r>
          </a:p>
          <a:p>
            <a:pPr lvl="1"/>
            <a:r>
              <a:rPr lang="en-US" sz="1800" dirty="0"/>
              <a:t>Iowa Report Card</a:t>
            </a:r>
          </a:p>
          <a:p>
            <a:pPr lvl="1"/>
            <a:r>
              <a:rPr lang="en-US" sz="1800" dirty="0"/>
              <a:t>Personal calls and homework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9212F-3467-7D4B-8DA0-CFF20E11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504662" y="1105684"/>
            <a:ext cx="6456374" cy="4646633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40678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4E99-0F39-4986-B85F-CF9D5147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5E8B-E33F-4D99-8473-E6BDFE0BE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D8BDC-3EDB-4F2F-B096-15089E1C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"/>
            <a:ext cx="8153400" cy="68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6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E8AA-59F6-B340-8B87-AD055EB2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675" y="1343956"/>
            <a:ext cx="5400675" cy="1114425"/>
          </a:xfrm>
        </p:spPr>
        <p:txBody>
          <a:bodyPr>
            <a:norm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</a:rPr>
              <a:t>PLAN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375E3-A1C3-A642-BBF7-AE1982DD5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8028375" cy="3581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Solidify timeline for the hire</a:t>
            </a:r>
          </a:p>
          <a:p>
            <a:r>
              <a:rPr lang="en-US" sz="2800" dirty="0"/>
              <a:t>Narrow the benefits package (data provided)</a:t>
            </a:r>
          </a:p>
          <a:p>
            <a:r>
              <a:rPr lang="en-US" sz="2800" dirty="0"/>
              <a:t>Send out stakeholder survey for general feedback</a:t>
            </a:r>
          </a:p>
          <a:p>
            <a:r>
              <a:rPr lang="en-US" sz="2800" dirty="0"/>
              <a:t>Identify “desired qualifications” (FIT) for the position</a:t>
            </a:r>
          </a:p>
          <a:p>
            <a:r>
              <a:rPr lang="en-US" sz="2800" dirty="0"/>
              <a:t>Solidify the formal interview process</a:t>
            </a:r>
          </a:p>
          <a:p>
            <a:pPr marL="85725" indent="0">
              <a:buNone/>
            </a:pPr>
            <a:endParaRPr lang="en-US" sz="2400" dirty="0"/>
          </a:p>
        </p:txBody>
      </p:sp>
      <p:sp>
        <p:nvSpPr>
          <p:cNvPr id="4" name="2">
            <a:extLst>
              <a:ext uri="{FF2B5EF4-FFF2-40B4-BE49-F238E27FC236}">
                <a16:creationId xmlns:a16="http://schemas.microsoft.com/office/drawing/2014/main" id="{178B5AD4-C7B4-8C4E-87DA-586CE53BE8D8}"/>
              </a:ext>
            </a:extLst>
          </p:cNvPr>
          <p:cNvSpPr/>
          <p:nvPr/>
        </p:nvSpPr>
        <p:spPr>
          <a:xfrm>
            <a:off x="480584" y="1343956"/>
            <a:ext cx="546832" cy="512489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/>
          <a:lstStyle>
            <a:lvl1pPr algn="ctr">
              <a:defRPr sz="3500">
                <a:solidFill>
                  <a:srgbClr val="303E4C"/>
                </a:solidFill>
              </a:defRPr>
            </a:lvl1pPr>
          </a:lstStyle>
          <a:p>
            <a:r>
              <a:rPr lang="en-US" sz="2625" dirty="0"/>
              <a:t>1</a:t>
            </a:r>
            <a:endParaRPr sz="2625" dirty="0"/>
          </a:p>
        </p:txBody>
      </p:sp>
    </p:spTree>
    <p:extLst>
      <p:ext uri="{BB962C8B-B14F-4D97-AF65-F5344CB8AC3E}">
        <p14:creationId xmlns:p14="http://schemas.microsoft.com/office/powerpoint/2010/main" val="11272467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5D80-7047-2B45-BFA7-C20AF080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1025153"/>
            <a:ext cx="7762462" cy="1114425"/>
          </a:xfrm>
        </p:spPr>
        <p:txBody>
          <a:bodyPr>
            <a:normAutofit/>
          </a:bodyPr>
          <a:lstStyle/>
          <a:p>
            <a:r>
              <a:rPr lang="en-US" sz="2925" dirty="0">
                <a:solidFill>
                  <a:schemeClr val="accent5">
                    <a:lumMod val="50000"/>
                  </a:schemeClr>
                </a:solidFill>
              </a:rPr>
              <a:t>STAKEHOLDER SURVEY 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A4541-80BC-3747-B807-8139FD6A2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827">
            <a:off x="6553400" y="1891424"/>
            <a:ext cx="2242010" cy="291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477381-0230-8347-BB61-76E13354A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02" y="2043163"/>
            <a:ext cx="2029267" cy="2816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F3629F-A66B-3A4B-AB1A-251186D48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57">
            <a:off x="5092484" y="3085869"/>
            <a:ext cx="2163653" cy="2845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FB7EE5-3D75-4944-980A-C3791950E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382">
            <a:off x="471491" y="2048004"/>
            <a:ext cx="1844448" cy="2645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B7FE08-0FB7-6949-8943-D705CA8AA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778">
            <a:off x="1924871" y="3478335"/>
            <a:ext cx="1991126" cy="27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94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42;p19"/>
          <p:cNvSpPr txBox="1">
            <a:spLocks noGrp="1"/>
          </p:cNvSpPr>
          <p:nvPr>
            <p:ph type="title"/>
          </p:nvPr>
        </p:nvSpPr>
        <p:spPr>
          <a:xfrm>
            <a:off x="1143000" y="587354"/>
            <a:ext cx="6213170" cy="6858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 b="1">
                <a:solidFill>
                  <a:srgbClr val="303E4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RECRUIT</a:t>
            </a:r>
          </a:p>
        </p:txBody>
      </p:sp>
      <p:sp>
        <p:nvSpPr>
          <p:cNvPr id="158" name="Google Shape;143;p19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5823331" cy="35853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634" indent="-273634" defTabSz="651510">
              <a:lnSpc>
                <a:spcPct val="84000"/>
              </a:lnSpc>
              <a:spcBef>
                <a:spcPts val="0"/>
              </a:spcBef>
              <a:buClr>
                <a:srgbClr val="000000"/>
              </a:buClr>
              <a:buSzPts val="2600"/>
              <a:defRPr sz="2660" u="sng">
                <a:solidFill>
                  <a:srgbClr val="303E4C"/>
                </a:solidFill>
              </a:defRPr>
            </a:pPr>
            <a:r>
              <a:rPr dirty="0">
                <a:uFill>
                  <a:solidFill>
                    <a:schemeClr val="accent5"/>
                  </a:solidFill>
                </a:uFill>
                <a:hlinkClick r:id="rId3"/>
              </a:rPr>
              <a:t>www.teachiowa.gov</a:t>
            </a:r>
          </a:p>
          <a:p>
            <a:pPr marL="273634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dirty="0"/>
              <a:t>Superintendent Programs </a:t>
            </a:r>
            <a:endParaRPr lang="en-US" dirty="0"/>
          </a:p>
          <a:p>
            <a:pPr marL="273634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dirty="0"/>
              <a:t>National Posting Boards</a:t>
            </a:r>
            <a:endParaRPr lang="en-US" dirty="0"/>
          </a:p>
          <a:p>
            <a:pPr marL="616534" lvl="1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sz="1800" dirty="0"/>
              <a:t>K-12 Job Spot</a:t>
            </a:r>
            <a:endParaRPr lang="en-US" sz="1800" dirty="0"/>
          </a:p>
          <a:p>
            <a:pPr marL="616534" lvl="1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sz="1800" dirty="0"/>
              <a:t>Handshake</a:t>
            </a:r>
            <a:endParaRPr lang="en-US" sz="1800" dirty="0"/>
          </a:p>
          <a:p>
            <a:pPr marL="616534" lvl="1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sz="1800" dirty="0"/>
              <a:t>AASA Job Bulletin</a:t>
            </a:r>
          </a:p>
          <a:p>
            <a:pPr marL="273634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dirty="0"/>
              <a:t>SAI Contacts</a:t>
            </a:r>
          </a:p>
          <a:p>
            <a:pPr marL="273634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dirty="0"/>
              <a:t>Grundmeyer Leader Search Website</a:t>
            </a:r>
            <a:endParaRPr lang="en-US" dirty="0"/>
          </a:p>
          <a:p>
            <a:pPr marL="273634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lang="en-US" dirty="0"/>
              <a:t>GLS candidate pools</a:t>
            </a:r>
          </a:p>
          <a:p>
            <a:pPr marL="273634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dirty="0"/>
              <a:t>Social Media</a:t>
            </a:r>
            <a:endParaRPr lang="en-US" dirty="0"/>
          </a:p>
          <a:p>
            <a:pPr marL="273634" indent="-273634" defTabSz="651510">
              <a:lnSpc>
                <a:spcPct val="84000"/>
              </a:lnSpc>
              <a:spcBef>
                <a:spcPts val="825"/>
              </a:spcBef>
              <a:buClr>
                <a:srgbClr val="000000"/>
              </a:buClr>
              <a:buSzPts val="2600"/>
              <a:defRPr sz="2660">
                <a:solidFill>
                  <a:srgbClr val="303E4C"/>
                </a:solidFill>
              </a:defRPr>
            </a:pPr>
            <a:r>
              <a:rPr dirty="0"/>
              <a:t>Personal calls and emails</a:t>
            </a:r>
          </a:p>
        </p:txBody>
      </p:sp>
      <p:sp>
        <p:nvSpPr>
          <p:cNvPr id="159" name="2"/>
          <p:cNvSpPr/>
          <p:nvPr/>
        </p:nvSpPr>
        <p:spPr>
          <a:xfrm>
            <a:off x="381000" y="674009"/>
            <a:ext cx="546832" cy="512489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/>
          <a:lstStyle>
            <a:lvl1pPr algn="ctr">
              <a:defRPr sz="3500">
                <a:solidFill>
                  <a:srgbClr val="303E4C"/>
                </a:solidFill>
              </a:defRPr>
            </a:lvl1pPr>
          </a:lstStyle>
          <a:p>
            <a:r>
              <a:rPr sz="2625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0955F-7029-DF40-A9D9-82213BC28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605" y="3636212"/>
            <a:ext cx="2906947" cy="2230198"/>
          </a:xfrm>
          <a:prstGeom prst="rect">
            <a:avLst/>
          </a:prstGeom>
          <a:effectLst>
            <a:softEdge rad="155078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4053F-AD3D-7C4F-AEFF-C580AD65C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0092" y="1601639"/>
            <a:ext cx="2465552" cy="1849164"/>
          </a:xfrm>
          <a:prstGeom prst="rect">
            <a:avLst/>
          </a:prstGeom>
          <a:effectLst>
            <a:glow rad="252685">
              <a:schemeClr val="accent1">
                <a:alpha val="40000"/>
              </a:schemeClr>
            </a:glo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>
            <a:spLocks noGrp="1"/>
          </p:cNvSpPr>
          <p:nvPr>
            <p:ph type="title"/>
          </p:nvPr>
        </p:nvSpPr>
        <p:spPr>
          <a:xfrm>
            <a:off x="413879" y="1011687"/>
            <a:ext cx="6018903" cy="11144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 b="1">
                <a:solidFill>
                  <a:srgbClr val="303E4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Recruiting a Diverse Candidate Pool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95" y="2322704"/>
            <a:ext cx="6767596" cy="4382896"/>
          </a:xfrm>
          <a:prstGeom prst="rect">
            <a:avLst/>
          </a:prstGeom>
          <a:ln w="12700">
            <a:miter lim="400000"/>
          </a:ln>
          <a:effectLst>
            <a:outerShdw blurRad="254000" dist="31773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8;p23"/>
          <p:cNvSpPr txBox="1">
            <a:spLocks noGrp="1"/>
          </p:cNvSpPr>
          <p:nvPr>
            <p:ph type="title"/>
          </p:nvPr>
        </p:nvSpPr>
        <p:spPr>
          <a:xfrm>
            <a:off x="506896" y="1147700"/>
            <a:ext cx="7516279" cy="1114426"/>
          </a:xfrm>
          <a:prstGeom prst="rect">
            <a:avLst/>
          </a:prstGeom>
        </p:spPr>
        <p:txBody>
          <a:bodyPr/>
          <a:lstStyle/>
          <a:p>
            <a:pPr>
              <a:defRPr sz="3200" b="1">
                <a:solidFill>
                  <a:srgbClr val="303E4C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Candidate Information</a:t>
            </a:r>
            <a:r>
              <a:rPr lang="en-US" dirty="0"/>
              <a:t> </a:t>
            </a:r>
            <a:r>
              <a:rPr dirty="0"/>
              <a:t>to the </a:t>
            </a:r>
            <a:r>
              <a:rPr lang="en-US" dirty="0"/>
              <a:t>              </a:t>
            </a:r>
            <a:r>
              <a:rPr dirty="0"/>
              <a:t>School Board</a:t>
            </a:r>
          </a:p>
        </p:txBody>
      </p:sp>
      <p:grpSp>
        <p:nvGrpSpPr>
          <p:cNvPr id="171" name="Group"/>
          <p:cNvGrpSpPr/>
          <p:nvPr/>
        </p:nvGrpSpPr>
        <p:grpSpPr>
          <a:xfrm>
            <a:off x="1326954" y="2262126"/>
            <a:ext cx="5692761" cy="4277505"/>
            <a:chOff x="0" y="0"/>
            <a:chExt cx="5888434" cy="4142735"/>
          </a:xfrm>
        </p:grpSpPr>
        <p:pic>
          <p:nvPicPr>
            <p:cNvPr id="168" name="Image" descr="Image"/>
            <p:cNvPicPr>
              <a:picLocks noChangeAspect="1"/>
            </p:cNvPicPr>
            <p:nvPr/>
          </p:nvPicPr>
          <p:blipFill>
            <a:blip r:embed="rId2"/>
            <a:srcRect l="7716" t="18579" r="5900" b="15291"/>
            <a:stretch>
              <a:fillRect/>
            </a:stretch>
          </p:blipFill>
          <p:spPr>
            <a:xfrm>
              <a:off x="0" y="0"/>
              <a:ext cx="5888435" cy="131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82" y="0"/>
                  </a:moveTo>
                  <a:cubicBezTo>
                    <a:pt x="1675" y="0"/>
                    <a:pt x="33" y="48"/>
                    <a:pt x="33" y="104"/>
                  </a:cubicBezTo>
                  <a:cubicBezTo>
                    <a:pt x="33" y="160"/>
                    <a:pt x="295" y="2578"/>
                    <a:pt x="614" y="5476"/>
                  </a:cubicBezTo>
                  <a:lnTo>
                    <a:pt x="1195" y="10745"/>
                  </a:lnTo>
                  <a:lnTo>
                    <a:pt x="598" y="16169"/>
                  </a:lnTo>
                  <a:lnTo>
                    <a:pt x="0" y="21600"/>
                  </a:lnTo>
                  <a:lnTo>
                    <a:pt x="3634" y="21593"/>
                  </a:lnTo>
                  <a:cubicBezTo>
                    <a:pt x="5632" y="21592"/>
                    <a:pt x="7285" y="21536"/>
                    <a:pt x="7307" y="21463"/>
                  </a:cubicBezTo>
                  <a:cubicBezTo>
                    <a:pt x="7329" y="21391"/>
                    <a:pt x="7466" y="20246"/>
                    <a:pt x="7611" y="18920"/>
                  </a:cubicBezTo>
                  <a:cubicBezTo>
                    <a:pt x="7756" y="17595"/>
                    <a:pt x="8013" y="15258"/>
                    <a:pt x="8182" y="13730"/>
                  </a:cubicBezTo>
                  <a:cubicBezTo>
                    <a:pt x="8351" y="12202"/>
                    <a:pt x="8489" y="10847"/>
                    <a:pt x="8489" y="10719"/>
                  </a:cubicBezTo>
                  <a:cubicBezTo>
                    <a:pt x="8489" y="10590"/>
                    <a:pt x="8228" y="8125"/>
                    <a:pt x="7909" y="5242"/>
                  </a:cubicBezTo>
                  <a:lnTo>
                    <a:pt x="7330" y="0"/>
                  </a:lnTo>
                  <a:lnTo>
                    <a:pt x="3682" y="0"/>
                  </a:lnTo>
                  <a:close/>
                  <a:moveTo>
                    <a:pt x="8054" y="1964"/>
                  </a:moveTo>
                  <a:lnTo>
                    <a:pt x="8346" y="4683"/>
                  </a:lnTo>
                  <a:cubicBezTo>
                    <a:pt x="8507" y="6180"/>
                    <a:pt x="8724" y="8163"/>
                    <a:pt x="8828" y="9086"/>
                  </a:cubicBezTo>
                  <a:lnTo>
                    <a:pt x="9017" y="10764"/>
                  </a:lnTo>
                  <a:lnTo>
                    <a:pt x="8533" y="15115"/>
                  </a:lnTo>
                  <a:cubicBezTo>
                    <a:pt x="8266" y="17510"/>
                    <a:pt x="8048" y="19506"/>
                    <a:pt x="8048" y="19551"/>
                  </a:cubicBezTo>
                  <a:cubicBezTo>
                    <a:pt x="8048" y="19596"/>
                    <a:pt x="9393" y="19636"/>
                    <a:pt x="11035" y="19636"/>
                  </a:cubicBezTo>
                  <a:lnTo>
                    <a:pt x="14021" y="19636"/>
                  </a:lnTo>
                  <a:lnTo>
                    <a:pt x="14501" y="15324"/>
                  </a:lnTo>
                  <a:cubicBezTo>
                    <a:pt x="14765" y="12954"/>
                    <a:pt x="14981" y="10926"/>
                    <a:pt x="14982" y="10816"/>
                  </a:cubicBezTo>
                  <a:cubicBezTo>
                    <a:pt x="14982" y="10707"/>
                    <a:pt x="14772" y="8670"/>
                    <a:pt x="14515" y="6289"/>
                  </a:cubicBezTo>
                  <a:lnTo>
                    <a:pt x="14046" y="1964"/>
                  </a:lnTo>
                  <a:lnTo>
                    <a:pt x="11050" y="1964"/>
                  </a:lnTo>
                  <a:lnTo>
                    <a:pt x="8054" y="1964"/>
                  </a:lnTo>
                  <a:close/>
                  <a:moveTo>
                    <a:pt x="17653" y="2010"/>
                  </a:moveTo>
                  <a:cubicBezTo>
                    <a:pt x="16007" y="1985"/>
                    <a:pt x="14660" y="1993"/>
                    <a:pt x="14660" y="2036"/>
                  </a:cubicBezTo>
                  <a:cubicBezTo>
                    <a:pt x="14660" y="2078"/>
                    <a:pt x="14875" y="4053"/>
                    <a:pt x="15138" y="6420"/>
                  </a:cubicBezTo>
                  <a:lnTo>
                    <a:pt x="15615" y="10725"/>
                  </a:lnTo>
                  <a:lnTo>
                    <a:pt x="15138" y="15089"/>
                  </a:lnTo>
                  <a:cubicBezTo>
                    <a:pt x="14875" y="17491"/>
                    <a:pt x="14660" y="19496"/>
                    <a:pt x="14660" y="19545"/>
                  </a:cubicBezTo>
                  <a:cubicBezTo>
                    <a:pt x="14660" y="19594"/>
                    <a:pt x="16004" y="19636"/>
                    <a:pt x="17646" y="19636"/>
                  </a:cubicBezTo>
                  <a:lnTo>
                    <a:pt x="20630" y="19636"/>
                  </a:lnTo>
                  <a:lnTo>
                    <a:pt x="21115" y="15239"/>
                  </a:lnTo>
                  <a:lnTo>
                    <a:pt x="21600" y="10842"/>
                  </a:lnTo>
                  <a:lnTo>
                    <a:pt x="21536" y="10107"/>
                  </a:lnTo>
                  <a:cubicBezTo>
                    <a:pt x="21501" y="9703"/>
                    <a:pt x="21285" y="7723"/>
                    <a:pt x="21058" y="5711"/>
                  </a:cubicBezTo>
                  <a:lnTo>
                    <a:pt x="20646" y="2055"/>
                  </a:lnTo>
                  <a:lnTo>
                    <a:pt x="17653" y="201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2"/>
            <a:srcRect l="7716" t="18579" r="5900" b="15291"/>
            <a:stretch>
              <a:fillRect/>
            </a:stretch>
          </p:blipFill>
          <p:spPr>
            <a:xfrm>
              <a:off x="0" y="1412356"/>
              <a:ext cx="5888435" cy="131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82" y="0"/>
                  </a:moveTo>
                  <a:cubicBezTo>
                    <a:pt x="1675" y="0"/>
                    <a:pt x="33" y="48"/>
                    <a:pt x="33" y="104"/>
                  </a:cubicBezTo>
                  <a:cubicBezTo>
                    <a:pt x="33" y="160"/>
                    <a:pt x="295" y="2578"/>
                    <a:pt x="614" y="5476"/>
                  </a:cubicBezTo>
                  <a:lnTo>
                    <a:pt x="1195" y="10745"/>
                  </a:lnTo>
                  <a:lnTo>
                    <a:pt x="598" y="16169"/>
                  </a:lnTo>
                  <a:lnTo>
                    <a:pt x="0" y="21600"/>
                  </a:lnTo>
                  <a:lnTo>
                    <a:pt x="3634" y="21593"/>
                  </a:lnTo>
                  <a:cubicBezTo>
                    <a:pt x="5632" y="21592"/>
                    <a:pt x="7285" y="21536"/>
                    <a:pt x="7307" y="21463"/>
                  </a:cubicBezTo>
                  <a:cubicBezTo>
                    <a:pt x="7329" y="21391"/>
                    <a:pt x="7466" y="20246"/>
                    <a:pt x="7611" y="18920"/>
                  </a:cubicBezTo>
                  <a:cubicBezTo>
                    <a:pt x="7756" y="17595"/>
                    <a:pt x="8013" y="15258"/>
                    <a:pt x="8182" y="13730"/>
                  </a:cubicBezTo>
                  <a:cubicBezTo>
                    <a:pt x="8351" y="12202"/>
                    <a:pt x="8489" y="10847"/>
                    <a:pt x="8489" y="10719"/>
                  </a:cubicBezTo>
                  <a:cubicBezTo>
                    <a:pt x="8489" y="10590"/>
                    <a:pt x="8228" y="8125"/>
                    <a:pt x="7909" y="5242"/>
                  </a:cubicBezTo>
                  <a:lnTo>
                    <a:pt x="7330" y="0"/>
                  </a:lnTo>
                  <a:lnTo>
                    <a:pt x="3682" y="0"/>
                  </a:lnTo>
                  <a:close/>
                  <a:moveTo>
                    <a:pt x="8054" y="1964"/>
                  </a:moveTo>
                  <a:lnTo>
                    <a:pt x="8346" y="4683"/>
                  </a:lnTo>
                  <a:cubicBezTo>
                    <a:pt x="8507" y="6180"/>
                    <a:pt x="8724" y="8163"/>
                    <a:pt x="8828" y="9086"/>
                  </a:cubicBezTo>
                  <a:lnTo>
                    <a:pt x="9017" y="10764"/>
                  </a:lnTo>
                  <a:lnTo>
                    <a:pt x="8533" y="15115"/>
                  </a:lnTo>
                  <a:cubicBezTo>
                    <a:pt x="8266" y="17510"/>
                    <a:pt x="8048" y="19506"/>
                    <a:pt x="8048" y="19551"/>
                  </a:cubicBezTo>
                  <a:cubicBezTo>
                    <a:pt x="8048" y="19596"/>
                    <a:pt x="9393" y="19636"/>
                    <a:pt x="11035" y="19636"/>
                  </a:cubicBezTo>
                  <a:lnTo>
                    <a:pt x="14021" y="19636"/>
                  </a:lnTo>
                  <a:lnTo>
                    <a:pt x="14501" y="15324"/>
                  </a:lnTo>
                  <a:cubicBezTo>
                    <a:pt x="14765" y="12954"/>
                    <a:pt x="14981" y="10926"/>
                    <a:pt x="14982" y="10816"/>
                  </a:cubicBezTo>
                  <a:cubicBezTo>
                    <a:pt x="14982" y="10707"/>
                    <a:pt x="14772" y="8670"/>
                    <a:pt x="14515" y="6289"/>
                  </a:cubicBezTo>
                  <a:lnTo>
                    <a:pt x="14046" y="1964"/>
                  </a:lnTo>
                  <a:lnTo>
                    <a:pt x="11050" y="1964"/>
                  </a:lnTo>
                  <a:lnTo>
                    <a:pt x="8054" y="1964"/>
                  </a:lnTo>
                  <a:close/>
                  <a:moveTo>
                    <a:pt x="17653" y="2010"/>
                  </a:moveTo>
                  <a:cubicBezTo>
                    <a:pt x="16007" y="1985"/>
                    <a:pt x="14660" y="1993"/>
                    <a:pt x="14660" y="2036"/>
                  </a:cubicBezTo>
                  <a:cubicBezTo>
                    <a:pt x="14660" y="2078"/>
                    <a:pt x="14875" y="4053"/>
                    <a:pt x="15138" y="6420"/>
                  </a:cubicBezTo>
                  <a:lnTo>
                    <a:pt x="15615" y="10725"/>
                  </a:lnTo>
                  <a:lnTo>
                    <a:pt x="15138" y="15089"/>
                  </a:lnTo>
                  <a:cubicBezTo>
                    <a:pt x="14875" y="17491"/>
                    <a:pt x="14660" y="19496"/>
                    <a:pt x="14660" y="19545"/>
                  </a:cubicBezTo>
                  <a:cubicBezTo>
                    <a:pt x="14660" y="19594"/>
                    <a:pt x="16004" y="19636"/>
                    <a:pt x="17646" y="19636"/>
                  </a:cubicBezTo>
                  <a:lnTo>
                    <a:pt x="20630" y="19636"/>
                  </a:lnTo>
                  <a:lnTo>
                    <a:pt x="21115" y="15239"/>
                  </a:lnTo>
                  <a:lnTo>
                    <a:pt x="21600" y="10842"/>
                  </a:lnTo>
                  <a:lnTo>
                    <a:pt x="21536" y="10107"/>
                  </a:lnTo>
                  <a:cubicBezTo>
                    <a:pt x="21501" y="9703"/>
                    <a:pt x="21285" y="7723"/>
                    <a:pt x="21058" y="5711"/>
                  </a:cubicBezTo>
                  <a:lnTo>
                    <a:pt x="20646" y="2055"/>
                  </a:lnTo>
                  <a:lnTo>
                    <a:pt x="17653" y="201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2"/>
            <a:srcRect l="7716" t="18579" r="5900" b="15291"/>
            <a:stretch>
              <a:fillRect/>
            </a:stretch>
          </p:blipFill>
          <p:spPr>
            <a:xfrm>
              <a:off x="0" y="2824713"/>
              <a:ext cx="5888435" cy="131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82" y="0"/>
                  </a:moveTo>
                  <a:cubicBezTo>
                    <a:pt x="1675" y="0"/>
                    <a:pt x="33" y="48"/>
                    <a:pt x="33" y="104"/>
                  </a:cubicBezTo>
                  <a:cubicBezTo>
                    <a:pt x="33" y="160"/>
                    <a:pt x="295" y="2578"/>
                    <a:pt x="614" y="5476"/>
                  </a:cubicBezTo>
                  <a:lnTo>
                    <a:pt x="1195" y="10745"/>
                  </a:lnTo>
                  <a:lnTo>
                    <a:pt x="598" y="16169"/>
                  </a:lnTo>
                  <a:lnTo>
                    <a:pt x="0" y="21600"/>
                  </a:lnTo>
                  <a:lnTo>
                    <a:pt x="3634" y="21593"/>
                  </a:lnTo>
                  <a:cubicBezTo>
                    <a:pt x="5632" y="21592"/>
                    <a:pt x="7285" y="21536"/>
                    <a:pt x="7307" y="21463"/>
                  </a:cubicBezTo>
                  <a:cubicBezTo>
                    <a:pt x="7329" y="21391"/>
                    <a:pt x="7466" y="20246"/>
                    <a:pt x="7611" y="18920"/>
                  </a:cubicBezTo>
                  <a:cubicBezTo>
                    <a:pt x="7756" y="17595"/>
                    <a:pt x="8013" y="15258"/>
                    <a:pt x="8182" y="13730"/>
                  </a:cubicBezTo>
                  <a:cubicBezTo>
                    <a:pt x="8351" y="12202"/>
                    <a:pt x="8489" y="10847"/>
                    <a:pt x="8489" y="10719"/>
                  </a:cubicBezTo>
                  <a:cubicBezTo>
                    <a:pt x="8489" y="10590"/>
                    <a:pt x="8228" y="8125"/>
                    <a:pt x="7909" y="5242"/>
                  </a:cubicBezTo>
                  <a:lnTo>
                    <a:pt x="7330" y="0"/>
                  </a:lnTo>
                  <a:lnTo>
                    <a:pt x="3682" y="0"/>
                  </a:lnTo>
                  <a:close/>
                  <a:moveTo>
                    <a:pt x="8054" y="1964"/>
                  </a:moveTo>
                  <a:lnTo>
                    <a:pt x="8346" y="4683"/>
                  </a:lnTo>
                  <a:cubicBezTo>
                    <a:pt x="8507" y="6180"/>
                    <a:pt x="8724" y="8163"/>
                    <a:pt x="8828" y="9086"/>
                  </a:cubicBezTo>
                  <a:lnTo>
                    <a:pt x="9017" y="10764"/>
                  </a:lnTo>
                  <a:lnTo>
                    <a:pt x="8533" y="15115"/>
                  </a:lnTo>
                  <a:cubicBezTo>
                    <a:pt x="8266" y="17510"/>
                    <a:pt x="8048" y="19506"/>
                    <a:pt x="8048" y="19551"/>
                  </a:cubicBezTo>
                  <a:cubicBezTo>
                    <a:pt x="8048" y="19596"/>
                    <a:pt x="9393" y="19636"/>
                    <a:pt x="11035" y="19636"/>
                  </a:cubicBezTo>
                  <a:lnTo>
                    <a:pt x="14021" y="19636"/>
                  </a:lnTo>
                  <a:lnTo>
                    <a:pt x="14501" y="15324"/>
                  </a:lnTo>
                  <a:cubicBezTo>
                    <a:pt x="14765" y="12954"/>
                    <a:pt x="14981" y="10926"/>
                    <a:pt x="14982" y="10816"/>
                  </a:cubicBezTo>
                  <a:cubicBezTo>
                    <a:pt x="14982" y="10707"/>
                    <a:pt x="14772" y="8670"/>
                    <a:pt x="14515" y="6289"/>
                  </a:cubicBezTo>
                  <a:lnTo>
                    <a:pt x="14046" y="1964"/>
                  </a:lnTo>
                  <a:lnTo>
                    <a:pt x="11050" y="1964"/>
                  </a:lnTo>
                  <a:lnTo>
                    <a:pt x="8054" y="1964"/>
                  </a:lnTo>
                  <a:close/>
                  <a:moveTo>
                    <a:pt x="17653" y="2010"/>
                  </a:moveTo>
                  <a:cubicBezTo>
                    <a:pt x="16007" y="1985"/>
                    <a:pt x="14660" y="1993"/>
                    <a:pt x="14660" y="2036"/>
                  </a:cubicBezTo>
                  <a:cubicBezTo>
                    <a:pt x="14660" y="2078"/>
                    <a:pt x="14875" y="4053"/>
                    <a:pt x="15138" y="6420"/>
                  </a:cubicBezTo>
                  <a:lnTo>
                    <a:pt x="15615" y="10725"/>
                  </a:lnTo>
                  <a:lnTo>
                    <a:pt x="15138" y="15089"/>
                  </a:lnTo>
                  <a:cubicBezTo>
                    <a:pt x="14875" y="17491"/>
                    <a:pt x="14660" y="19496"/>
                    <a:pt x="14660" y="19545"/>
                  </a:cubicBezTo>
                  <a:cubicBezTo>
                    <a:pt x="14660" y="19594"/>
                    <a:pt x="16004" y="19636"/>
                    <a:pt x="17646" y="19636"/>
                  </a:cubicBezTo>
                  <a:lnTo>
                    <a:pt x="20630" y="19636"/>
                  </a:lnTo>
                  <a:lnTo>
                    <a:pt x="21115" y="15239"/>
                  </a:lnTo>
                  <a:lnTo>
                    <a:pt x="21600" y="10842"/>
                  </a:lnTo>
                  <a:lnTo>
                    <a:pt x="21536" y="10107"/>
                  </a:lnTo>
                  <a:cubicBezTo>
                    <a:pt x="21501" y="9703"/>
                    <a:pt x="21285" y="7723"/>
                    <a:pt x="21058" y="5711"/>
                  </a:cubicBezTo>
                  <a:lnTo>
                    <a:pt x="20646" y="2055"/>
                  </a:lnTo>
                  <a:lnTo>
                    <a:pt x="17653" y="201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72" name="EMAIL"/>
          <p:cNvSpPr txBox="1"/>
          <p:nvPr/>
        </p:nvSpPr>
        <p:spPr>
          <a:xfrm>
            <a:off x="2150619" y="2774530"/>
            <a:ext cx="724876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2600">
                <a:solidFill>
                  <a:srgbClr val="AED4A5"/>
                </a:solidFill>
              </a:defRPr>
            </a:lvl1pPr>
          </a:lstStyle>
          <a:p>
            <a:r>
              <a:rPr sz="1950" dirty="0"/>
              <a:t>EMAIL</a:t>
            </a:r>
          </a:p>
        </p:txBody>
      </p:sp>
      <p:sp>
        <p:nvSpPr>
          <p:cNvPr id="173" name="EMAIL"/>
          <p:cNvSpPr txBox="1"/>
          <p:nvPr/>
        </p:nvSpPr>
        <p:spPr>
          <a:xfrm>
            <a:off x="2057400" y="4294439"/>
            <a:ext cx="724876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2600">
                <a:solidFill>
                  <a:srgbClr val="AED4A5"/>
                </a:solidFill>
              </a:defRPr>
            </a:lvl1pPr>
          </a:lstStyle>
          <a:p>
            <a:r>
              <a:rPr sz="1950" dirty="0"/>
              <a:t>EMAIL</a:t>
            </a:r>
          </a:p>
        </p:txBody>
      </p:sp>
      <p:sp>
        <p:nvSpPr>
          <p:cNvPr id="174" name="MEETING"/>
          <p:cNvSpPr txBox="1"/>
          <p:nvPr/>
        </p:nvSpPr>
        <p:spPr>
          <a:xfrm>
            <a:off x="1905000" y="5791200"/>
            <a:ext cx="1059904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2600">
                <a:solidFill>
                  <a:srgbClr val="AED4A5"/>
                </a:solidFill>
              </a:defRPr>
            </a:lvl1pPr>
          </a:lstStyle>
          <a:p>
            <a:r>
              <a:rPr sz="1950" dirty="0"/>
              <a:t>MEETING</a:t>
            </a:r>
          </a:p>
        </p:txBody>
      </p:sp>
      <p:sp>
        <p:nvSpPr>
          <p:cNvPr id="175" name="Candidate…"/>
          <p:cNvSpPr txBox="1"/>
          <p:nvPr/>
        </p:nvSpPr>
        <p:spPr>
          <a:xfrm>
            <a:off x="3911103" y="2793787"/>
            <a:ext cx="965327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Candidate</a:t>
            </a:r>
          </a:p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Applications</a:t>
            </a:r>
          </a:p>
        </p:txBody>
      </p:sp>
      <p:sp>
        <p:nvSpPr>
          <p:cNvPr id="176" name="Candidate…"/>
          <p:cNvSpPr txBox="1"/>
          <p:nvPr/>
        </p:nvSpPr>
        <p:spPr>
          <a:xfrm>
            <a:off x="4006672" y="4202106"/>
            <a:ext cx="821057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Candidate</a:t>
            </a:r>
          </a:p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Narratives</a:t>
            </a:r>
          </a:p>
        </p:txBody>
      </p:sp>
      <p:sp>
        <p:nvSpPr>
          <p:cNvPr id="177" name="Reference…"/>
          <p:cNvSpPr txBox="1"/>
          <p:nvPr/>
        </p:nvSpPr>
        <p:spPr>
          <a:xfrm>
            <a:off x="3962400" y="5710300"/>
            <a:ext cx="862735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Reference</a:t>
            </a:r>
          </a:p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Summaries</a:t>
            </a:r>
          </a:p>
        </p:txBody>
      </p:sp>
      <p:sp>
        <p:nvSpPr>
          <p:cNvPr id="178" name="Resume…"/>
          <p:cNvSpPr txBox="1"/>
          <p:nvPr/>
        </p:nvSpPr>
        <p:spPr>
          <a:xfrm>
            <a:off x="5769444" y="2566781"/>
            <a:ext cx="994181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/>
              <a:t>Resume</a:t>
            </a:r>
          </a:p>
          <a:p>
            <a:pPr algn="ctr">
              <a:defRPr sz="1000">
                <a:solidFill>
                  <a:srgbClr val="AED4A5"/>
                </a:solidFill>
              </a:defRPr>
            </a:pPr>
            <a:endParaRPr sz="750"/>
          </a:p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/>
              <a:t>Cover Letter</a:t>
            </a:r>
          </a:p>
        </p:txBody>
      </p:sp>
      <p:sp>
        <p:nvSpPr>
          <p:cNvPr id="179" name="Disclosures"/>
          <p:cNvSpPr txBox="1"/>
          <p:nvPr/>
        </p:nvSpPr>
        <p:spPr>
          <a:xfrm>
            <a:off x="5715000" y="4066481"/>
            <a:ext cx="875559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 algn="ctr">
              <a:defRPr>
                <a:solidFill>
                  <a:srgbClr val="AED4A5"/>
                </a:solidFill>
              </a:defRPr>
            </a:pPr>
            <a:endParaRPr sz="1350" dirty="0"/>
          </a:p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Disclosures</a:t>
            </a:r>
          </a:p>
          <a:p>
            <a:pPr algn="ctr">
              <a:defRPr sz="1000">
                <a:solidFill>
                  <a:srgbClr val="AED4A5"/>
                </a:solidFill>
              </a:defRPr>
            </a:pPr>
            <a:endParaRPr sz="750" dirty="0"/>
          </a:p>
        </p:txBody>
      </p:sp>
      <p:sp>
        <p:nvSpPr>
          <p:cNvPr id="180" name="Social Media…"/>
          <p:cNvSpPr txBox="1"/>
          <p:nvPr/>
        </p:nvSpPr>
        <p:spPr>
          <a:xfrm>
            <a:off x="5551493" y="5559100"/>
            <a:ext cx="1202571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Social Media</a:t>
            </a:r>
          </a:p>
          <a:p>
            <a:pPr algn="ctr">
              <a:defRPr sz="1000">
                <a:solidFill>
                  <a:srgbClr val="AED4A5"/>
                </a:solidFill>
              </a:defRPr>
            </a:pPr>
            <a:endParaRPr sz="750" dirty="0"/>
          </a:p>
          <a:p>
            <a:pPr algn="ctr">
              <a:defRPr sz="1700">
                <a:solidFill>
                  <a:srgbClr val="AED4A5"/>
                </a:solidFill>
              </a:defRPr>
            </a:pPr>
            <a:r>
              <a:rPr sz="1275" dirty="0"/>
              <a:t>State Licensure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8;p24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5400676" cy="11144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 b="1">
                <a:solidFill>
                  <a:srgbClr val="303E4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Candidate Feedback &amp; Ra</a:t>
            </a:r>
            <a:r>
              <a:rPr lang="en-US" dirty="0"/>
              <a:t>nking</a:t>
            </a:r>
            <a:endParaRPr dirty="0"/>
          </a:p>
        </p:txBody>
      </p:sp>
      <p:pic>
        <p:nvPicPr>
          <p:cNvPr id="180" name="Google Shape;179;p24" descr="Google Shape;179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59441"/>
            <a:ext cx="6398046" cy="4977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537B-055D-BB42-A21D-8A5B2E00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04" y="1190907"/>
            <a:ext cx="7543800" cy="120700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Google &amp; Social Media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6FE17-23DA-604D-AA32-A63A297E9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38" y="2767137"/>
            <a:ext cx="4172657" cy="2615257"/>
          </a:xfrm>
          <a:prstGeom prst="rect">
            <a:avLst/>
          </a:prstGeom>
          <a:effectLst>
            <a:softEdge rad="103584"/>
          </a:effectLst>
        </p:spPr>
      </p:pic>
    </p:spTree>
    <p:extLst>
      <p:ext uri="{BB962C8B-B14F-4D97-AF65-F5344CB8AC3E}">
        <p14:creationId xmlns:p14="http://schemas.microsoft.com/office/powerpoint/2010/main" val="3707893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6347715" cy="1826581"/>
          </a:xfrm>
        </p:spPr>
        <p:txBody>
          <a:bodyPr/>
          <a:lstStyle/>
          <a:p>
            <a:r>
              <a:rPr lang="en-US" b="1" dirty="0"/>
              <a:t>Grundmeyer Leader Services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85800" y="2362200"/>
            <a:ext cx="6347715" cy="860400"/>
          </a:xfrm>
        </p:spPr>
        <p:txBody>
          <a:bodyPr>
            <a:normAutofit/>
          </a:bodyPr>
          <a:lstStyle/>
          <a:p>
            <a:r>
              <a:rPr lang="en-US" sz="2100" b="1" dirty="0">
                <a:latin typeface="Iowan Old Style Black"/>
                <a:cs typeface="Iowan Old Style Black"/>
              </a:rPr>
              <a:t>Hiring Best Practices</a:t>
            </a:r>
          </a:p>
        </p:txBody>
      </p:sp>
      <p:pic>
        <p:nvPicPr>
          <p:cNvPr id="7" name="Google Shape;109;p14">
            <a:extLst>
              <a:ext uri="{FF2B5EF4-FFF2-40B4-BE49-F238E27FC236}">
                <a16:creationId xmlns:a16="http://schemas.microsoft.com/office/drawing/2014/main" id="{5F900AE2-750A-A44B-9FDF-EF2DBBC0BF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6163" y="2902058"/>
            <a:ext cx="8637837" cy="3193942"/>
          </a:xfrm>
          <a:prstGeom prst="rect">
            <a:avLst/>
          </a:prstGeom>
          <a:noFill/>
          <a:ln>
            <a:noFill/>
          </a:ln>
          <a:effectLst>
            <a:reflection blurRad="786258" stA="45000" endPos="65000" dist="50800" dir="5400000" sy="-100000" algn="bl" rotWithShape="0"/>
            <a:softEdge rad="221357"/>
          </a:effectLst>
        </p:spPr>
      </p:pic>
    </p:spTree>
    <p:extLst>
      <p:ext uri="{BB962C8B-B14F-4D97-AF65-F5344CB8AC3E}">
        <p14:creationId xmlns:p14="http://schemas.microsoft.com/office/powerpoint/2010/main" val="2003366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62;p22"/>
          <p:cNvSpPr txBox="1">
            <a:spLocks noGrp="1"/>
          </p:cNvSpPr>
          <p:nvPr>
            <p:ph type="title"/>
          </p:nvPr>
        </p:nvSpPr>
        <p:spPr>
          <a:xfrm>
            <a:off x="1465415" y="1301942"/>
            <a:ext cx="6213170" cy="6858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 b="1">
                <a:solidFill>
                  <a:srgbClr val="303E4C"/>
                </a:solidFill>
              </a:defRPr>
            </a:lvl1pPr>
          </a:lstStyle>
          <a:p>
            <a:r>
              <a:rPr dirty="0"/>
              <a:t>Screen</a:t>
            </a:r>
          </a:p>
        </p:txBody>
      </p:sp>
      <p:sp>
        <p:nvSpPr>
          <p:cNvPr id="171" name="3"/>
          <p:cNvSpPr/>
          <p:nvPr/>
        </p:nvSpPr>
        <p:spPr>
          <a:xfrm>
            <a:off x="697280" y="1133342"/>
            <a:ext cx="542922" cy="5115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/>
          <a:lstStyle>
            <a:lvl1pPr algn="ctr">
              <a:defRPr sz="3500">
                <a:solidFill>
                  <a:srgbClr val="303E4C"/>
                </a:solidFill>
              </a:defRPr>
            </a:lvl1pPr>
          </a:lstStyle>
          <a:p>
            <a:r>
              <a:rPr sz="2625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4D32F-38E9-4619-AFC1-11EDC0331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44" y="2057400"/>
            <a:ext cx="8086865" cy="3733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D60EF4-5B5F-194B-A719-95346AB40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7010400" cy="5257800"/>
          </a:xfrm>
          <a:prstGeom prst="rect">
            <a:avLst/>
          </a:prstGeom>
          <a:effectLst>
            <a:glow rad="223266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67771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ABB12-08C7-EF4F-8CFD-5CC1E85C1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807" y="457200"/>
            <a:ext cx="6261137" cy="6172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160CCC-F318-C24E-906D-D687E8FE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51" y="1220724"/>
            <a:ext cx="3521136" cy="1723744"/>
          </a:xfrm>
        </p:spPr>
        <p:txBody>
          <a:bodyPr>
            <a:normAutofit fontScale="90000"/>
          </a:bodyPr>
          <a:lstStyle/>
          <a:p>
            <a:r>
              <a:rPr lang="en-US" dirty="0"/>
              <a:t>Screening Interview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2979734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09EAFBC-0D43-7B46-B266-B29E0D86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12" y="1220724"/>
            <a:ext cx="7543800" cy="1207008"/>
          </a:xfrm>
        </p:spPr>
        <p:txBody>
          <a:bodyPr>
            <a:normAutofit/>
          </a:bodyPr>
          <a:lstStyle/>
          <a:p>
            <a:r>
              <a:rPr lang="en-US" dirty="0"/>
              <a:t>Finalist Announcement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ABC75-EB00-C046-BEF6-78F4F014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907">
            <a:off x="4694923" y="2234906"/>
            <a:ext cx="3505200" cy="3648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43904-951B-4140-A777-F8E45611D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4639">
            <a:off x="753411" y="2539556"/>
            <a:ext cx="3648075" cy="3781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6817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235;p32"/>
          <p:cNvSpPr txBox="1">
            <a:spLocks noGrp="1"/>
          </p:cNvSpPr>
          <p:nvPr>
            <p:ph type="body" idx="1"/>
          </p:nvPr>
        </p:nvSpPr>
        <p:spPr>
          <a:xfrm>
            <a:off x="1143000" y="2265544"/>
            <a:ext cx="5698685" cy="375425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9395" indent="-279395" defTabSz="665226">
              <a:spcBef>
                <a:spcPts val="0"/>
              </a:spcBef>
              <a:buSzPts val="2700"/>
              <a:defRPr sz="2716"/>
            </a:pPr>
            <a:r>
              <a:rPr dirty="0"/>
              <a:t>Consider feedback from stakeholder groups</a:t>
            </a:r>
          </a:p>
          <a:p>
            <a:pPr marL="279395" indent="-279395" defTabSz="665226">
              <a:spcBef>
                <a:spcPts val="825"/>
              </a:spcBef>
              <a:buSzPts val="2700"/>
              <a:defRPr sz="2716"/>
            </a:pPr>
            <a:r>
              <a:rPr dirty="0"/>
              <a:t>Negotiations between board president and candidate </a:t>
            </a:r>
            <a:r>
              <a:rPr u="sng" dirty="0"/>
              <a:t>or</a:t>
            </a:r>
            <a:r>
              <a:rPr dirty="0"/>
              <a:t> board president to candidate through consultant</a:t>
            </a:r>
          </a:p>
          <a:p>
            <a:pPr marL="279395" indent="-279395" defTabSz="665226">
              <a:spcBef>
                <a:spcPts val="825"/>
              </a:spcBef>
              <a:buSzPts val="2700"/>
              <a:defRPr sz="2716"/>
            </a:pPr>
            <a:r>
              <a:rPr dirty="0"/>
              <a:t>Background check and board approval conducted </a:t>
            </a:r>
            <a:r>
              <a:rPr u="sng" dirty="0"/>
              <a:t>before</a:t>
            </a:r>
            <a:r>
              <a:rPr dirty="0"/>
              <a:t> announcement is made.</a:t>
            </a:r>
          </a:p>
          <a:p>
            <a:pPr marL="279395" indent="-279395" defTabSz="665226">
              <a:spcBef>
                <a:spcPts val="825"/>
              </a:spcBef>
              <a:buSzPts val="2700"/>
              <a:defRPr sz="2716"/>
            </a:pPr>
            <a:r>
              <a:rPr dirty="0"/>
              <a:t>Announcement will be timely, unified, and consistent to all outlets</a:t>
            </a:r>
          </a:p>
        </p:txBody>
      </p:sp>
      <p:sp>
        <p:nvSpPr>
          <p:cNvPr id="196" name="Google Shape;234;p32"/>
          <p:cNvSpPr txBox="1">
            <a:spLocks noGrp="1"/>
          </p:cNvSpPr>
          <p:nvPr>
            <p:ph type="title"/>
          </p:nvPr>
        </p:nvSpPr>
        <p:spPr>
          <a:xfrm>
            <a:off x="1621032" y="1339259"/>
            <a:ext cx="6213170" cy="6858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 b="1">
                <a:solidFill>
                  <a:srgbClr val="303E4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Hire</a:t>
            </a:r>
          </a:p>
        </p:txBody>
      </p:sp>
      <p:sp>
        <p:nvSpPr>
          <p:cNvPr id="197" name="4"/>
          <p:cNvSpPr/>
          <p:nvPr/>
        </p:nvSpPr>
        <p:spPr>
          <a:xfrm>
            <a:off x="712187" y="1170659"/>
            <a:ext cx="542922" cy="5115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/>
          <a:lstStyle>
            <a:lvl1pPr algn="ctr">
              <a:defRPr sz="3500">
                <a:solidFill>
                  <a:srgbClr val="303E4C"/>
                </a:solidFill>
              </a:defRPr>
            </a:lvl1pPr>
          </a:lstStyle>
          <a:p>
            <a:r>
              <a:rPr sz="2625"/>
              <a:t>4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206;p28"/>
          <p:cNvSpPr txBox="1">
            <a:spLocks noGrp="1"/>
          </p:cNvSpPr>
          <p:nvPr>
            <p:ph type="title"/>
          </p:nvPr>
        </p:nvSpPr>
        <p:spPr>
          <a:xfrm>
            <a:off x="298174" y="1130251"/>
            <a:ext cx="6814660" cy="111442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E4C"/>
                </a:solidFill>
              </a:defRPr>
            </a:lvl1pPr>
          </a:lstStyle>
          <a:p>
            <a:r>
              <a:rPr dirty="0"/>
              <a:t>Mixed Interviews Teams</a:t>
            </a:r>
          </a:p>
        </p:txBody>
      </p:sp>
      <p:pic>
        <p:nvPicPr>
          <p:cNvPr id="187" name="Google Shape;207;p28" descr="Google Shape;207;p28"/>
          <p:cNvPicPr>
            <a:picLocks noChangeAspect="1"/>
          </p:cNvPicPr>
          <p:nvPr/>
        </p:nvPicPr>
        <p:blipFill>
          <a:blip r:embed="rId2"/>
          <a:srcRect r="5527" b="7466"/>
          <a:stretch>
            <a:fillRect/>
          </a:stretch>
        </p:blipFill>
        <p:spPr>
          <a:xfrm>
            <a:off x="1113238" y="2136549"/>
            <a:ext cx="2166541" cy="225667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88" name="Google Shape;208;p28" descr="Google Shape;208;p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617" y="2317387"/>
            <a:ext cx="3314076" cy="248555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89" name="Google Shape;209;p28"/>
          <p:cNvSpPr txBox="1"/>
          <p:nvPr/>
        </p:nvSpPr>
        <p:spPr>
          <a:xfrm>
            <a:off x="4387617" y="4904115"/>
            <a:ext cx="3383263" cy="830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74" tIns="34274" rIns="34274" bIns="34274">
            <a:spAutoFit/>
          </a:bodyPr>
          <a:lstStyle>
            <a:lvl1pPr algn="ctr">
              <a:defRPr sz="2200" b="1">
                <a:solidFill>
                  <a:srgbClr val="303E4C"/>
                </a:solidFill>
              </a:defRPr>
            </a:lvl1pPr>
          </a:lstStyle>
          <a:p>
            <a:r>
              <a:rPr sz="1650" dirty="0"/>
              <a:t>We facilitate the day, so </a:t>
            </a:r>
            <a:r>
              <a:rPr lang="en-US" sz="1650" dirty="0"/>
              <a:t>the board</a:t>
            </a:r>
            <a:r>
              <a:rPr sz="1650" dirty="0"/>
              <a:t> can focus on the candidates</a:t>
            </a:r>
            <a:r>
              <a:rPr lang="en-US" sz="1650" dirty="0"/>
              <a:t>!</a:t>
            </a:r>
            <a:endParaRPr sz="1650" dirty="0"/>
          </a:p>
        </p:txBody>
      </p:sp>
      <p:pic>
        <p:nvPicPr>
          <p:cNvPr id="190" name="Google Shape;109;p14" descr="Google Shape;109;p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825" y="4721452"/>
            <a:ext cx="1857366" cy="819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214;p29" descr="Google Shape;214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4" y="381000"/>
            <a:ext cx="3880325" cy="3298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oogle Shape;215;p29" descr="Google Shape;21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297" y="3679277"/>
            <a:ext cx="3860992" cy="263782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tangle 1"/>
          <p:cNvSpPr txBox="1"/>
          <p:nvPr/>
        </p:nvSpPr>
        <p:spPr>
          <a:xfrm>
            <a:off x="805070" y="4719801"/>
            <a:ext cx="3876261" cy="784830"/>
          </a:xfrm>
          <a:prstGeom prst="rect">
            <a:avLst/>
          </a:prstGeom>
          <a:noFill/>
          <a:ln w="12700">
            <a:miter lim="400000"/>
          </a:ln>
          <a:effectLst>
            <a:softEdge rad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5400" b="1">
                <a:ln w="12700" cap="flat">
                  <a:solidFill>
                    <a:schemeClr val="accent1"/>
                  </a:solidFill>
                  <a:prstDash val="solid"/>
                  <a:round/>
                </a:ln>
                <a:blipFill rotWithShape="1">
                  <a:blip r:embed="rId4"/>
                  <a:srcRect/>
                  <a:tile tx="0" ty="0" sx="100000" sy="100000" flip="none" algn="tl"/>
                </a:blipFill>
                <a:effectLst>
                  <a:outerShdw dist="38100" dir="2640000" rotWithShape="0">
                    <a:schemeClr val="accent1"/>
                  </a:outerShdw>
                </a:effectLst>
              </a:defRPr>
            </a:lvl1pPr>
          </a:lstStyle>
          <a:p>
            <a:r>
              <a:rPr lang="en-US" sz="2250" dirty="0">
                <a:solidFill>
                  <a:schemeClr val="tx1"/>
                </a:solidFill>
              </a:rPr>
              <a:t>Interview teams provide feedback to the board</a:t>
            </a:r>
            <a:endParaRPr sz="2250" dirty="0">
              <a:solidFill>
                <a:schemeClr val="tx1"/>
              </a:solidFill>
            </a:endParaRPr>
          </a:p>
        </p:txBody>
      </p:sp>
      <p:pic>
        <p:nvPicPr>
          <p:cNvPr id="195" name="Picture 4" descr="Picture 4"/>
          <p:cNvPicPr>
            <a:picLocks noChangeAspect="1"/>
          </p:cNvPicPr>
          <p:nvPr/>
        </p:nvPicPr>
        <p:blipFill>
          <a:blip r:embed="rId5"/>
          <a:srcRect t="48196"/>
          <a:stretch>
            <a:fillRect/>
          </a:stretch>
        </p:blipFill>
        <p:spPr>
          <a:xfrm>
            <a:off x="228600" y="2138198"/>
            <a:ext cx="4599650" cy="21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3FD4E6-B843-0D4F-B6DC-2ABDAC1FD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3850"/>
            <a:ext cx="4140945" cy="12409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221;p30" descr="Google Shape;221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5943600" cy="6775440"/>
          </a:xfrm>
          <a:prstGeom prst="rect">
            <a:avLst/>
          </a:prstGeom>
          <a:ln w="31750">
            <a:solidFill>
              <a:srgbClr val="000000"/>
            </a:solidFill>
          </a:ln>
        </p:spPr>
      </p:pic>
      <p:sp>
        <p:nvSpPr>
          <p:cNvPr id="199" name="Rectangle"/>
          <p:cNvSpPr/>
          <p:nvPr/>
        </p:nvSpPr>
        <p:spPr>
          <a:xfrm>
            <a:off x="6397197" y="762000"/>
            <a:ext cx="685801" cy="4628948"/>
          </a:xfrm>
          <a:prstGeom prst="rect">
            <a:avLst/>
          </a:prstGeom>
          <a:solidFill>
            <a:srgbClr val="303E4C"/>
          </a:solidFill>
          <a:ln w="12700">
            <a:miter lim="400000"/>
          </a:ln>
        </p:spPr>
        <p:txBody>
          <a:bodyPr lIns="34289" rIns="34289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700"/>
          </a:p>
        </p:txBody>
      </p:sp>
      <p:sp>
        <p:nvSpPr>
          <p:cNvPr id="200" name="The Art of Hiring"/>
          <p:cNvSpPr txBox="1"/>
          <p:nvPr/>
        </p:nvSpPr>
        <p:spPr>
          <a:xfrm>
            <a:off x="6324600" y="1066800"/>
            <a:ext cx="830997" cy="4011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eaVert" lIns="205740" tIns="205740" rIns="205740" bIns="20574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sz="2700" dirty="0"/>
              <a:t>   The Art of Hiring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44" y="152399"/>
            <a:ext cx="5669455" cy="6640961"/>
          </a:xfrm>
          <a:prstGeom prst="rect">
            <a:avLst/>
          </a:prstGeom>
          <a:ln w="31750">
            <a:solidFill>
              <a:srgbClr val="000000"/>
            </a:solidFill>
          </a:ln>
        </p:spPr>
      </p:pic>
      <p:grpSp>
        <p:nvGrpSpPr>
          <p:cNvPr id="205" name="Vertical Title 1"/>
          <p:cNvGrpSpPr/>
          <p:nvPr/>
        </p:nvGrpSpPr>
        <p:grpSpPr>
          <a:xfrm>
            <a:off x="6248400" y="1066800"/>
            <a:ext cx="830997" cy="4628949"/>
            <a:chOff x="-829546" y="-63635"/>
            <a:chExt cx="1107994" cy="6171930"/>
          </a:xfrm>
        </p:grpSpPr>
        <p:sp>
          <p:nvSpPr>
            <p:cNvPr id="203" name="Rectangle"/>
            <p:cNvSpPr/>
            <p:nvPr/>
          </p:nvSpPr>
          <p:spPr>
            <a:xfrm>
              <a:off x="-732750" y="-63635"/>
              <a:ext cx="914401" cy="6171930"/>
            </a:xfrm>
            <a:prstGeom prst="rect">
              <a:avLst/>
            </a:prstGeom>
            <a:solidFill>
              <a:srgbClr val="303E4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2700"/>
            </a:p>
          </p:txBody>
        </p:sp>
        <p:sp>
          <p:nvSpPr>
            <p:cNvPr id="204" name="The Science of Hiring"/>
            <p:cNvSpPr txBox="1"/>
            <p:nvPr/>
          </p:nvSpPr>
          <p:spPr>
            <a:xfrm>
              <a:off x="-829546" y="241165"/>
              <a:ext cx="1107994" cy="5348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eaVert" wrap="square" lIns="205740" tIns="205740" rIns="205740" bIns="20574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rPr sz="2700" dirty="0"/>
                <a:t>   The Science of Hiring</a:t>
              </a:r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40;p33"/>
          <p:cNvSpPr txBox="1">
            <a:spLocks noGrp="1"/>
          </p:cNvSpPr>
          <p:nvPr>
            <p:ph type="title"/>
          </p:nvPr>
        </p:nvSpPr>
        <p:spPr>
          <a:xfrm>
            <a:off x="342313" y="1058241"/>
            <a:ext cx="5400676" cy="118551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 b="1">
                <a:solidFill>
                  <a:srgbClr val="303E4C"/>
                </a:solidFill>
              </a:defRPr>
            </a:lvl1pPr>
          </a:lstStyle>
          <a:p>
            <a:r>
              <a:rPr dirty="0"/>
              <a:t>Contract </a:t>
            </a:r>
            <a:r>
              <a:rPr lang="en-US" dirty="0"/>
              <a:t/>
            </a:r>
            <a:br>
              <a:rPr lang="en-US" dirty="0"/>
            </a:br>
            <a:r>
              <a:rPr dirty="0"/>
              <a:t>Negotiations</a:t>
            </a:r>
          </a:p>
        </p:txBody>
      </p:sp>
      <p:pic>
        <p:nvPicPr>
          <p:cNvPr id="4" name="Google Shape;242;p33">
            <a:extLst>
              <a:ext uri="{FF2B5EF4-FFF2-40B4-BE49-F238E27FC236}">
                <a16:creationId xmlns:a16="http://schemas.microsoft.com/office/drawing/2014/main" id="{B52B9B4C-2CDA-A849-845D-FB2A03FF9F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7816" y="3191461"/>
            <a:ext cx="3341624" cy="2262753"/>
          </a:xfrm>
          <a:prstGeom prst="rect">
            <a:avLst/>
          </a:prstGeom>
          <a:noFill/>
          <a:ln>
            <a:noFill/>
          </a:ln>
          <a:effectLst>
            <a:softEdge rad="12446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9E7DE-B6FF-4980-8386-FE52818B7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76199"/>
            <a:ext cx="5791200" cy="67532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14D4F-34D0-324D-8C75-CFE2686D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Giving back to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68184-FF71-5548-870A-CE30F8B9F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64" y="4191000"/>
            <a:ext cx="6613936" cy="1371600"/>
          </a:xfrm>
        </p:spPr>
        <p:txBody>
          <a:bodyPr>
            <a:normAutofit/>
          </a:bodyPr>
          <a:lstStyle/>
          <a:p>
            <a:pPr marL="85725" indent="0" algn="ctr">
              <a:buNone/>
            </a:pPr>
            <a:r>
              <a:rPr lang="en-US" dirty="0"/>
              <a:t>"Thank you so much for the extremely generous donation! We appreciate the support as we continue to help serve those in need around the state."</a:t>
            </a:r>
            <a:br>
              <a:rPr lang="en-US" dirty="0"/>
            </a:br>
            <a:r>
              <a:rPr lang="en-US" dirty="0"/>
              <a:t>                                                                          -Carson 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BD055-7876-F14B-9730-95FE4BBDF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857621"/>
            <a:ext cx="6254687" cy="210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7A30-3B3C-4952-813C-BA126594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5372100" cy="1485900"/>
          </a:xfrm>
        </p:spPr>
        <p:txBody>
          <a:bodyPr/>
          <a:lstStyle/>
          <a:p>
            <a:r>
              <a:rPr lang="en-US" dirty="0"/>
              <a:t>Comparison Data: Admin Salaries Plus </a:t>
            </a:r>
            <a:r>
              <a:rPr lang="en-US" dirty="0" err="1"/>
              <a:t>Plus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8A82C-64AE-4725-9BB8-B007D576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6358809" cy="555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1579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04658-9A3C-4B75-BBD7-99242163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7200900" cy="1485900"/>
          </a:xfrm>
        </p:spPr>
        <p:txBody>
          <a:bodyPr>
            <a:normAutofit fontScale="90000"/>
          </a:bodyPr>
          <a:lstStyle/>
          <a:p>
            <a:r>
              <a:rPr lang="en-US" dirty="0"/>
              <a:t>Superintendent Total Salary</a:t>
            </a:r>
            <a:br>
              <a:rPr lang="en-US" dirty="0"/>
            </a:br>
            <a:r>
              <a:rPr lang="en-US" dirty="0"/>
              <a:t>NW AEA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A5B41-A1D8-49E3-9AF1-B8710D0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094835" cy="52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5485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65526-DC3A-4D39-9A36-546266EFE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BFAD6-F8C8-45B8-B425-466C4EB3D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7772400" cy="337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64A09-4FC0-4B88-B0EA-F41F06E35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05200"/>
            <a:ext cx="7772400" cy="31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74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33D80-6EF8-4742-A036-01E63667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7200900" cy="1485900"/>
          </a:xfrm>
        </p:spPr>
        <p:txBody>
          <a:bodyPr/>
          <a:lstStyle/>
          <a:p>
            <a:r>
              <a:rPr lang="en-US" dirty="0"/>
              <a:t>Enrollment Group 1,000-2,499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56204-D8C3-45A6-9744-4EE115333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55" y="809397"/>
            <a:ext cx="7916045" cy="59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074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48;p34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010400" cy="4343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67873" indent="-267873" defTabSz="637793">
              <a:spcBef>
                <a:spcPts val="0"/>
              </a:spcBef>
              <a:buSzPts val="2600"/>
              <a:defRPr sz="2604"/>
            </a:pPr>
            <a:r>
              <a:rPr dirty="0"/>
              <a:t>Consultants take feedback from stakeholders in working with new superintendent to create an entry plan.</a:t>
            </a:r>
          </a:p>
          <a:p>
            <a:pPr marL="267873" indent="-267873" defTabSz="637793">
              <a:spcBef>
                <a:spcPts val="825"/>
              </a:spcBef>
              <a:buSzPts val="2600"/>
              <a:defRPr sz="2604"/>
            </a:pPr>
            <a:r>
              <a:rPr dirty="0"/>
              <a:t>The board provides priorities for the new superintendent.</a:t>
            </a:r>
          </a:p>
          <a:p>
            <a:pPr marL="267873" indent="-267873" defTabSz="637793">
              <a:spcBef>
                <a:spcPts val="825"/>
              </a:spcBef>
              <a:buSzPts val="2600"/>
              <a:defRPr sz="2604"/>
            </a:pPr>
            <a:r>
              <a:rPr dirty="0"/>
              <a:t>An entry plan ensures the new superintendent gets off to a good start in their new district.</a:t>
            </a:r>
          </a:p>
          <a:p>
            <a:pPr marL="267873" indent="-267873" defTabSz="637793">
              <a:spcBef>
                <a:spcPts val="825"/>
              </a:spcBef>
              <a:buSzPts val="2600"/>
              <a:defRPr sz="2604"/>
            </a:pPr>
            <a:r>
              <a:rPr dirty="0"/>
              <a:t>The entry plan can be used to set first year goals for your new leader.</a:t>
            </a:r>
          </a:p>
        </p:txBody>
      </p:sp>
      <p:sp>
        <p:nvSpPr>
          <p:cNvPr id="211" name="Google Shape;247;p34"/>
          <p:cNvSpPr txBox="1">
            <a:spLocks noGrp="1"/>
          </p:cNvSpPr>
          <p:nvPr>
            <p:ph type="title"/>
          </p:nvPr>
        </p:nvSpPr>
        <p:spPr>
          <a:xfrm>
            <a:off x="1371600" y="548553"/>
            <a:ext cx="6213170" cy="6858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 b="1">
                <a:solidFill>
                  <a:srgbClr val="303E4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Prepare</a:t>
            </a:r>
          </a:p>
        </p:txBody>
      </p:sp>
      <p:sp>
        <p:nvSpPr>
          <p:cNvPr id="212" name="5"/>
          <p:cNvSpPr/>
          <p:nvPr/>
        </p:nvSpPr>
        <p:spPr>
          <a:xfrm>
            <a:off x="304800" y="304800"/>
            <a:ext cx="542922" cy="5115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/>
          <a:lstStyle>
            <a:lvl1pPr algn="ctr">
              <a:defRPr sz="3500">
                <a:solidFill>
                  <a:srgbClr val="303E4C"/>
                </a:solidFill>
              </a:defRPr>
            </a:lvl1pPr>
          </a:lstStyle>
          <a:p>
            <a:r>
              <a:rPr sz="2625" dirty="0"/>
              <a:t>5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F1E6-0E88-A945-AE53-CAEF4275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39" y="1236798"/>
            <a:ext cx="7543800" cy="1207008"/>
          </a:xfrm>
        </p:spPr>
        <p:txBody>
          <a:bodyPr/>
          <a:lstStyle/>
          <a:p>
            <a:r>
              <a:rPr lang="en-US" dirty="0"/>
              <a:t>GLS preparing you for success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85768-262D-D44F-8E98-F44BD8E59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16" y="3335202"/>
            <a:ext cx="3048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0AE47-E259-9F4D-910B-CD3BF7D55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21384"/>
            <a:ext cx="3505200" cy="262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C30CE-52D7-5C46-B15B-102C4383F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506" y="2363972"/>
            <a:ext cx="1518203" cy="525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C6A9F-737C-0149-958A-D0D31710F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26" y="4917756"/>
            <a:ext cx="2605413" cy="11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23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54FB-EA65-4AC3-AA44-1646F5B3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E77DF-B5D6-499C-8B02-52CE633D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76200"/>
            <a:ext cx="918227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39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D9485-51B3-41B3-9B83-525808E17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E5E71-2C56-4B90-BD02-ADF3108C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7" y="228600"/>
            <a:ext cx="910336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72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80;p39"/>
          <p:cNvSpPr txBox="1">
            <a:spLocks noGrp="1"/>
          </p:cNvSpPr>
          <p:nvPr>
            <p:ph type="ctrTitle"/>
          </p:nvPr>
        </p:nvSpPr>
        <p:spPr>
          <a:xfrm>
            <a:off x="690393" y="1089186"/>
            <a:ext cx="5372718" cy="1176976"/>
          </a:xfrm>
          <a:prstGeom prst="rect">
            <a:avLst/>
          </a:prstGeom>
        </p:spPr>
        <p:txBody>
          <a:bodyPr/>
          <a:lstStyle>
            <a:lvl1pPr>
              <a:defRPr sz="4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GUARANTEE OF SERVICES</a:t>
            </a:r>
          </a:p>
        </p:txBody>
      </p:sp>
      <p:sp>
        <p:nvSpPr>
          <p:cNvPr id="219" name="Google Shape;281;p39"/>
          <p:cNvSpPr txBox="1">
            <a:spLocks noGrp="1"/>
          </p:cNvSpPr>
          <p:nvPr>
            <p:ph type="subTitle" sz="quarter" idx="1"/>
          </p:nvPr>
        </p:nvSpPr>
        <p:spPr>
          <a:xfrm>
            <a:off x="1073427" y="2191578"/>
            <a:ext cx="6165574" cy="2380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 defTabSz="868680">
              <a:lnSpc>
                <a:spcPct val="92000"/>
              </a:lnSpc>
              <a:defRPr sz="152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In the event that a successful candidate cannot be hired for unforeseen reasons or because one of the finalists turns down an offer, the search firm will continue the search for up to 2 calendar years or until a successful hire is made without any additional costs.</a:t>
            </a:r>
          </a:p>
        </p:txBody>
      </p:sp>
      <p:sp>
        <p:nvSpPr>
          <p:cNvPr id="220" name="Google Shape;282;p39"/>
          <p:cNvSpPr txBox="1"/>
          <p:nvPr/>
        </p:nvSpPr>
        <p:spPr>
          <a:xfrm>
            <a:off x="2209800" y="5181600"/>
            <a:ext cx="4041131" cy="392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74" tIns="34274" rIns="34274" bIns="34274">
            <a:spAutoFit/>
          </a:bodyPr>
          <a:lstStyle>
            <a:lvl1pPr>
              <a:defRPr sz="1800" b="1">
                <a:latin typeface="Libre Franklin"/>
                <a:ea typeface="Libre Franklin"/>
                <a:cs typeface="Libre Franklin"/>
                <a:sym typeface="Libre Franklin"/>
              </a:defRPr>
            </a:lvl1pPr>
          </a:lstStyle>
          <a:p>
            <a:r>
              <a:rPr lang="en-US" sz="2100" dirty="0"/>
              <a:t>- </a:t>
            </a:r>
            <a:r>
              <a:rPr sz="2100" dirty="0"/>
              <a:t>Grundmeyer Leader Services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F1C83-A54E-8B42-B9E2-B20BF9591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44291"/>
            <a:ext cx="8102810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1A5F5-900E-BC45-A3AF-5984D5702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14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551715-28B3-E344-B221-DAD8175D8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50321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50A59-0A0C-4E1F-B25E-B7C85DEE4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4" y="533400"/>
            <a:ext cx="894853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57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9B6737-9E61-4471-91B4-EB99ABAC8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" y="228600"/>
            <a:ext cx="9093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2E7E36-201D-4B46-9421-27C677AB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7812">
            <a:off x="246815" y="987915"/>
            <a:ext cx="3108979" cy="3006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6916D-819F-E64C-B449-C863A62C0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4235">
            <a:off x="111726" y="3357995"/>
            <a:ext cx="3443376" cy="302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856E1-F986-0A48-857D-2ACAE77A2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1011">
            <a:off x="5414215" y="899507"/>
            <a:ext cx="4001231" cy="313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8F5E1B-D7F7-624C-B178-B065C97F4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7867">
            <a:off x="5777365" y="3416506"/>
            <a:ext cx="4452317" cy="3032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32752-FEE5-FA4C-A440-B0826200F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138" y="1603311"/>
            <a:ext cx="2681452" cy="37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D8485-45A9-BA49-89B5-AE851223D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7492431" cy="441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DFF542-005B-C841-8F1B-10D88F72AC75}"/>
              </a:ext>
            </a:extLst>
          </p:cNvPr>
          <p:cNvSpPr/>
          <p:nvPr/>
        </p:nvSpPr>
        <p:spPr>
          <a:xfrm>
            <a:off x="2188815" y="5209795"/>
            <a:ext cx="476636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@GrundmeyerLeadS</a:t>
            </a:r>
          </a:p>
        </p:txBody>
      </p:sp>
    </p:spTree>
    <p:extLst>
      <p:ext uri="{BB962C8B-B14F-4D97-AF65-F5344CB8AC3E}">
        <p14:creationId xmlns:p14="http://schemas.microsoft.com/office/powerpoint/2010/main" val="32390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2A519-B468-EB4C-9563-BA4FE12DB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399"/>
            <a:ext cx="4114800" cy="5912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6FD47-EC5D-C340-B451-4206CA730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63719"/>
            <a:ext cx="4127170" cy="591239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DCE21DA-31AB-BC49-9F9A-18B17716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6685360" cy="685800"/>
          </a:xfrm>
        </p:spPr>
        <p:txBody>
          <a:bodyPr/>
          <a:lstStyle/>
          <a:p>
            <a:r>
              <a:rPr lang="en-US" dirty="0"/>
              <a:t>GLS Fitting 5 Resources</a:t>
            </a:r>
          </a:p>
        </p:txBody>
      </p:sp>
    </p:spTree>
    <p:extLst>
      <p:ext uri="{BB962C8B-B14F-4D97-AF65-F5344CB8AC3E}">
        <p14:creationId xmlns:p14="http://schemas.microsoft.com/office/powerpoint/2010/main" val="28112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F1197A-AD05-8644-8CF7-2529245E8389}"/>
              </a:ext>
            </a:extLst>
          </p:cNvPr>
          <p:cNvSpPr/>
          <p:nvPr/>
        </p:nvSpPr>
        <p:spPr>
          <a:xfrm>
            <a:off x="1042486" y="2459504"/>
            <a:ext cx="2859293" cy="1938992"/>
          </a:xfrm>
          <a:prstGeom prst="rect">
            <a:avLst/>
          </a:prstGeom>
          <a:solidFill>
            <a:schemeClr val="bg1">
              <a:tint val="90000"/>
            </a:schemeClr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accent4">
                    <a:lumMod val="50000"/>
                  </a:schemeClr>
                </a:solidFill>
              </a:rPr>
              <a:t>December January</a:t>
            </a:r>
          </a:p>
          <a:p>
            <a:pPr algn="ctr"/>
            <a:r>
              <a:rPr lang="en-US" sz="4050" b="1" dirty="0">
                <a:ln/>
                <a:solidFill>
                  <a:schemeClr val="accent4">
                    <a:lumMod val="50000"/>
                  </a:schemeClr>
                </a:solidFill>
              </a:rPr>
              <a:t>July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D838C-52F2-BD4C-808A-56CC8F7BC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838200"/>
            <a:ext cx="3834314" cy="50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8-28 at 12.24.27 PM.png">
            <a:extLst>
              <a:ext uri="{FF2B5EF4-FFF2-40B4-BE49-F238E27FC236}">
                <a16:creationId xmlns:a16="http://schemas.microsoft.com/office/drawing/2014/main" id="{F3EE4280-2EA5-AF48-A547-5F4A0BB7D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7162800" cy="56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9C1E3C-9F79-C04D-93D4-738ED2822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81200"/>
            <a:ext cx="7089421" cy="4572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564B5C-1E8E-BB43-AE87-9F4697A8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7" y="1243013"/>
            <a:ext cx="6756124" cy="835819"/>
          </a:xfrm>
        </p:spPr>
        <p:txBody>
          <a:bodyPr>
            <a:normAutofit/>
          </a:bodyPr>
          <a:lstStyle/>
          <a:p>
            <a:r>
              <a:rPr lang="en-US" dirty="0"/>
              <a:t>Sample resume that improved!</a:t>
            </a:r>
          </a:p>
        </p:txBody>
      </p:sp>
    </p:spTree>
    <p:extLst>
      <p:ext uri="{BB962C8B-B14F-4D97-AF65-F5344CB8AC3E}">
        <p14:creationId xmlns:p14="http://schemas.microsoft.com/office/powerpoint/2010/main" val="2503487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95B9C-776D-E54A-9091-B48F23EC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5800"/>
            <a:ext cx="7239000" cy="57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29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6FA3ED-A0B5-4B4C-999D-CDDA7FC4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80836"/>
            <a:ext cx="7086600" cy="44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6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4FD8B-9E80-0A4E-918C-EAEB99DA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8174933" cy="685800"/>
          </a:xfrm>
        </p:spPr>
        <p:txBody>
          <a:bodyPr>
            <a:normAutofit/>
          </a:bodyPr>
          <a:lstStyle/>
          <a:p>
            <a:r>
              <a:rPr lang="en-US" dirty="0"/>
              <a:t>Lots of opportunities with GLS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8AC24-2FF3-4695-ABF9-D7C02781E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95400"/>
            <a:ext cx="4419600" cy="5322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6B789-ECAA-4898-B85C-89B9C2745C6E}"/>
              </a:ext>
            </a:extLst>
          </p:cNvPr>
          <p:cNvSpPr txBox="1"/>
          <p:nvPr/>
        </p:nvSpPr>
        <p:spPr>
          <a:xfrm>
            <a:off x="609600" y="23622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</a:t>
            </a:r>
          </a:p>
          <a:p>
            <a:r>
              <a:rPr lang="en-US" dirty="0"/>
              <a:t>Searches:</a:t>
            </a:r>
          </a:p>
        </p:txBody>
      </p:sp>
    </p:spTree>
    <p:extLst>
      <p:ext uri="{BB962C8B-B14F-4D97-AF65-F5344CB8AC3E}">
        <p14:creationId xmlns:p14="http://schemas.microsoft.com/office/powerpoint/2010/main" val="3154882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dirty="0"/>
              <a:t>Questions?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258731" y="1396862"/>
            <a:ext cx="7302644" cy="5377788"/>
          </a:xfrm>
        </p:spPr>
        <p:txBody>
          <a:bodyPr>
            <a:normAutofit fontScale="92500" lnSpcReduction="20000"/>
          </a:bodyPr>
          <a:lstStyle/>
          <a:p>
            <a:pPr marL="63500" lvl="0" indent="0" defTabSz="9144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SzTx/>
              <a:buNone/>
              <a:defRPr/>
            </a:pPr>
            <a:r>
              <a:rPr lang="en-US" altLang="en-US" sz="2400" dirty="0">
                <a:solidFill>
                  <a:srgbClr val="25408F"/>
                </a:solidFill>
              </a:rPr>
              <a:t>Do not hesitate to contact us if you have any questions or comments! </a:t>
            </a:r>
          </a:p>
          <a:p>
            <a:pPr marL="63500" lvl="0" indent="0" algn="ctr" defTabSz="9144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SzTx/>
              <a:buNone/>
              <a:defRPr/>
            </a:pPr>
            <a:r>
              <a:rPr lang="en-US" altLang="en-US" sz="2400" dirty="0">
                <a:solidFill>
                  <a:srgbClr val="1F497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Iowa School Finance Information Services</a:t>
            </a:r>
          </a:p>
          <a:p>
            <a:pPr marL="63500" lvl="0" indent="0" algn="ctr" defTabSz="9144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SzTx/>
              <a:buNone/>
              <a:defRPr/>
            </a:pPr>
            <a:r>
              <a:rPr lang="en-US" altLang="en-US" sz="2400" dirty="0">
                <a:solidFill>
                  <a:srgbClr val="1F497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1201 63</a:t>
            </a:r>
            <a:r>
              <a:rPr lang="en-US" altLang="en-US" sz="2400" baseline="30000" dirty="0">
                <a:solidFill>
                  <a:srgbClr val="1F497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rd</a:t>
            </a:r>
            <a:r>
              <a:rPr lang="en-US" altLang="en-US" sz="2400" dirty="0">
                <a:solidFill>
                  <a:srgbClr val="1F497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Street</a:t>
            </a:r>
          </a:p>
          <a:p>
            <a:pPr marL="63500" lvl="0" indent="0" algn="ctr" defTabSz="9144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SzTx/>
              <a:buNone/>
              <a:defRPr/>
            </a:pPr>
            <a:r>
              <a:rPr lang="en-US" altLang="en-US" sz="2400" dirty="0">
                <a:solidFill>
                  <a:srgbClr val="1F497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Des Moines, IA  50311</a:t>
            </a:r>
          </a:p>
          <a:p>
            <a:pPr marL="63500" lvl="0" indent="0" algn="ctr" defTabSz="9144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SzTx/>
              <a:buNone/>
              <a:defRPr/>
            </a:pPr>
            <a:r>
              <a:rPr lang="en-US" altLang="en-US" sz="2400" dirty="0">
                <a:solidFill>
                  <a:srgbClr val="1F497D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Office:  515-251-5970</a:t>
            </a:r>
          </a:p>
          <a:p>
            <a:pPr marL="63500" lvl="0" indent="0" algn="ctr" defTabSz="9144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SzTx/>
              <a:buNone/>
              <a:defRPr/>
            </a:pPr>
            <a:r>
              <a:rPr lang="en-US" altLang="en-US" sz="2400" dirty="0">
                <a:solidFill>
                  <a:srgbClr val="1F497D"/>
                </a:solidFill>
                <a:latin typeface="Georgia" panose="02040502050405020303" pitchFamily="18" charset="0"/>
                <a:cs typeface="Arial" panose="020B0604020202020204" pitchFamily="34" charset="0"/>
                <a:hlinkClick r:id="rId2"/>
              </a:rPr>
              <a:t>www.iowaschoolfinance.com</a:t>
            </a:r>
            <a:endParaRPr lang="en-US" altLang="en-US" sz="2400" dirty="0">
              <a:solidFill>
                <a:srgbClr val="25408F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>
              <a:solidFill>
                <a:srgbClr val="25408F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200" dirty="0">
                <a:solidFill>
                  <a:srgbClr val="25408F"/>
                </a:solidFill>
              </a:rPr>
              <a:t>Larry Sigel, Partner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200" dirty="0">
                <a:solidFill>
                  <a:srgbClr val="25408F"/>
                </a:solidFill>
                <a:hlinkClick r:id="rId3"/>
              </a:rPr>
              <a:t>larry.sigel@gmail.com</a:t>
            </a:r>
            <a:r>
              <a:rPr lang="en-US" altLang="en-US" sz="2200" dirty="0">
                <a:solidFill>
                  <a:srgbClr val="25408F"/>
                </a:solidFill>
              </a:rPr>
              <a:t> 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200" dirty="0">
                <a:solidFill>
                  <a:srgbClr val="25408F"/>
                </a:solidFill>
              </a:rPr>
              <a:t>515-490-9951 (cell)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>
              <a:solidFill>
                <a:srgbClr val="25408F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>
              <a:solidFill>
                <a:srgbClr val="25408F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>
              <a:solidFill>
                <a:srgbClr val="25408F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>
              <a:solidFill>
                <a:srgbClr val="25408F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400" dirty="0">
                <a:solidFill>
                  <a:srgbClr val="25408F"/>
                </a:solidFill>
              </a:rPr>
              <a:t>  © ISFIS 2021</a:t>
            </a: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31362" y="6492875"/>
            <a:ext cx="5126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E236D9-5A7F-4A26-9395-493390ED2514}" type="slidenum">
              <a:rPr lang="en-US" altLang="en-US" sz="1800" smtClean="0"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en-US" sz="1800" dirty="0">
              <a:latin typeface="Verdana" panose="020B0604030504040204" pitchFamily="34" charset="0"/>
            </a:endParaRPr>
          </a:p>
        </p:txBody>
      </p:sp>
      <p:pic>
        <p:nvPicPr>
          <p:cNvPr id="5120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5282538"/>
            <a:ext cx="37338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294175" y="3899519"/>
            <a:ext cx="4267200" cy="1213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fontAlgn="auto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2000" dirty="0">
                <a:solidFill>
                  <a:srgbClr val="25408F"/>
                </a:solidFill>
              </a:rPr>
              <a:t>Margaret Buckton, Partner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margaret@iowaschoolfinance.com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l">
              <a:defRPr/>
            </a:pPr>
            <a:r>
              <a:rPr lang="en-US" sz="2000" dirty="0">
                <a:solidFill>
                  <a:srgbClr val="25408F"/>
                </a:solidFill>
              </a:rPr>
              <a:t>515-201-3755 (cell)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350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24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975C-36EA-5F42-B745-6CB8C853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state hires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3D34B-F5F6-F441-9B7F-53D62144DA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76888"/>
            <a:ext cx="5562600" cy="3668092"/>
          </a:xfrm>
          <a:prstGeom prst="rect">
            <a:avLst/>
          </a:prstGeom>
          <a:noFill/>
          <a:effectLst>
            <a:glow>
              <a:schemeClr val="accent1"/>
            </a:glow>
            <a:softEdge rad="9017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B3279-5CAD-AB43-9C1E-8BA1B8CF78F5}"/>
              </a:ext>
            </a:extLst>
          </p:cNvPr>
          <p:cNvSpPr txBox="1"/>
          <p:nvPr/>
        </p:nvSpPr>
        <p:spPr>
          <a:xfrm>
            <a:off x="2895600" y="1676400"/>
            <a:ext cx="1588897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625" b="1" dirty="0">
                <a:solidFill>
                  <a:srgbClr val="FF0000"/>
                </a:solidFill>
              </a:rPr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39712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Female candidates hired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2286000"/>
            <a:ext cx="2236510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625" b="1" dirty="0">
                <a:solidFill>
                  <a:srgbClr val="FF0000"/>
                </a:solidFill>
              </a:rPr>
              <a:t>31%</a:t>
            </a:r>
          </a:p>
        </p:txBody>
      </p:sp>
      <p:pic>
        <p:nvPicPr>
          <p:cNvPr id="5" name="Picture 4" descr="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24221"/>
            <a:ext cx="2743200" cy="36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F458-3655-CD42-A788-554AC18A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6685360" cy="685800"/>
          </a:xfrm>
        </p:spPr>
        <p:txBody>
          <a:bodyPr>
            <a:normAutofit/>
          </a:bodyPr>
          <a:lstStyle/>
          <a:p>
            <a:r>
              <a:rPr lang="en-US" dirty="0"/>
              <a:t>Average Number of Apps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E711E-C943-894E-9D40-F3FC6BA3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1"/>
          <a:stretch/>
        </p:blipFill>
        <p:spPr>
          <a:xfrm>
            <a:off x="0" y="1068916"/>
            <a:ext cx="8001000" cy="582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A2444-89F1-404F-839C-BC57E4DD1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543800" cy="1207008"/>
          </a:xfrm>
        </p:spPr>
        <p:txBody>
          <a:bodyPr/>
          <a:lstStyle/>
          <a:p>
            <a:r>
              <a:rPr lang="en-US" dirty="0"/>
              <a:t>Referral Sources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3F4DC-0082-0C49-905B-42E17547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5"/>
          <a:stretch/>
        </p:blipFill>
        <p:spPr>
          <a:xfrm>
            <a:off x="-228600" y="1295400"/>
            <a:ext cx="974211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10885</TotalTime>
  <Words>555</Words>
  <Application>Microsoft Office PowerPoint</Application>
  <PresentationFormat>On-screen Show (4:3)</PresentationFormat>
  <Paragraphs>132</Paragraphs>
  <Slides>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Calibri</vt:lpstr>
      <vt:lpstr>Georgia</vt:lpstr>
      <vt:lpstr>Iowan Old Style Black</vt:lpstr>
      <vt:lpstr>Libre Franklin</vt:lpstr>
      <vt:lpstr>Trebuchet MS</vt:lpstr>
      <vt:lpstr>Verdana</vt:lpstr>
      <vt:lpstr>Wingdings</vt:lpstr>
      <vt:lpstr>Wingdings 3</vt:lpstr>
      <vt:lpstr>Facet</vt:lpstr>
      <vt:lpstr>1_Facet</vt:lpstr>
      <vt:lpstr>December 2, 2021</vt:lpstr>
      <vt:lpstr>Grundmeyer Leader Services</vt:lpstr>
      <vt:lpstr>Giving back to education</vt:lpstr>
      <vt:lpstr>PowerPoint Presentation</vt:lpstr>
      <vt:lpstr>Lots of opportunities with GLS</vt:lpstr>
      <vt:lpstr>Out of state hires</vt:lpstr>
      <vt:lpstr>Female candidates hired</vt:lpstr>
      <vt:lpstr>Average Number of Apps</vt:lpstr>
      <vt:lpstr>Referral Sources Overview</vt:lpstr>
      <vt:lpstr>PowerPoint Presentation</vt:lpstr>
      <vt:lpstr>Considering a Job…</vt:lpstr>
      <vt:lpstr>PowerPoint Presentation</vt:lpstr>
      <vt:lpstr>PLAN</vt:lpstr>
      <vt:lpstr>STAKEHOLDER SURVEY REPORT</vt:lpstr>
      <vt:lpstr>RECRUIT</vt:lpstr>
      <vt:lpstr>Recruiting a Diverse Candidate Pool</vt:lpstr>
      <vt:lpstr>Candidate Information to the               School Board</vt:lpstr>
      <vt:lpstr>Candidate Feedback &amp; Ranking</vt:lpstr>
      <vt:lpstr>Google &amp; Social Media Check</vt:lpstr>
      <vt:lpstr>Screen</vt:lpstr>
      <vt:lpstr>PowerPoint Presentation</vt:lpstr>
      <vt:lpstr>Screening Interview Process</vt:lpstr>
      <vt:lpstr>Finalist Announcement</vt:lpstr>
      <vt:lpstr>Hire</vt:lpstr>
      <vt:lpstr>Mixed Interviews Teams</vt:lpstr>
      <vt:lpstr>PowerPoint Presentation</vt:lpstr>
      <vt:lpstr>PowerPoint Presentation</vt:lpstr>
      <vt:lpstr>PowerPoint Presentation</vt:lpstr>
      <vt:lpstr>Contract  Negotiations</vt:lpstr>
      <vt:lpstr>Comparison Data: Admin Salaries Plus Plus</vt:lpstr>
      <vt:lpstr>Superintendent Total Salary NW AEA </vt:lpstr>
      <vt:lpstr>PowerPoint Presentation</vt:lpstr>
      <vt:lpstr>Enrollment Group 1,000-2,499</vt:lpstr>
      <vt:lpstr>Prepare</vt:lpstr>
      <vt:lpstr>GLS preparing you for success</vt:lpstr>
      <vt:lpstr>PowerPoint Presentation</vt:lpstr>
      <vt:lpstr>PowerPoint Presentation</vt:lpstr>
      <vt:lpstr>GUARANTEE OF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GLS Fitting 5 Resources</vt:lpstr>
      <vt:lpstr>PowerPoint Presentation</vt:lpstr>
      <vt:lpstr>PowerPoint Presentation</vt:lpstr>
      <vt:lpstr>Sample resume that improved!</vt:lpstr>
      <vt:lpstr>PowerPoint Presentation</vt:lpstr>
      <vt:lpstr>PowerPoint Presentation</vt:lpstr>
      <vt:lpstr>Questions?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Title</dc:title>
  <dc:creator>Susie</dc:creator>
  <cp:lastModifiedBy>Jen</cp:lastModifiedBy>
  <cp:revision>852</cp:revision>
  <cp:lastPrinted>2021-11-30T19:42:53Z</cp:lastPrinted>
  <dcterms:created xsi:type="dcterms:W3CDTF">2014-07-14T21:17:36Z</dcterms:created>
  <dcterms:modified xsi:type="dcterms:W3CDTF">2021-12-02T19:27:57Z</dcterms:modified>
</cp:coreProperties>
</file>