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6">
  <p:sldMasterIdLst>
    <p:sldMasterId id="2147483648" r:id="rId1"/>
    <p:sldMasterId id="2147483696" r:id="rId2"/>
  </p:sldMasterIdLst>
  <p:notesMasterIdLst>
    <p:notesMasterId r:id="rId43"/>
  </p:notesMasterIdLst>
  <p:handoutMasterIdLst>
    <p:handoutMasterId r:id="rId44"/>
  </p:handoutMasterIdLst>
  <p:sldIdLst>
    <p:sldId id="5820" r:id="rId3"/>
    <p:sldId id="11632" r:id="rId4"/>
    <p:sldId id="5891" r:id="rId5"/>
    <p:sldId id="11633" r:id="rId6"/>
    <p:sldId id="5908" r:id="rId7"/>
    <p:sldId id="11700" r:id="rId8"/>
    <p:sldId id="11637" r:id="rId9"/>
    <p:sldId id="11701" r:id="rId10"/>
    <p:sldId id="11638" r:id="rId11"/>
    <p:sldId id="11640" r:id="rId12"/>
    <p:sldId id="11708" r:id="rId13"/>
    <p:sldId id="11642" r:id="rId14"/>
    <p:sldId id="5852" r:id="rId15"/>
    <p:sldId id="11702" r:id="rId16"/>
    <p:sldId id="11698" r:id="rId17"/>
    <p:sldId id="11639" r:id="rId18"/>
    <p:sldId id="11654" r:id="rId19"/>
    <p:sldId id="11655" r:id="rId20"/>
    <p:sldId id="11703" r:id="rId21"/>
    <p:sldId id="5878" r:id="rId22"/>
    <p:sldId id="5880" r:id="rId23"/>
    <p:sldId id="5903" r:id="rId24"/>
    <p:sldId id="11699" r:id="rId25"/>
    <p:sldId id="11643" r:id="rId26"/>
    <p:sldId id="11645" r:id="rId27"/>
    <p:sldId id="11649" r:id="rId28"/>
    <p:sldId id="11672" r:id="rId29"/>
    <p:sldId id="11673" r:id="rId30"/>
    <p:sldId id="11674" r:id="rId31"/>
    <p:sldId id="11675" r:id="rId32"/>
    <p:sldId id="11676" r:id="rId33"/>
    <p:sldId id="11677" r:id="rId34"/>
    <p:sldId id="11678" r:id="rId35"/>
    <p:sldId id="11679" r:id="rId36"/>
    <p:sldId id="11704" r:id="rId37"/>
    <p:sldId id="11705" r:id="rId38"/>
    <p:sldId id="11706" r:id="rId39"/>
    <p:sldId id="11711" r:id="rId40"/>
    <p:sldId id="11712" r:id="rId41"/>
    <p:sldId id="11710" r:id="rId42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ACB5077-AC7C-4D75-AF4D-A92922BF7C45}">
          <p14:sldIdLst/>
        </p14:section>
        <p14:section name="Default Section" id="{8C852022-E2A3-44D7-B1AE-C893F68B3772}">
          <p14:sldIdLst>
            <p14:sldId id="5820"/>
            <p14:sldId id="11632"/>
            <p14:sldId id="5891"/>
            <p14:sldId id="11633"/>
            <p14:sldId id="5908"/>
            <p14:sldId id="11700"/>
            <p14:sldId id="11637"/>
            <p14:sldId id="11701"/>
            <p14:sldId id="11638"/>
            <p14:sldId id="11640"/>
            <p14:sldId id="11708"/>
            <p14:sldId id="11642"/>
            <p14:sldId id="5852"/>
            <p14:sldId id="11702"/>
            <p14:sldId id="11698"/>
            <p14:sldId id="11639"/>
            <p14:sldId id="11654"/>
            <p14:sldId id="11655"/>
            <p14:sldId id="11703"/>
            <p14:sldId id="5878"/>
            <p14:sldId id="5880"/>
            <p14:sldId id="5903"/>
            <p14:sldId id="11699"/>
            <p14:sldId id="11643"/>
            <p14:sldId id="11645"/>
            <p14:sldId id="11649"/>
            <p14:sldId id="11672"/>
            <p14:sldId id="11673"/>
            <p14:sldId id="11674"/>
            <p14:sldId id="11675"/>
            <p14:sldId id="11676"/>
            <p14:sldId id="11677"/>
            <p14:sldId id="11678"/>
            <p14:sldId id="11679"/>
            <p14:sldId id="11704"/>
            <p14:sldId id="11705"/>
            <p14:sldId id="11706"/>
            <p14:sldId id="11711"/>
            <p14:sldId id="11712"/>
            <p14:sldId id="117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aret" initials="M" lastIdx="1" clrIdx="0">
    <p:extLst>
      <p:ext uri="{19B8F6BF-5375-455C-9EA6-DF929625EA0E}">
        <p15:presenceInfo xmlns:p15="http://schemas.microsoft.com/office/powerpoint/2012/main" userId="Margaret" providerId="None"/>
      </p:ext>
    </p:extLst>
  </p:cmAuthor>
  <p:cmAuthor id="2" name="Ken" initials="K" lastIdx="9" clrIdx="1">
    <p:extLst>
      <p:ext uri="{19B8F6BF-5375-455C-9EA6-DF929625EA0E}">
        <p15:presenceInfo xmlns:p15="http://schemas.microsoft.com/office/powerpoint/2012/main" userId="K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  <a:srgbClr val="352EBA"/>
    <a:srgbClr val="FFC000"/>
    <a:srgbClr val="EEEEEE"/>
    <a:srgbClr val="385D8A"/>
    <a:srgbClr val="FDFCD0"/>
    <a:srgbClr val="F7F8D4"/>
    <a:srgbClr val="FFFFCC"/>
    <a:srgbClr val="CCFF66"/>
    <a:srgbClr val="FFFF9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9" autoAdjust="0"/>
    <p:restoredTop sz="96159" autoAdjust="0"/>
  </p:normalViewPr>
  <p:slideViewPr>
    <p:cSldViewPr>
      <p:cViewPr varScale="1">
        <p:scale>
          <a:sx n="133" d="100"/>
          <a:sy n="133" d="100"/>
        </p:scale>
        <p:origin x="1814" y="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1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1040"/>
    </p:cViewPr>
  </p:sorterViewPr>
  <p:notesViewPr>
    <p:cSldViewPr>
      <p:cViewPr varScale="1">
        <p:scale>
          <a:sx n="70" d="100"/>
          <a:sy n="70" d="100"/>
        </p:scale>
        <p:origin x="2950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n\Desktop\Spreadsheets\Aid%20and%20Levy,%20Tax%20Certification,%20and%20Program%20Summary,%20FY%202025%20-%20State%20Total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en\Desktop\ISFIS-Company_Folder\Allowable%20GROWTH%20History%201972.73%20to%202025-26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n\Desktop\Spreadsheets\Aid%20and%20Levy,%20Tax%20Certification,%20and%20Program%20Summary,%20FY%202025%20-%20School%20Budget%20Edi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18-47F3-BEE3-D7FF9ACACB27}"/>
              </c:ext>
            </c:extLst>
          </c:dPt>
          <c:dPt>
            <c:idx val="1"/>
            <c:bubble3D val="0"/>
            <c:explosion val="16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18-47F3-BEE3-D7FF9ACACB27}"/>
              </c:ext>
            </c:extLst>
          </c:dPt>
          <c:dPt>
            <c:idx val="2"/>
            <c:bubble3D val="0"/>
            <c:explosion val="18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18-47F3-BEE3-D7FF9ACACB27}"/>
              </c:ext>
            </c:extLst>
          </c:dPt>
          <c:dPt>
            <c:idx val="3"/>
            <c:bubble3D val="0"/>
            <c:explosion val="18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218-47F3-BEE3-D7FF9ACACB2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218-47F3-BEE3-D7FF9ACACB2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218-47F3-BEE3-D7FF9ACACB2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218-47F3-BEE3-D7FF9ACACB2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218-47F3-BEE3-D7FF9ACACB2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218-47F3-BEE3-D7FF9ACACB2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218-47F3-BEE3-D7FF9ACACB27}"/>
              </c:ext>
            </c:extLst>
          </c:dPt>
          <c:dLbls>
            <c:dLbl>
              <c:idx val="0"/>
              <c:layout>
                <c:manualLayout>
                  <c:x val="2.4657572137617708E-2"/>
                  <c:y val="2.433748637788380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18-47F3-BEE3-D7FF9ACACB27}"/>
                </c:ext>
              </c:extLst>
            </c:dLbl>
            <c:dLbl>
              <c:idx val="1"/>
              <c:layout>
                <c:manualLayout>
                  <c:x val="-1.585380023863624E-2"/>
                  <c:y val="5.8726675649753239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18-47F3-BEE3-D7FF9ACACB27}"/>
                </c:ext>
              </c:extLst>
            </c:dLbl>
            <c:dLbl>
              <c:idx val="2"/>
              <c:layout>
                <c:manualLayout>
                  <c:x val="-5.9647543177957013E-3"/>
                  <c:y val="-2.280805391932298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18-47F3-BEE3-D7FF9ACACB27}"/>
                </c:ext>
              </c:extLst>
            </c:dLbl>
            <c:dLbl>
              <c:idx val="3"/>
              <c:layout>
                <c:manualLayout>
                  <c:x val="-5.4139765489473026E-3"/>
                  <c:y val="-5.886319891786890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18-47F3-BEE3-D7FF9ACACB27}"/>
                </c:ext>
              </c:extLst>
            </c:dLbl>
            <c:dLbl>
              <c:idx val="4"/>
              <c:layout>
                <c:manualLayout>
                  <c:x val="-1.9890448476549128E-2"/>
                  <c:y val="-2.575240594925634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18-47F3-BEE3-D7FF9ACACB27}"/>
                </c:ext>
              </c:extLst>
            </c:dLbl>
            <c:dLbl>
              <c:idx val="5"/>
              <c:layout>
                <c:manualLayout>
                  <c:x val="-1.7013237475750367E-2"/>
                  <c:y val="-2.12680866814725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218-47F3-BEE3-D7FF9ACACB27}"/>
                </c:ext>
              </c:extLst>
            </c:dLbl>
            <c:dLbl>
              <c:idx val="6"/>
              <c:layout>
                <c:manualLayout>
                  <c:x val="-1.0516147438091924E-2"/>
                  <c:y val="-2.48758328285887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218-47F3-BEE3-D7FF9ACACB27}"/>
                </c:ext>
              </c:extLst>
            </c:dLbl>
            <c:dLbl>
              <c:idx val="7"/>
              <c:layout>
                <c:manualLayout>
                  <c:x val="1.2821179961200449E-2"/>
                  <c:y val="-2.36612490746349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218-47F3-BEE3-D7FF9ACACB27}"/>
                </c:ext>
              </c:extLst>
            </c:dLbl>
            <c:dLbl>
              <c:idx val="8"/>
              <c:layout>
                <c:manualLayout>
                  <c:x val="5.124329567499715E-2"/>
                  <c:y val="-1.25563631469143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218-47F3-BEE3-D7FF9ACACB27}"/>
                </c:ext>
              </c:extLst>
            </c:dLbl>
            <c:dLbl>
              <c:idx val="9"/>
              <c:layout>
                <c:manualLayout>
                  <c:x val="0.12095503822891704"/>
                  <c:y val="-1.622080893734437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218-47F3-BEE3-D7FF9ACAC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'Budget sections'!$I$78:$I$87</c:f>
              <c:strCache>
                <c:ptCount val="10"/>
                <c:pt idx="0">
                  <c:v>Regular Program District Cost (with ISL)</c:v>
                </c:pt>
                <c:pt idx="1">
                  <c:v>Special Education Instruction</c:v>
                </c:pt>
                <c:pt idx="2">
                  <c:v>Teacher Salary Supplement</c:v>
                </c:pt>
                <c:pt idx="3">
                  <c:v>Teacher Leadership and Compensation</c:v>
                </c:pt>
                <c:pt idx="4">
                  <c:v>SBRC Modified Supplemental</c:v>
                </c:pt>
                <c:pt idx="5">
                  <c:v>Supplemental Weighting</c:v>
                </c:pt>
                <c:pt idx="6">
                  <c:v>AEA (Media and Ed services)</c:v>
                </c:pt>
                <c:pt idx="7">
                  <c:v>Early Intervention</c:v>
                </c:pt>
                <c:pt idx="8">
                  <c:v>Professional Devlopment</c:v>
                </c:pt>
                <c:pt idx="9">
                  <c:v>Budget Guarantee</c:v>
                </c:pt>
              </c:strCache>
            </c:strRef>
          </c:cat>
          <c:val>
            <c:numRef>
              <c:f>'Budget sections'!$J$78:$J$87</c:f>
              <c:numCache>
                <c:formatCode>_(* #,##0_);_(* \(#,##0\);_(* "-"??_);_(@_)</c:formatCode>
                <c:ptCount val="10"/>
                <c:pt idx="0">
                  <c:v>4061291397.5999999</c:v>
                </c:pt>
                <c:pt idx="1">
                  <c:v>536713923</c:v>
                </c:pt>
                <c:pt idx="2">
                  <c:v>401143347</c:v>
                </c:pt>
                <c:pt idx="3">
                  <c:v>189229348</c:v>
                </c:pt>
                <c:pt idx="4">
                  <c:v>149546473</c:v>
                </c:pt>
                <c:pt idx="5">
                  <c:v>129676492</c:v>
                </c:pt>
                <c:pt idx="6">
                  <c:v>41844222</c:v>
                </c:pt>
                <c:pt idx="7">
                  <c:v>41289183</c:v>
                </c:pt>
                <c:pt idx="8">
                  <c:v>37967116</c:v>
                </c:pt>
                <c:pt idx="9">
                  <c:v>15486981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218-47F3-BEE3-D7FF9ACAC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813259535882157E-2"/>
          <c:y val="0.82678748778910949"/>
          <c:w val="0.93994173027543648"/>
          <c:h val="0.158778230906448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400"/>
              <a:t>Iowa State Cost Per Pupil Funding History</a:t>
            </a:r>
          </a:p>
        </c:rich>
      </c:tx>
      <c:layout>
        <c:manualLayout>
          <c:xMode val="edge"/>
          <c:yMode val="edge"/>
          <c:x val="0.33365676996797422"/>
          <c:y val="1.31581076564982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2027946224525939E-2"/>
          <c:y val="0.11521067234435077"/>
          <c:w val="0.89045516308922135"/>
          <c:h val="0.74379397316540075"/>
        </c:manualLayout>
      </c:layout>
      <c:lineChart>
        <c:grouping val="standard"/>
        <c:varyColors val="0"/>
        <c:ser>
          <c:idx val="0"/>
          <c:order val="0"/>
          <c:dPt>
            <c:idx val="25"/>
            <c:marker>
              <c:spPr>
                <a:solidFill>
                  <a:schemeClr val="accent1">
                    <a:lumMod val="75000"/>
                  </a:schemeClr>
                </a:solidFill>
                <a:ln>
                  <a:solidFill>
                    <a:srgbClr val="0070C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0FC-4C76-9BCF-81AFB3F6CAD2}"/>
              </c:ext>
            </c:extLst>
          </c:dPt>
          <c:trendline>
            <c:trendlineType val="linear"/>
            <c:dispRSqr val="0"/>
            <c:dispEq val="0"/>
          </c:trendline>
          <c:cat>
            <c:strRef>
              <c:f>Sheet1!$A$3:$A$56</c:f>
              <c:strCache>
                <c:ptCount val="54"/>
                <c:pt idx="0">
                  <c:v>72/73</c:v>
                </c:pt>
                <c:pt idx="1">
                  <c:v>73/74</c:v>
                </c:pt>
                <c:pt idx="2">
                  <c:v>74/75</c:v>
                </c:pt>
                <c:pt idx="3">
                  <c:v>75/76</c:v>
                </c:pt>
                <c:pt idx="4">
                  <c:v>76/77</c:v>
                </c:pt>
                <c:pt idx="5">
                  <c:v>77/78</c:v>
                </c:pt>
                <c:pt idx="6">
                  <c:v>78/79</c:v>
                </c:pt>
                <c:pt idx="7">
                  <c:v>79/80</c:v>
                </c:pt>
                <c:pt idx="8">
                  <c:v>80/81</c:v>
                </c:pt>
                <c:pt idx="9">
                  <c:v>81/82</c:v>
                </c:pt>
                <c:pt idx="10">
                  <c:v>82/83</c:v>
                </c:pt>
                <c:pt idx="11">
                  <c:v>83/84</c:v>
                </c:pt>
                <c:pt idx="12">
                  <c:v>84/85</c:v>
                </c:pt>
                <c:pt idx="13">
                  <c:v>85/86</c:v>
                </c:pt>
                <c:pt idx="14">
                  <c:v>86/87</c:v>
                </c:pt>
                <c:pt idx="15">
                  <c:v>87/88</c:v>
                </c:pt>
                <c:pt idx="16">
                  <c:v>88/89</c:v>
                </c:pt>
                <c:pt idx="17">
                  <c:v>89/90</c:v>
                </c:pt>
                <c:pt idx="18">
                  <c:v>90/91</c:v>
                </c:pt>
                <c:pt idx="19">
                  <c:v>91/92</c:v>
                </c:pt>
                <c:pt idx="20">
                  <c:v>92/93</c:v>
                </c:pt>
                <c:pt idx="21">
                  <c:v>93/94</c:v>
                </c:pt>
                <c:pt idx="22">
                  <c:v>94/95</c:v>
                </c:pt>
                <c:pt idx="23">
                  <c:v>95/96</c:v>
                </c:pt>
                <c:pt idx="24">
                  <c:v>96/97</c:v>
                </c:pt>
                <c:pt idx="25">
                  <c:v>97/98</c:v>
                </c:pt>
                <c:pt idx="26">
                  <c:v>98/99</c:v>
                </c:pt>
                <c:pt idx="27">
                  <c:v>99/00</c:v>
                </c:pt>
                <c:pt idx="28">
                  <c:v>00/01</c:v>
                </c:pt>
                <c:pt idx="29">
                  <c:v>01/02</c:v>
                </c:pt>
                <c:pt idx="30">
                  <c:v>02/03</c:v>
                </c:pt>
                <c:pt idx="31">
                  <c:v>03/04</c:v>
                </c:pt>
                <c:pt idx="32">
                  <c:v>04/05</c:v>
                </c:pt>
                <c:pt idx="33">
                  <c:v>05/06</c:v>
                </c:pt>
                <c:pt idx="34">
                  <c:v>06/07</c:v>
                </c:pt>
                <c:pt idx="35">
                  <c:v>07/08</c:v>
                </c:pt>
                <c:pt idx="36">
                  <c:v>08/09</c:v>
                </c:pt>
                <c:pt idx="37">
                  <c:v>09/10</c:v>
                </c:pt>
                <c:pt idx="38">
                  <c:v>10/11</c:v>
                </c:pt>
                <c:pt idx="39">
                  <c:v>11/12</c:v>
                </c:pt>
                <c:pt idx="40">
                  <c:v>12/13</c:v>
                </c:pt>
                <c:pt idx="41">
                  <c:v>13/14</c:v>
                </c:pt>
                <c:pt idx="42">
                  <c:v>14/15</c:v>
                </c:pt>
                <c:pt idx="43">
                  <c:v>15/16</c:v>
                </c:pt>
                <c:pt idx="44">
                  <c:v>16/17</c:v>
                </c:pt>
                <c:pt idx="45">
                  <c:v>17/18</c:v>
                </c:pt>
                <c:pt idx="46">
                  <c:v>18/19</c:v>
                </c:pt>
                <c:pt idx="47">
                  <c:v>19/20</c:v>
                </c:pt>
                <c:pt idx="48">
                  <c:v>20/21</c:v>
                </c:pt>
                <c:pt idx="49">
                  <c:v>21/22</c:v>
                </c:pt>
                <c:pt idx="50">
                  <c:v>22/23</c:v>
                </c:pt>
                <c:pt idx="51">
                  <c:v>23/24</c:v>
                </c:pt>
                <c:pt idx="52">
                  <c:v>24/25</c:v>
                </c:pt>
                <c:pt idx="53">
                  <c:v>25/26</c:v>
                </c:pt>
              </c:strCache>
            </c:strRef>
          </c:cat>
          <c:val>
            <c:numRef>
              <c:f>Sheet1!$B$3:$B$56</c:f>
              <c:numCache>
                <c:formatCode>.00000</c:formatCode>
                <c:ptCount val="54"/>
                <c:pt idx="0">
                  <c:v>4.9279999999999997E-2</c:v>
                </c:pt>
                <c:pt idx="1">
                  <c:v>0.05</c:v>
                </c:pt>
                <c:pt idx="2">
                  <c:v>0.08</c:v>
                </c:pt>
                <c:pt idx="3">
                  <c:v>0.107</c:v>
                </c:pt>
                <c:pt idx="4">
                  <c:v>9.8250000000000004E-2</c:v>
                </c:pt>
                <c:pt idx="5">
                  <c:v>7.8399999999999997E-2</c:v>
                </c:pt>
                <c:pt idx="6">
                  <c:v>9.4219999999999998E-2</c:v>
                </c:pt>
                <c:pt idx="7">
                  <c:v>9.4839999999999994E-2</c:v>
                </c:pt>
                <c:pt idx="8">
                  <c:v>0.13592000000000001</c:v>
                </c:pt>
                <c:pt idx="9">
                  <c:v>0.05</c:v>
                </c:pt>
                <c:pt idx="10">
                  <c:v>7.0000000000000007E-2</c:v>
                </c:pt>
                <c:pt idx="11">
                  <c:v>6.1030000000000001E-2</c:v>
                </c:pt>
                <c:pt idx="12">
                  <c:v>2.5399999999999999E-2</c:v>
                </c:pt>
                <c:pt idx="13">
                  <c:v>5.3249999999999999E-2</c:v>
                </c:pt>
                <c:pt idx="14">
                  <c:v>3.8429999999999999E-2</c:v>
                </c:pt>
                <c:pt idx="15">
                  <c:v>3.4689999999999999E-2</c:v>
                </c:pt>
                <c:pt idx="16">
                  <c:v>3.5920000000000001E-2</c:v>
                </c:pt>
                <c:pt idx="17">
                  <c:v>3.5340000000000003E-2</c:v>
                </c:pt>
                <c:pt idx="18">
                  <c:v>7.1819999999999995E-2</c:v>
                </c:pt>
                <c:pt idx="19">
                  <c:v>4.2110000000000002E-2</c:v>
                </c:pt>
                <c:pt idx="20">
                  <c:v>4.1509999999999998E-2</c:v>
                </c:pt>
                <c:pt idx="21">
                  <c:v>2.1000000000000001E-2</c:v>
                </c:pt>
                <c:pt idx="22">
                  <c:v>2.8500000000000001E-2</c:v>
                </c:pt>
                <c:pt idx="23">
                  <c:v>3.5000000000000003E-2</c:v>
                </c:pt>
                <c:pt idx="24">
                  <c:v>3.3000000000000002E-2</c:v>
                </c:pt>
                <c:pt idx="25">
                  <c:v>3.5000000000000003E-2</c:v>
                </c:pt>
                <c:pt idx="26">
                  <c:v>3.5000000000000003E-2</c:v>
                </c:pt>
                <c:pt idx="27">
                  <c:v>0.03</c:v>
                </c:pt>
                <c:pt idx="28">
                  <c:v>0.04</c:v>
                </c:pt>
                <c:pt idx="29">
                  <c:v>0.04</c:v>
                </c:pt>
                <c:pt idx="30">
                  <c:v>0.01</c:v>
                </c:pt>
                <c:pt idx="31">
                  <c:v>0.02</c:v>
                </c:pt>
                <c:pt idx="32">
                  <c:v>0.02</c:v>
                </c:pt>
                <c:pt idx="33">
                  <c:v>0.04</c:v>
                </c:pt>
                <c:pt idx="34">
                  <c:v>0.04</c:v>
                </c:pt>
                <c:pt idx="35">
                  <c:v>0.04</c:v>
                </c:pt>
                <c:pt idx="36">
                  <c:v>0.04</c:v>
                </c:pt>
                <c:pt idx="37">
                  <c:v>0.04</c:v>
                </c:pt>
                <c:pt idx="38">
                  <c:v>0.02</c:v>
                </c:pt>
                <c:pt idx="39">
                  <c:v>0</c:v>
                </c:pt>
                <c:pt idx="40">
                  <c:v>0.02</c:v>
                </c:pt>
                <c:pt idx="41">
                  <c:v>0.02</c:v>
                </c:pt>
                <c:pt idx="42">
                  <c:v>0.04</c:v>
                </c:pt>
                <c:pt idx="43">
                  <c:v>1.2500000000000001E-2</c:v>
                </c:pt>
                <c:pt idx="44">
                  <c:v>2.2499999999999999E-2</c:v>
                </c:pt>
                <c:pt idx="45">
                  <c:v>1.11E-2</c:v>
                </c:pt>
                <c:pt idx="46">
                  <c:v>0.01</c:v>
                </c:pt>
                <c:pt idx="47">
                  <c:v>2.06E-2</c:v>
                </c:pt>
                <c:pt idx="48">
                  <c:v>2.3E-2</c:v>
                </c:pt>
                <c:pt idx="49">
                  <c:v>2.4E-2</c:v>
                </c:pt>
                <c:pt idx="50">
                  <c:v>2.5000000000000001E-2</c:v>
                </c:pt>
                <c:pt idx="51">
                  <c:v>0.03</c:v>
                </c:pt>
                <c:pt idx="52">
                  <c:v>2.5000000000000001E-2</c:v>
                </c:pt>
                <c:pt idx="53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FC-4C76-9BCF-81AFB3F6C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310752"/>
        <c:axId val="1"/>
      </c:lineChart>
      <c:catAx>
        <c:axId val="19931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0.16000000000000003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050"/>
                  <a:t>Percent Increase in State Cost Per Pupil </a:t>
                </a:r>
              </a:p>
            </c:rich>
          </c:tx>
          <c:overlay val="0"/>
        </c:title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99310752"/>
        <c:crosses val="autoZero"/>
        <c:crossBetween val="between"/>
      </c:valAx>
      <c:spPr>
        <a:solidFill>
          <a:srgbClr val="FFFF99"/>
        </a:solidFill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B4-4401-AC9D-D3095B20CD12}"/>
              </c:ext>
            </c:extLst>
          </c:dPt>
          <c:dPt>
            <c:idx val="1"/>
            <c:bubble3D val="0"/>
            <c:explosion val="17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B4-4401-AC9D-D3095B20CD1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B4-4401-AC9D-D3095B20CD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3B4-4401-AC9D-D3095B20CD12}"/>
              </c:ext>
            </c:extLst>
          </c:dPt>
          <c:dLbls>
            <c:dLbl>
              <c:idx val="0"/>
              <c:layout>
                <c:manualLayout>
                  <c:x val="1.3176698034009634E-2"/>
                  <c:y val="3.756426307929036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B4-4401-AC9D-D3095B20CD12}"/>
                </c:ext>
              </c:extLst>
            </c:dLbl>
            <c:dLbl>
              <c:idx val="1"/>
              <c:layout>
                <c:manualLayout>
                  <c:x val="1.6721736067806358E-3"/>
                  <c:y val="1.808574147367265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B4-4401-AC9D-D3095B20CD12}"/>
                </c:ext>
              </c:extLst>
            </c:dLbl>
            <c:dLbl>
              <c:idx val="2"/>
              <c:layout>
                <c:manualLayout>
                  <c:x val="-2.0519493098619782E-2"/>
                  <c:y val="-2.45262832076523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B4-4401-AC9D-D3095B20CD12}"/>
                </c:ext>
              </c:extLst>
            </c:dLbl>
            <c:dLbl>
              <c:idx val="3"/>
              <c:layout>
                <c:manualLayout>
                  <c:x val="5.4483396939153869E-3"/>
                  <c:y val="-7.586478942406964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B4-4401-AC9D-D3095B20CD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Property/Local Taxes</c:v>
                </c:pt>
                <c:pt idx="1">
                  <c:v>Federal Funds</c:v>
                </c:pt>
                <c:pt idx="2">
                  <c:v>State Aid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0.32500000000000001</c:v>
                </c:pt>
                <c:pt idx="1">
                  <c:v>9.4E-2</c:v>
                </c:pt>
                <c:pt idx="2">
                  <c:v>0.51900000000000002</c:v>
                </c:pt>
                <c:pt idx="3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B4-4401-AC9D-D3095B20C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868207047889507"/>
          <c:y val="0.86285541947008193"/>
          <c:w val="0.66525257088765544"/>
          <c:h val="0.117097396986867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1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49-4F0E-861E-BF777349A169}"/>
              </c:ext>
            </c:extLst>
          </c:dPt>
          <c:dPt>
            <c:idx val="1"/>
            <c:bubble3D val="0"/>
            <c:explosion val="16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49-4F0E-861E-BF777349A169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B49-4F0E-861E-BF777349A169}"/>
              </c:ext>
            </c:extLst>
          </c:dPt>
          <c:dPt>
            <c:idx val="3"/>
            <c:bubble3D val="0"/>
            <c:explosion val="2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B49-4F0E-861E-BF777349A169}"/>
              </c:ext>
            </c:extLst>
          </c:dPt>
          <c:dLbls>
            <c:dLbl>
              <c:idx val="0"/>
              <c:layout>
                <c:manualLayout>
                  <c:x val="2.0302855462032868E-2"/>
                  <c:y val="-1.260145276871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49-4F0E-861E-BF777349A169}"/>
                </c:ext>
              </c:extLst>
            </c:dLbl>
            <c:dLbl>
              <c:idx val="1"/>
              <c:layout>
                <c:manualLayout>
                  <c:x val="4.5693388541949501E-2"/>
                  <c:y val="6.9898483186496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49-4F0E-861E-BF777349A169}"/>
                </c:ext>
              </c:extLst>
            </c:dLbl>
            <c:dLbl>
              <c:idx val="2"/>
              <c:layout>
                <c:manualLayout>
                  <c:x val="-5.3110009955652099E-3"/>
                  <c:y val="1.2235349463304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49-4F0E-861E-BF777349A169}"/>
                </c:ext>
              </c:extLst>
            </c:dLbl>
            <c:dLbl>
              <c:idx val="3"/>
              <c:layout>
                <c:manualLayout>
                  <c:x val="-2.6518463209340211E-2"/>
                  <c:y val="1.0582528115662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49-4F0E-861E-BF777349A1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Sheet1!$R$12:$R$15</c:f>
              <c:strCache>
                <c:ptCount val="4"/>
                <c:pt idx="0">
                  <c:v>Property/Local Tax</c:v>
                </c:pt>
                <c:pt idx="1">
                  <c:v>Federal Funds</c:v>
                </c:pt>
                <c:pt idx="2">
                  <c:v>State Aid</c:v>
                </c:pt>
                <c:pt idx="3">
                  <c:v>Other</c:v>
                </c:pt>
              </c:strCache>
            </c:strRef>
          </c:cat>
          <c:val>
            <c:numRef>
              <c:f>Sheet1!$S$12:$S$15</c:f>
              <c:numCache>
                <c:formatCode>0%</c:formatCode>
                <c:ptCount val="4"/>
                <c:pt idx="0">
                  <c:v>0.32</c:v>
                </c:pt>
                <c:pt idx="1">
                  <c:v>0.03</c:v>
                </c:pt>
                <c:pt idx="2">
                  <c:v>0.57999999999999996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49-4F0E-861E-BF777349A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107385283736085"/>
          <c:y val="0.86727264681976868"/>
          <c:w val="0.57210516788849675"/>
          <c:h val="0.112023419432819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5-06-29T21:46:01.363" idx="1">
    <p:pos x="10" y="10"/>
    <p:text>Move propert y tax over so that it is in alignment with State Aid (that way you get the visual of most of your General fund as a portion combined</p:text>
    <p:extLst>
      <p:ext uri="{C676402C-5697-4E1C-873F-D02D1690AC5C}">
        <p15:threadingInfo xmlns:p15="http://schemas.microsoft.com/office/powerpoint/2012/main" timeZoneBias="300"/>
      </p:ext>
    </p:extLst>
  </p:cm>
</p:cmLst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0.10716</cdr:x>
      <cdr:y>0.09207</cdr:y>
    </cdr:from>
    <cdr:to>
      <cdr:x>0.425</cdr:x>
      <cdr:y>0.18687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79870" y="629849"/>
          <a:ext cx="2906329" cy="64853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Set by formula based on economic conditions automatically from the beginning of the formula through 1993-94.</a:t>
          </a:r>
        </a:p>
      </cdr:txBody>
    </cdr:sp>
  </cdr:relSizeAnchor>
  <cdr:relSizeAnchor xmlns:cdr="http://schemas.openxmlformats.org/drawingml/2006/chartDrawing">
    <cdr:from>
      <cdr:x>0.64217</cdr:x>
      <cdr:y>0.66277</cdr:y>
    </cdr:from>
    <cdr:to>
      <cdr:x>0.98333</cdr:x>
      <cdr:y>0.69601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72003" y="4533999"/>
          <a:ext cx="3119598" cy="22739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>
            <a:alpha val="16000"/>
          </a:srgb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0.47161</cdr:x>
      <cdr:y>0.09002</cdr:y>
    </cdr:from>
    <cdr:to>
      <cdr:x>0.47161</cdr:x>
      <cdr:y>0.84423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83017345-1ED9-4459-8589-146FBD239BC9}"/>
            </a:ext>
          </a:extLst>
        </cdr:cNvPr>
        <cdr:cNvCxnSpPr/>
      </cdr:nvCxnSpPr>
      <cdr:spPr>
        <a:xfrm xmlns:a="http://schemas.openxmlformats.org/drawingml/2006/main" flipV="1">
          <a:off x="4511040" y="835660"/>
          <a:ext cx="0" cy="50800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0.34167</cdr:x>
      <cdr:y>0.23143</cdr:y>
    </cdr:from>
    <cdr:to>
      <cdr:x>0.60211</cdr:x>
      <cdr:y>0.32982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124200" y="1583184"/>
          <a:ext cx="2381464" cy="6730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Legislatively set one year in advance of the budget year beginning in 1994-95.</a:t>
          </a:r>
        </a:p>
      </cdr:txBody>
    </cdr:sp>
  </cdr:relSizeAnchor>
  <cdr:relSizeAnchor xmlns:cdr="http://schemas.openxmlformats.org/drawingml/2006/chartDrawing">
    <cdr:from>
      <cdr:x>0.85636</cdr:x>
      <cdr:y>0.09492</cdr:y>
    </cdr:from>
    <cdr:to>
      <cdr:x>0.85636</cdr:x>
      <cdr:y>0.84567</cdr:y>
    </cdr:to>
    <cdr:cxnSp macro="">
      <cdr:nvCxnSpPr>
        <cdr:cNvPr id="10" name="Straight Connector 9">
          <a:extLst xmlns:a="http://schemas.openxmlformats.org/drawingml/2006/main">
            <a:ext uri="{FF2B5EF4-FFF2-40B4-BE49-F238E27FC236}">
              <a16:creationId xmlns:a16="http://schemas.microsoft.com/office/drawing/2014/main" id="{63DF221F-3148-4CA5-BAC2-18795B31443A}"/>
            </a:ext>
          </a:extLst>
        </cdr:cNvPr>
        <cdr:cNvCxnSpPr/>
      </cdr:nvCxnSpPr>
      <cdr:spPr>
        <a:xfrm xmlns:a="http://schemas.openxmlformats.org/drawingml/2006/main" flipV="1">
          <a:off x="8879805" y="1083239"/>
          <a:ext cx="0" cy="588604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0.74167</cdr:x>
      <cdr:y>0.23143</cdr:y>
    </cdr:from>
    <cdr:to>
      <cdr:x>0.9597</cdr:x>
      <cdr:y>0.32054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781800" y="1583184"/>
          <a:ext cx="1993667" cy="6096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Beginning in FY18, set</a:t>
          </a:r>
          <a:r>
            <a:rPr lang="en-US" sz="1100" baseline="0" dirty="0"/>
            <a:t> within 30 days of Gov.'s Budget, no longer a year in advance.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0.64167</cdr:x>
      <cdr:y>0.52103</cdr:y>
    </cdr:from>
    <cdr:to>
      <cdr:x>0.97606</cdr:x>
      <cdr:y>0.64356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867400" y="3564384"/>
          <a:ext cx="3057723" cy="8382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>
            <a:lnSpc>
              <a:spcPts val="1100"/>
            </a:lnSpc>
          </a:pPr>
          <a:r>
            <a:rPr lang="en-US" sz="1400" dirty="0"/>
            <a:t>Annual cost increase</a:t>
          </a:r>
          <a:r>
            <a:rPr lang="en-US" sz="1400" baseline="0" dirty="0"/>
            <a:t> of providing education is typically 3.0-4.0% (orange band below): SSA set in 15 of the last 16 years lags the cost increase schools have faced.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0.00533</cdr:x>
      <cdr:y>0.00687</cdr:y>
    </cdr:from>
    <cdr:to>
      <cdr:x>0.11078</cdr:x>
      <cdr:y>0.04805</cdr:y>
    </cdr:to>
    <cdr:pic>
      <cdr:nvPicPr>
        <cdr:cNvPr id="11" name="Picture 10">
          <a:extLst xmlns:a="http://schemas.openxmlformats.org/drawingml/2006/main">
            <a:ext uri="{FF2B5EF4-FFF2-40B4-BE49-F238E27FC236}">
              <a16:creationId xmlns:a16="http://schemas.microsoft.com/office/drawing/2014/main" id="{161739DA-78A7-4CD2-AE55-2209A4A3B8B5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50800"/>
          <a:ext cx="1032510" cy="438785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69424"/>
          </a:xfrm>
          <a:prstGeom prst="rect">
            <a:avLst/>
          </a:prstGeom>
        </p:spPr>
        <p:txBody>
          <a:bodyPr vert="horz" lIns="94140" tIns="47072" rIns="94140" bIns="470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9" y="1"/>
            <a:ext cx="3077739" cy="469424"/>
          </a:xfrm>
          <a:prstGeom prst="rect">
            <a:avLst/>
          </a:prstGeom>
        </p:spPr>
        <p:txBody>
          <a:bodyPr vert="horz" lIns="94140" tIns="47072" rIns="94140" bIns="47072" rtlCol="0"/>
          <a:lstStyle>
            <a:lvl1pPr algn="r">
              <a:defRPr sz="1200"/>
            </a:lvl1pPr>
          </a:lstStyle>
          <a:p>
            <a:fld id="{DB0B667D-2BE0-4A16-8EFA-E30C5D08DF21}" type="datetimeFigureOut">
              <a:rPr lang="en-US" smtClean="0"/>
              <a:t>7/17/2025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9" y="8917424"/>
            <a:ext cx="3077739" cy="469424"/>
          </a:xfrm>
          <a:prstGeom prst="rect">
            <a:avLst/>
          </a:prstGeom>
        </p:spPr>
        <p:txBody>
          <a:bodyPr vert="horz" lIns="94140" tIns="47072" rIns="94140" bIns="47072" rtlCol="0" anchor="b"/>
          <a:lstStyle>
            <a:lvl1pPr algn="r">
              <a:defRPr sz="1200"/>
            </a:lvl1pPr>
          </a:lstStyle>
          <a:p>
            <a:fld id="{8088C099-2B7A-4B35-9E19-074E2F15C2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2C81A-E33A-4A6E-95D2-B13D0BB3B4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8918576"/>
            <a:ext cx="3078163" cy="469900"/>
          </a:xfrm>
          <a:prstGeom prst="rect">
            <a:avLst/>
          </a:prstGeom>
        </p:spPr>
        <p:txBody>
          <a:bodyPr vert="horz" lIns="91396" tIns="45698" rIns="91396" bIns="4569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299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69424"/>
          </a:xfrm>
          <a:prstGeom prst="rect">
            <a:avLst/>
          </a:prstGeom>
        </p:spPr>
        <p:txBody>
          <a:bodyPr vert="horz" lIns="94140" tIns="47072" rIns="94140" bIns="470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9" y="1"/>
            <a:ext cx="3077739" cy="469424"/>
          </a:xfrm>
          <a:prstGeom prst="rect">
            <a:avLst/>
          </a:prstGeom>
        </p:spPr>
        <p:txBody>
          <a:bodyPr vert="horz" lIns="94140" tIns="47072" rIns="94140" bIns="47072" rtlCol="0"/>
          <a:lstStyle>
            <a:lvl1pPr algn="r">
              <a:defRPr sz="1200"/>
            </a:lvl1pPr>
          </a:lstStyle>
          <a:p>
            <a:fld id="{EDF0A5FA-AB94-44EE-A5D4-75C5C49A077B}" type="datetimeFigureOut">
              <a:rPr lang="en-US" smtClean="0"/>
              <a:t>7/17/2025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40" tIns="47072" rIns="94140" bIns="4707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vert="horz" lIns="94140" tIns="47072" rIns="94140" bIns="4707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4"/>
            <a:ext cx="3077739" cy="469424"/>
          </a:xfrm>
          <a:prstGeom prst="rect">
            <a:avLst/>
          </a:prstGeom>
        </p:spPr>
        <p:txBody>
          <a:bodyPr vert="horz" lIns="94140" tIns="47072" rIns="94140" bIns="470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9" y="8917424"/>
            <a:ext cx="3077739" cy="469424"/>
          </a:xfrm>
          <a:prstGeom prst="rect">
            <a:avLst/>
          </a:prstGeom>
        </p:spPr>
        <p:txBody>
          <a:bodyPr vert="horz" lIns="94140" tIns="47072" rIns="94140" bIns="47072" rtlCol="0" anchor="b"/>
          <a:lstStyle>
            <a:lvl1pPr algn="r">
              <a:defRPr sz="1200"/>
            </a:lvl1pPr>
          </a:lstStyle>
          <a:p>
            <a:fld id="{AF69DEFA-A6E1-4627-8453-89CF76F358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9DEFA-A6E1-4627-8453-89CF76F358A1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© ISFIS Inc. 2019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9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Reminder: these are not to scale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9DEFA-A6E1-4627-8453-89CF76F358A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9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9DEFA-A6E1-4627-8453-89CF76F358A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67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9DEFA-A6E1-4627-8453-89CF76F358A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51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95175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4892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244"/>
            <a:ext cx="9144000" cy="28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4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5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E5DE4-0009-4E30-90CB-E80E26A5742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824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BB2F-3487-4DAD-83B6-4F0D28E497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9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34042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A9E86-4CC3-4959-A751-C33E61856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9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9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i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9CC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A9E86-4CC3-4959-A751-C33E61856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2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mailto:margaret@iowaschoolfinance.com" TargetMode="External"/><Relationship Id="rId7" Type="http://schemas.openxmlformats.org/officeDocument/2006/relationships/image" Target="../media/image11.jpeg"/><Relationship Id="rId2" Type="http://schemas.openxmlformats.org/officeDocument/2006/relationships/hyperlink" Target="mailto:larry@iowaschoolfinance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80988"/>
            <a:ext cx="9181850" cy="848622"/>
          </a:xfrm>
          <a:prstGeom prst="rect">
            <a:avLst/>
          </a:prstGeom>
          <a:solidFill>
            <a:srgbClr val="15C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5401"/>
          <a:stretch/>
        </p:blipFill>
        <p:spPr>
          <a:xfrm>
            <a:off x="0" y="-51187"/>
            <a:ext cx="9181850" cy="2565787"/>
          </a:xfrm>
          <a:prstGeom prst="rect">
            <a:avLst/>
          </a:prstGeom>
        </p:spPr>
      </p:pic>
      <p:sp>
        <p:nvSpPr>
          <p:cNvPr id="25602" name="Title 1"/>
          <p:cNvSpPr>
            <a:spLocks noGrp="1"/>
          </p:cNvSpPr>
          <p:nvPr>
            <p:ph type="ctrTitle"/>
          </p:nvPr>
        </p:nvSpPr>
        <p:spPr>
          <a:xfrm>
            <a:off x="0" y="2473734"/>
            <a:ext cx="9181849" cy="8382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5408F"/>
                </a:solidFill>
              </a:rPr>
              <a:t>School Finance for the General Public</a:t>
            </a:r>
          </a:p>
        </p:txBody>
      </p:sp>
      <p:sp>
        <p:nvSpPr>
          <p:cNvPr id="25603" name="Subtitle 2"/>
          <p:cNvSpPr>
            <a:spLocks noGrp="1"/>
          </p:cNvSpPr>
          <p:nvPr>
            <p:ph type="subTitle" idx="1"/>
          </p:nvPr>
        </p:nvSpPr>
        <p:spPr>
          <a:xfrm>
            <a:off x="1142999" y="5867400"/>
            <a:ext cx="6934200" cy="1124582"/>
          </a:xfrm>
        </p:spPr>
        <p:txBody>
          <a:bodyPr>
            <a:normAutofit/>
          </a:bodyPr>
          <a:lstStyle/>
          <a:p>
            <a:pPr marL="63500" eaLnBrk="1" hangingPunct="1"/>
            <a:endParaRPr lang="en-US" dirty="0"/>
          </a:p>
          <a:p>
            <a:pPr marL="63500" eaLnBrk="1" hangingPunct="1"/>
            <a:r>
              <a:rPr lang="en-US" sz="1200" dirty="0"/>
              <a:t>© Iowa School Finance Information Services, 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8612" y="3040354"/>
            <a:ext cx="7884625" cy="3126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25408F"/>
                </a:solidFill>
              </a:rPr>
              <a:t>Ken Sturgis</a:t>
            </a:r>
          </a:p>
          <a:p>
            <a:r>
              <a:rPr lang="en-US" sz="3600" b="1" dirty="0">
                <a:solidFill>
                  <a:srgbClr val="25408F"/>
                </a:solidFill>
              </a:rPr>
              <a:t>FY 2026</a:t>
            </a:r>
            <a:endParaRPr lang="en-US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28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B7E6-3102-4308-AF60-2521F0E05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Fund: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92F3F-E008-47E1-8C2A-1C97C1C6A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303837"/>
          </a:xfrm>
        </p:spPr>
        <p:txBody>
          <a:bodyPr>
            <a:normAutofit/>
          </a:bodyPr>
          <a:lstStyle/>
          <a:p>
            <a:r>
              <a:rPr lang="en-US" dirty="0"/>
              <a:t>State controls maximum amount of district spending though </a:t>
            </a:r>
            <a:r>
              <a:rPr lang="en-US" i="1" dirty="0"/>
              <a:t>spending authority</a:t>
            </a:r>
            <a:r>
              <a:rPr lang="en-US" dirty="0"/>
              <a:t>.</a:t>
            </a:r>
          </a:p>
          <a:p>
            <a:r>
              <a:rPr lang="en-US" dirty="0"/>
              <a:t>You can have plenty of cash, but you can’t legally spend it if you don’t have the Spending Authority</a:t>
            </a:r>
          </a:p>
          <a:p>
            <a:r>
              <a:rPr lang="en-US" dirty="0"/>
              <a:t>Why? Equity – basic principle is that every child should receive the same amount of funding – no matter where they live in Iowa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73B1C-8850-4979-A7FA-EAA21F4C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018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B7E6-3102-4308-AF60-2521F0E05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226" y="489632"/>
            <a:ext cx="54102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Spending Authority Calculation: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92F3F-E008-47E1-8C2A-1C97C1C6A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92674"/>
          </a:xfrm>
        </p:spPr>
        <p:txBody>
          <a:bodyPr>
            <a:normAutofit/>
          </a:bodyPr>
          <a:lstStyle/>
          <a:p>
            <a:r>
              <a:rPr lang="en-US" altLang="en-US" dirty="0"/>
              <a:t>Basic formula: # of students x a cost per student = total current year Spending Authority.</a:t>
            </a:r>
          </a:p>
          <a:p>
            <a:r>
              <a:rPr lang="en-US" altLang="en-US" dirty="0"/>
              <a:t># of students is a year behind – always use prior year count – headcount in October is the number used for next year’s budget.</a:t>
            </a:r>
          </a:p>
          <a:p>
            <a:r>
              <a:rPr lang="en-US" altLang="en-US" dirty="0"/>
              <a:t>Some students (special education or English language learners) get additional weighting and count as more than 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73B1C-8850-4979-A7FA-EAA21F4C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37342D-4F58-4EB9-9C67-1F80DA1BD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1865"/>
            <a:ext cx="2894203" cy="1002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757285-BBC0-4384-8DD5-2F7039A72B8D}"/>
              </a:ext>
            </a:extLst>
          </p:cNvPr>
          <p:cNvSpPr txBox="1"/>
          <p:nvPr/>
        </p:nvSpPr>
        <p:spPr>
          <a:xfrm>
            <a:off x="188422" y="1067132"/>
            <a:ext cx="2851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X DCPP </a:t>
            </a:r>
            <a:r>
              <a:rPr lang="en-US" sz="2400" b="1" dirty="0">
                <a:solidFill>
                  <a:srgbClr val="FF0000"/>
                </a:solidFill>
              </a:rPr>
              <a:t>($$)  =</a:t>
            </a:r>
          </a:p>
        </p:txBody>
      </p:sp>
    </p:spTree>
    <p:extLst>
      <p:ext uri="{BB962C8B-B14F-4D97-AF65-F5344CB8AC3E}">
        <p14:creationId xmlns:p14="http://schemas.microsoft.com/office/powerpoint/2010/main" val="149718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B7E6-3102-4308-AF60-2521F0E05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226" y="489632"/>
            <a:ext cx="54102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Spending Authority Calculation: DCPP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92F3F-E008-47E1-8C2A-1C97C1C6A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92674"/>
          </a:xfrm>
        </p:spPr>
        <p:txBody>
          <a:bodyPr>
            <a:normAutofit/>
          </a:bodyPr>
          <a:lstStyle/>
          <a:p>
            <a:r>
              <a:rPr lang="en-US" altLang="en-US" dirty="0"/>
              <a:t>DCPP: District Cost per Pupil</a:t>
            </a:r>
          </a:p>
          <a:p>
            <a:r>
              <a:rPr lang="en-US" altLang="en-US" dirty="0"/>
              <a:t>Cost per pupil is set by the Iowa Legislature by setting State Supplementary Assistance Rate (currently known as SSA).</a:t>
            </a:r>
          </a:p>
          <a:p>
            <a:r>
              <a:rPr lang="en-US" altLang="en-US" dirty="0"/>
              <a:t>Spending Authority is then funded by a combination of State Aid and Property Taxes.</a:t>
            </a:r>
            <a:br>
              <a:rPr lang="en-US" altLang="en-US" dirty="0"/>
            </a:b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73B1C-8850-4979-A7FA-EAA21F4C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37342D-4F58-4EB9-9C67-1F80DA1BD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1865"/>
            <a:ext cx="2894203" cy="1002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757285-BBC0-4384-8DD5-2F7039A72B8D}"/>
              </a:ext>
            </a:extLst>
          </p:cNvPr>
          <p:cNvSpPr txBox="1"/>
          <p:nvPr/>
        </p:nvSpPr>
        <p:spPr>
          <a:xfrm>
            <a:off x="188422" y="1067132"/>
            <a:ext cx="2851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X DCPP </a:t>
            </a:r>
            <a:r>
              <a:rPr lang="en-US" sz="2400" b="1" dirty="0">
                <a:solidFill>
                  <a:srgbClr val="FF0000"/>
                </a:solidFill>
              </a:rPr>
              <a:t>($$)  =</a:t>
            </a:r>
          </a:p>
        </p:txBody>
      </p:sp>
    </p:spTree>
    <p:extLst>
      <p:ext uri="{BB962C8B-B14F-4D97-AF65-F5344CB8AC3E}">
        <p14:creationId xmlns:p14="http://schemas.microsoft.com/office/powerpoint/2010/main" val="1381901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28354A6-0545-416A-BC51-721618210B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865997"/>
              </p:ext>
            </p:extLst>
          </p:nvPr>
        </p:nvGraphicFramePr>
        <p:xfrm>
          <a:off x="0" y="17016"/>
          <a:ext cx="9144000" cy="684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4394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B7E6-3102-4308-AF60-2521F0E05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Spending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92F3F-E008-47E1-8C2A-1C97C1C6A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303837"/>
          </a:xfrm>
        </p:spPr>
        <p:txBody>
          <a:bodyPr>
            <a:normAutofit/>
          </a:bodyPr>
          <a:lstStyle/>
          <a:p>
            <a:r>
              <a:rPr lang="en-US" dirty="0"/>
              <a:t>Schools must track these separately</a:t>
            </a:r>
          </a:p>
          <a:p>
            <a:pPr lvl="1"/>
            <a:r>
              <a:rPr lang="en-US" dirty="0"/>
              <a:t>Cash</a:t>
            </a:r>
          </a:p>
          <a:p>
            <a:pPr lvl="1"/>
            <a:r>
              <a:rPr lang="en-US" dirty="0"/>
              <a:t>Spending Authority</a:t>
            </a:r>
          </a:p>
          <a:p>
            <a:r>
              <a:rPr lang="en-US" dirty="0"/>
              <a:t>Focus more on Spending Authority than fund balance (cash in the bank). Why?</a:t>
            </a:r>
          </a:p>
          <a:p>
            <a:pPr lvl="1"/>
            <a:r>
              <a:rPr lang="en-US" dirty="0"/>
              <a:t>Negative Fund Balance can be solved locally.</a:t>
            </a:r>
          </a:p>
          <a:p>
            <a:pPr lvl="1"/>
            <a:r>
              <a:rPr lang="en-US" dirty="0"/>
              <a:t>Negative Spending Authority can get you closed.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73B1C-8850-4979-A7FA-EAA21F4C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281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971800"/>
            <a:ext cx="6934200" cy="2892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25408F"/>
                </a:solidFill>
              </a:rPr>
              <a:t>General Fund: Who Pays?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44"/>
            <a:ext cx="9144000" cy="28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B7E6-3102-4308-AF60-2521F0E05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Funding Sources – State Average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73B1C-8850-4979-A7FA-EAA21F4C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AAEA981-5F8F-46C6-B73A-A53F6CBC3C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806672"/>
              </p:ext>
            </p:extLst>
          </p:nvPr>
        </p:nvGraphicFramePr>
        <p:xfrm>
          <a:off x="0" y="1941731"/>
          <a:ext cx="4648200" cy="4293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86ADCB0-48F1-4741-A9D2-3CD9314DFB5A}"/>
              </a:ext>
            </a:extLst>
          </p:cNvPr>
          <p:cNvSpPr txBox="1"/>
          <p:nvPr/>
        </p:nvSpPr>
        <p:spPr>
          <a:xfrm>
            <a:off x="1143000" y="1295400"/>
            <a:ext cx="228853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FY 2022</a:t>
            </a:r>
          </a:p>
          <a:p>
            <a:pPr algn="ctr"/>
            <a:r>
              <a:rPr lang="en-US" dirty="0"/>
              <a:t>(impacted by Covid $)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F1131E9-5575-4579-AF7C-E629BEA69A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7588870"/>
              </p:ext>
            </p:extLst>
          </p:nvPr>
        </p:nvGraphicFramePr>
        <p:xfrm>
          <a:off x="4648200" y="1941731"/>
          <a:ext cx="4419600" cy="4293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A169DDB-0299-4C71-97F0-E70D0E2C2A3A}"/>
              </a:ext>
            </a:extLst>
          </p:cNvPr>
          <p:cNvSpPr txBox="1"/>
          <p:nvPr/>
        </p:nvSpPr>
        <p:spPr>
          <a:xfrm>
            <a:off x="5713730" y="1295400"/>
            <a:ext cx="228853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FY 2025</a:t>
            </a:r>
          </a:p>
          <a:p>
            <a:pPr algn="ctr"/>
            <a:r>
              <a:rPr lang="en-US" dirty="0"/>
              <a:t>(“Normal”)</a:t>
            </a:r>
          </a:p>
        </p:txBody>
      </p:sp>
    </p:spTree>
    <p:extLst>
      <p:ext uri="{BB962C8B-B14F-4D97-AF65-F5344CB8AC3E}">
        <p14:creationId xmlns:p14="http://schemas.microsoft.com/office/powerpoint/2010/main" val="606778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B7E6-3102-4308-AF60-2521F0E05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Pays?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92F3F-E008-47E1-8C2A-1C97C1C6A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305800" cy="5303837"/>
          </a:xfrm>
        </p:spPr>
        <p:txBody>
          <a:bodyPr>
            <a:normAutofit/>
          </a:bodyPr>
          <a:lstStyle/>
          <a:p>
            <a:r>
              <a:rPr lang="en-US" altLang="en-US" dirty="0"/>
              <a:t>So how do we pay for the Spending Authority in the General Fund?  Four sources:</a:t>
            </a:r>
          </a:p>
          <a:p>
            <a:pPr lvl="1"/>
            <a:r>
              <a:rPr lang="en-US" altLang="en-US" b="1" dirty="0"/>
              <a:t>Property Tax Replacement Payment </a:t>
            </a:r>
            <a:r>
              <a:rPr lang="en-US" altLang="en-US" dirty="0"/>
              <a:t>funds a fixed amount of the Additional Levy with state funds.</a:t>
            </a:r>
          </a:p>
          <a:p>
            <a:pPr lvl="1"/>
            <a:r>
              <a:rPr lang="en-US" altLang="en-US" b="1" dirty="0"/>
              <a:t>Additional Levy </a:t>
            </a:r>
            <a:r>
              <a:rPr lang="en-US" altLang="en-US" dirty="0"/>
              <a:t>– property tax levy that funds the last 11.6% of the cost per pupil* (no rate limit – adjusts automatically to fund as much as needed).</a:t>
            </a:r>
          </a:p>
          <a:p>
            <a:pPr lvl="1"/>
            <a:r>
              <a:rPr lang="en-US" altLang="en-US" b="1" dirty="0"/>
              <a:t>State Supplemental Aid </a:t>
            </a:r>
            <a:r>
              <a:rPr lang="en-US" altLang="en-US" dirty="0"/>
              <a:t>– backfills up to 88.4% of the cost per pupil</a:t>
            </a:r>
            <a:endParaRPr lang="en-US" altLang="en-US" b="1" dirty="0"/>
          </a:p>
          <a:p>
            <a:pPr lvl="1"/>
            <a:r>
              <a:rPr lang="en-US" altLang="en-US" b="1" dirty="0"/>
              <a:t>Uniform Levy </a:t>
            </a:r>
            <a:r>
              <a:rPr lang="en-US" altLang="en-US" dirty="0"/>
              <a:t>- $5.40 property tax levy (first layer).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73B1C-8850-4979-A7FA-EAA21F4C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100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73B1C-8850-4979-A7FA-EAA21F4C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B33432-2A17-4B3F-850D-FAC295FA3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FY26 Financing the General Fund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236A2F-0374-441B-A863-F7CD80821E2C}"/>
              </a:ext>
            </a:extLst>
          </p:cNvPr>
          <p:cNvSpPr txBox="1"/>
          <p:nvPr/>
        </p:nvSpPr>
        <p:spPr>
          <a:xfrm>
            <a:off x="5949763" y="2285779"/>
            <a:ext cx="1225296" cy="2616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$242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C7B8DE-195D-488D-82CF-C028FB4D636E}"/>
              </a:ext>
            </a:extLst>
          </p:cNvPr>
          <p:cNvSpPr txBox="1"/>
          <p:nvPr/>
        </p:nvSpPr>
        <p:spPr>
          <a:xfrm>
            <a:off x="3941731" y="2278315"/>
            <a:ext cx="1225296" cy="2616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$242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614325-2C80-4D56-9789-E342A4E8D252}"/>
              </a:ext>
            </a:extLst>
          </p:cNvPr>
          <p:cNvSpPr txBox="1"/>
          <p:nvPr/>
        </p:nvSpPr>
        <p:spPr>
          <a:xfrm>
            <a:off x="1974548" y="2304931"/>
            <a:ext cx="1225296" cy="25391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$242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ADFE31-8DE0-47CA-AF9A-3DDC68E34690}"/>
              </a:ext>
            </a:extLst>
          </p:cNvPr>
          <p:cNvSpPr/>
          <p:nvPr/>
        </p:nvSpPr>
        <p:spPr>
          <a:xfrm>
            <a:off x="1967655" y="5862427"/>
            <a:ext cx="1225296" cy="526472"/>
          </a:xfrm>
          <a:prstGeom prst="rect">
            <a:avLst/>
          </a:prstGeom>
          <a:solidFill>
            <a:srgbClr val="352E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AAEA09-A103-476F-8813-5F8125493FC8}"/>
              </a:ext>
            </a:extLst>
          </p:cNvPr>
          <p:cNvSpPr/>
          <p:nvPr/>
        </p:nvSpPr>
        <p:spPr>
          <a:xfrm>
            <a:off x="3949011" y="5165987"/>
            <a:ext cx="1225296" cy="1222912"/>
          </a:xfrm>
          <a:prstGeom prst="rect">
            <a:avLst/>
          </a:prstGeom>
          <a:solidFill>
            <a:srgbClr val="352E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0A8016-AC29-4C98-A347-52B671D5D00A}"/>
              </a:ext>
            </a:extLst>
          </p:cNvPr>
          <p:cNvSpPr/>
          <p:nvPr/>
        </p:nvSpPr>
        <p:spPr>
          <a:xfrm>
            <a:off x="5947317" y="2922798"/>
            <a:ext cx="1225296" cy="3466101"/>
          </a:xfrm>
          <a:prstGeom prst="rect">
            <a:avLst/>
          </a:prstGeom>
          <a:solidFill>
            <a:srgbClr val="352E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AF95E6-1CC6-4CF1-BD3B-81B40E5B4FB9}"/>
              </a:ext>
            </a:extLst>
          </p:cNvPr>
          <p:cNvSpPr/>
          <p:nvPr/>
        </p:nvSpPr>
        <p:spPr>
          <a:xfrm>
            <a:off x="1967655" y="2916024"/>
            <a:ext cx="1225296" cy="294640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EF0689-EDDB-4A82-A504-55CDD0A4FD5A}"/>
              </a:ext>
            </a:extLst>
          </p:cNvPr>
          <p:cNvSpPr/>
          <p:nvPr/>
        </p:nvSpPr>
        <p:spPr>
          <a:xfrm>
            <a:off x="3948558" y="2922798"/>
            <a:ext cx="1225296" cy="224318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629243-1020-480C-88E6-BB1AC12283CD}"/>
              </a:ext>
            </a:extLst>
          </p:cNvPr>
          <p:cNvSpPr/>
          <p:nvPr/>
        </p:nvSpPr>
        <p:spPr>
          <a:xfrm>
            <a:off x="1967655" y="2515733"/>
            <a:ext cx="1225296" cy="406400"/>
          </a:xfrm>
          <a:prstGeom prst="rect">
            <a:avLst/>
          </a:prstGeom>
          <a:solidFill>
            <a:srgbClr val="2540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4242A-9858-4D13-A907-9C0F30769B2C}"/>
              </a:ext>
            </a:extLst>
          </p:cNvPr>
          <p:cNvSpPr/>
          <p:nvPr/>
        </p:nvSpPr>
        <p:spPr>
          <a:xfrm>
            <a:off x="3948558" y="2516761"/>
            <a:ext cx="1225296" cy="406400"/>
          </a:xfrm>
          <a:prstGeom prst="rect">
            <a:avLst/>
          </a:prstGeom>
          <a:solidFill>
            <a:srgbClr val="2540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9E0E70-41F6-4568-AA59-796A442C903A}"/>
              </a:ext>
            </a:extLst>
          </p:cNvPr>
          <p:cNvSpPr/>
          <p:nvPr/>
        </p:nvSpPr>
        <p:spPr>
          <a:xfrm>
            <a:off x="5947317" y="2516761"/>
            <a:ext cx="1225296" cy="406400"/>
          </a:xfrm>
          <a:prstGeom prst="rect">
            <a:avLst/>
          </a:prstGeom>
          <a:solidFill>
            <a:srgbClr val="2540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AAC606-1F56-4DAC-95DA-0311C5DF933B}"/>
              </a:ext>
            </a:extLst>
          </p:cNvPr>
          <p:cNvSpPr/>
          <p:nvPr/>
        </p:nvSpPr>
        <p:spPr>
          <a:xfrm>
            <a:off x="1967655" y="2296386"/>
            <a:ext cx="1225296" cy="4092515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5A89B7-EFB0-4466-BCB8-19C623BDC6F0}"/>
              </a:ext>
            </a:extLst>
          </p:cNvPr>
          <p:cNvSpPr txBox="1"/>
          <p:nvPr/>
        </p:nvSpPr>
        <p:spPr>
          <a:xfrm>
            <a:off x="1952288" y="1877372"/>
            <a:ext cx="122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$7,988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627AD3-F667-4737-96E4-314B9299600F}"/>
              </a:ext>
            </a:extLst>
          </p:cNvPr>
          <p:cNvSpPr/>
          <p:nvPr/>
        </p:nvSpPr>
        <p:spPr>
          <a:xfrm>
            <a:off x="3948558" y="2285778"/>
            <a:ext cx="1225296" cy="41031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7B0199-E04A-4950-A954-C05F7EBFE4A5}"/>
              </a:ext>
            </a:extLst>
          </p:cNvPr>
          <p:cNvSpPr/>
          <p:nvPr/>
        </p:nvSpPr>
        <p:spPr>
          <a:xfrm>
            <a:off x="5947317" y="2296386"/>
            <a:ext cx="1225296" cy="40925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0FDAAB-F788-44D2-A24D-F23487F34E19}"/>
              </a:ext>
            </a:extLst>
          </p:cNvPr>
          <p:cNvSpPr txBox="1"/>
          <p:nvPr/>
        </p:nvSpPr>
        <p:spPr>
          <a:xfrm>
            <a:off x="3957450" y="1877372"/>
            <a:ext cx="122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$7,988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54FDEE-7CD9-412B-BA9B-420D22AA24B8}"/>
              </a:ext>
            </a:extLst>
          </p:cNvPr>
          <p:cNvSpPr txBox="1"/>
          <p:nvPr/>
        </p:nvSpPr>
        <p:spPr>
          <a:xfrm>
            <a:off x="5936192" y="1877372"/>
            <a:ext cx="122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$7,988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DA3647-272C-43CA-8FB0-13EF3FCC1F94}"/>
              </a:ext>
            </a:extLst>
          </p:cNvPr>
          <p:cNvSpPr txBox="1"/>
          <p:nvPr/>
        </p:nvSpPr>
        <p:spPr>
          <a:xfrm>
            <a:off x="236361" y="5940998"/>
            <a:ext cx="194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Uniform Levy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7DF578-A667-43FA-8A61-C79A119CB586}"/>
              </a:ext>
            </a:extLst>
          </p:cNvPr>
          <p:cNvSpPr txBox="1"/>
          <p:nvPr/>
        </p:nvSpPr>
        <p:spPr>
          <a:xfrm>
            <a:off x="-47219" y="2503678"/>
            <a:ext cx="2038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Additional Levy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6C7BB2-14A4-4DC4-A077-10255DCC10D0}"/>
              </a:ext>
            </a:extLst>
          </p:cNvPr>
          <p:cNvSpPr txBox="1"/>
          <p:nvPr/>
        </p:nvSpPr>
        <p:spPr>
          <a:xfrm>
            <a:off x="701824" y="3960919"/>
            <a:ext cx="147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Aid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21EBAF-5DCF-42DC-9D0C-B7D9F836A507}"/>
              </a:ext>
            </a:extLst>
          </p:cNvPr>
          <p:cNvSpPr txBox="1"/>
          <p:nvPr/>
        </p:nvSpPr>
        <p:spPr>
          <a:xfrm>
            <a:off x="1780570" y="1236949"/>
            <a:ext cx="1568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Property Poorest*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08F149-699B-4095-B728-44B5FDE62F2E}"/>
              </a:ext>
            </a:extLst>
          </p:cNvPr>
          <p:cNvSpPr txBox="1"/>
          <p:nvPr/>
        </p:nvSpPr>
        <p:spPr>
          <a:xfrm>
            <a:off x="3726570" y="1236949"/>
            <a:ext cx="1710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Average Valuation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6ECB32-9E97-4A73-BB56-15EF3A271065}"/>
              </a:ext>
            </a:extLst>
          </p:cNvPr>
          <p:cNvSpPr txBox="1"/>
          <p:nvPr/>
        </p:nvSpPr>
        <p:spPr>
          <a:xfrm>
            <a:off x="5684029" y="1236948"/>
            <a:ext cx="1710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Property Richest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E44729-F5F3-4C9F-BC53-4822A11B8448}"/>
              </a:ext>
            </a:extLst>
          </p:cNvPr>
          <p:cNvSpPr txBox="1"/>
          <p:nvPr/>
        </p:nvSpPr>
        <p:spPr>
          <a:xfrm>
            <a:off x="-32963" y="2738132"/>
            <a:ext cx="2038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ym typeface="Wingdings" panose="05000000000000000000" pitchFamily="2" charset="2"/>
              </a:rPr>
              <a:t>88.4%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409E861-2F22-4932-99B7-2C69009448CD}"/>
              </a:ext>
            </a:extLst>
          </p:cNvPr>
          <p:cNvSpPr txBox="1"/>
          <p:nvPr/>
        </p:nvSpPr>
        <p:spPr>
          <a:xfrm>
            <a:off x="1967655" y="5938392"/>
            <a:ext cx="122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$1,029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767DBA-3B7B-4311-934E-405B2EBF71D9}"/>
              </a:ext>
            </a:extLst>
          </p:cNvPr>
          <p:cNvSpPr txBox="1"/>
          <p:nvPr/>
        </p:nvSpPr>
        <p:spPr>
          <a:xfrm>
            <a:off x="3937672" y="5592777"/>
            <a:ext cx="122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$2,392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25FFB8-CEB3-41F7-8991-C4EB9443BFDD}"/>
              </a:ext>
            </a:extLst>
          </p:cNvPr>
          <p:cNvSpPr txBox="1"/>
          <p:nvPr/>
        </p:nvSpPr>
        <p:spPr>
          <a:xfrm>
            <a:off x="5926667" y="4444878"/>
            <a:ext cx="122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$7,061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27D631-3EA0-4510-AC36-6D0537FBDF77}"/>
              </a:ext>
            </a:extLst>
          </p:cNvPr>
          <p:cNvSpPr txBox="1"/>
          <p:nvPr/>
        </p:nvSpPr>
        <p:spPr>
          <a:xfrm>
            <a:off x="1940416" y="3956484"/>
            <a:ext cx="122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$6,032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A7D9F5-F033-4AB4-9BD5-ACD2FD4C373B}"/>
              </a:ext>
            </a:extLst>
          </p:cNvPr>
          <p:cNvSpPr txBox="1"/>
          <p:nvPr/>
        </p:nvSpPr>
        <p:spPr>
          <a:xfrm>
            <a:off x="3941731" y="3956484"/>
            <a:ext cx="122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$4,669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19222F-E0DE-411A-8ACD-8A15981FAEF7}"/>
              </a:ext>
            </a:extLst>
          </p:cNvPr>
          <p:cNvSpPr txBox="1"/>
          <p:nvPr/>
        </p:nvSpPr>
        <p:spPr>
          <a:xfrm>
            <a:off x="1967655" y="2534267"/>
            <a:ext cx="122529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385D8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$685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822F75-7C57-47C0-BDC5-F726B10F4E8E}"/>
              </a:ext>
            </a:extLst>
          </p:cNvPr>
          <p:cNvSpPr txBox="1"/>
          <p:nvPr/>
        </p:nvSpPr>
        <p:spPr>
          <a:xfrm>
            <a:off x="3951004" y="2533509"/>
            <a:ext cx="122529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385D8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$685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633C20F-1FBD-4E61-9154-D69584A66033}"/>
              </a:ext>
            </a:extLst>
          </p:cNvPr>
          <p:cNvSpPr txBox="1"/>
          <p:nvPr/>
        </p:nvSpPr>
        <p:spPr>
          <a:xfrm>
            <a:off x="5947317" y="2537081"/>
            <a:ext cx="1225296" cy="365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385D8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$685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0AAE86-A503-43E4-B04F-A3849BE63C81}"/>
              </a:ext>
            </a:extLst>
          </p:cNvPr>
          <p:cNvSpPr txBox="1"/>
          <p:nvPr/>
        </p:nvSpPr>
        <p:spPr>
          <a:xfrm>
            <a:off x="-24165" y="2224454"/>
            <a:ext cx="2038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Prop Tax Replacement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43" name="Callout: Line 42">
            <a:extLst>
              <a:ext uri="{FF2B5EF4-FFF2-40B4-BE49-F238E27FC236}">
                <a16:creationId xmlns:a16="http://schemas.microsoft.com/office/drawing/2014/main" id="{868C032C-5007-46A1-8A72-0177C408717E}"/>
              </a:ext>
            </a:extLst>
          </p:cNvPr>
          <p:cNvSpPr/>
          <p:nvPr/>
        </p:nvSpPr>
        <p:spPr>
          <a:xfrm>
            <a:off x="123422" y="1912361"/>
            <a:ext cx="929640" cy="306415"/>
          </a:xfrm>
          <a:prstGeom prst="borderCallout1">
            <a:avLst>
              <a:gd name="adj1" fmla="val 57296"/>
              <a:gd name="adj2" fmla="val 197814"/>
              <a:gd name="adj3" fmla="val 55303"/>
              <a:gd name="adj4" fmla="val 1014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 Pupil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28C1E8-A88E-4BC5-97BC-CF3525434BD2}"/>
              </a:ext>
            </a:extLst>
          </p:cNvPr>
          <p:cNvSpPr txBox="1"/>
          <p:nvPr/>
        </p:nvSpPr>
        <p:spPr>
          <a:xfrm>
            <a:off x="7243692" y="3864171"/>
            <a:ext cx="1870816" cy="1015663"/>
          </a:xfrm>
          <a:prstGeom prst="rect">
            <a:avLst/>
          </a:prstGeom>
          <a:solidFill>
            <a:srgbClr val="EEEEEE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highlight>
                  <a:srgbClr val="FFC000"/>
                </a:highlight>
              </a:rPr>
              <a:t>State Aid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highlight>
                  <a:srgbClr val="352EBA"/>
                </a:highlight>
              </a:rPr>
              <a:t>Uniform Levy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highlight>
                  <a:srgbClr val="95B3D7"/>
                </a:highlight>
              </a:rPr>
              <a:t>Additional Levy</a:t>
            </a:r>
          </a:p>
        </p:txBody>
      </p:sp>
    </p:spTree>
    <p:extLst>
      <p:ext uri="{BB962C8B-B14F-4D97-AF65-F5344CB8AC3E}">
        <p14:creationId xmlns:p14="http://schemas.microsoft.com/office/powerpoint/2010/main" val="656437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73B1C-8850-4979-A7FA-EAA21F4C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B33432-2A17-4B3F-850D-FAC295FA3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FY26 Financing the General Fund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236A2F-0374-441B-A863-F7CD80821E2C}"/>
              </a:ext>
            </a:extLst>
          </p:cNvPr>
          <p:cNvSpPr txBox="1"/>
          <p:nvPr/>
        </p:nvSpPr>
        <p:spPr>
          <a:xfrm>
            <a:off x="5949763" y="2285779"/>
            <a:ext cx="1225296" cy="2616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$242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614325-2C80-4D56-9789-E342A4E8D252}"/>
              </a:ext>
            </a:extLst>
          </p:cNvPr>
          <p:cNvSpPr txBox="1"/>
          <p:nvPr/>
        </p:nvSpPr>
        <p:spPr>
          <a:xfrm>
            <a:off x="1974548" y="2304931"/>
            <a:ext cx="1225296" cy="25391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$242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ADFE31-8DE0-47CA-AF9A-3DDC68E34690}"/>
              </a:ext>
            </a:extLst>
          </p:cNvPr>
          <p:cNvSpPr/>
          <p:nvPr/>
        </p:nvSpPr>
        <p:spPr>
          <a:xfrm>
            <a:off x="1967655" y="5862427"/>
            <a:ext cx="1225296" cy="526472"/>
          </a:xfrm>
          <a:prstGeom prst="rect">
            <a:avLst/>
          </a:prstGeom>
          <a:solidFill>
            <a:srgbClr val="352E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0A8016-AC29-4C98-A347-52B671D5D00A}"/>
              </a:ext>
            </a:extLst>
          </p:cNvPr>
          <p:cNvSpPr/>
          <p:nvPr/>
        </p:nvSpPr>
        <p:spPr>
          <a:xfrm>
            <a:off x="5947317" y="2922798"/>
            <a:ext cx="1225296" cy="3466101"/>
          </a:xfrm>
          <a:prstGeom prst="rect">
            <a:avLst/>
          </a:prstGeom>
          <a:solidFill>
            <a:srgbClr val="352E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AF95E6-1CC6-4CF1-BD3B-81B40E5B4FB9}"/>
              </a:ext>
            </a:extLst>
          </p:cNvPr>
          <p:cNvSpPr/>
          <p:nvPr/>
        </p:nvSpPr>
        <p:spPr>
          <a:xfrm>
            <a:off x="1967655" y="2916024"/>
            <a:ext cx="1225296" cy="294640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629243-1020-480C-88E6-BB1AC12283CD}"/>
              </a:ext>
            </a:extLst>
          </p:cNvPr>
          <p:cNvSpPr/>
          <p:nvPr/>
        </p:nvSpPr>
        <p:spPr>
          <a:xfrm>
            <a:off x="1967655" y="2515733"/>
            <a:ext cx="1225296" cy="406400"/>
          </a:xfrm>
          <a:prstGeom prst="rect">
            <a:avLst/>
          </a:prstGeom>
          <a:solidFill>
            <a:srgbClr val="2540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9E0E70-41F6-4568-AA59-796A442C903A}"/>
              </a:ext>
            </a:extLst>
          </p:cNvPr>
          <p:cNvSpPr/>
          <p:nvPr/>
        </p:nvSpPr>
        <p:spPr>
          <a:xfrm>
            <a:off x="5947317" y="2516761"/>
            <a:ext cx="1225296" cy="406400"/>
          </a:xfrm>
          <a:prstGeom prst="rect">
            <a:avLst/>
          </a:prstGeom>
          <a:solidFill>
            <a:srgbClr val="2540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AAC606-1F56-4DAC-95DA-0311C5DF933B}"/>
              </a:ext>
            </a:extLst>
          </p:cNvPr>
          <p:cNvSpPr/>
          <p:nvPr/>
        </p:nvSpPr>
        <p:spPr>
          <a:xfrm>
            <a:off x="1967655" y="2296386"/>
            <a:ext cx="1225296" cy="4092515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5A89B7-EFB0-4466-BCB8-19C623BDC6F0}"/>
              </a:ext>
            </a:extLst>
          </p:cNvPr>
          <p:cNvSpPr txBox="1"/>
          <p:nvPr/>
        </p:nvSpPr>
        <p:spPr>
          <a:xfrm>
            <a:off x="3349413" y="2558847"/>
            <a:ext cx="790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$3.59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7B0199-E04A-4950-A954-C05F7EBFE4A5}"/>
              </a:ext>
            </a:extLst>
          </p:cNvPr>
          <p:cNvSpPr/>
          <p:nvPr/>
        </p:nvSpPr>
        <p:spPr>
          <a:xfrm>
            <a:off x="5947317" y="2296386"/>
            <a:ext cx="1225296" cy="40925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54FDEE-7CD9-412B-BA9B-420D22AA24B8}"/>
              </a:ext>
            </a:extLst>
          </p:cNvPr>
          <p:cNvSpPr txBox="1"/>
          <p:nvPr/>
        </p:nvSpPr>
        <p:spPr>
          <a:xfrm>
            <a:off x="5940423" y="1874532"/>
            <a:ext cx="122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$7,988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DA3647-272C-43CA-8FB0-13EF3FCC1F94}"/>
              </a:ext>
            </a:extLst>
          </p:cNvPr>
          <p:cNvSpPr txBox="1"/>
          <p:nvPr/>
        </p:nvSpPr>
        <p:spPr>
          <a:xfrm>
            <a:off x="236361" y="5940998"/>
            <a:ext cx="194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Uniform Levy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7DF578-A667-43FA-8A61-C79A119CB586}"/>
              </a:ext>
            </a:extLst>
          </p:cNvPr>
          <p:cNvSpPr txBox="1"/>
          <p:nvPr/>
        </p:nvSpPr>
        <p:spPr>
          <a:xfrm>
            <a:off x="-47219" y="2503678"/>
            <a:ext cx="2038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Additional Levy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6C7BB2-14A4-4DC4-A077-10255DCC10D0}"/>
              </a:ext>
            </a:extLst>
          </p:cNvPr>
          <p:cNvSpPr txBox="1"/>
          <p:nvPr/>
        </p:nvSpPr>
        <p:spPr>
          <a:xfrm>
            <a:off x="701824" y="3960919"/>
            <a:ext cx="147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Aid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21EBAF-5DCF-42DC-9D0C-B7D9F836A507}"/>
              </a:ext>
            </a:extLst>
          </p:cNvPr>
          <p:cNvSpPr txBox="1"/>
          <p:nvPr/>
        </p:nvSpPr>
        <p:spPr>
          <a:xfrm>
            <a:off x="1780570" y="1236949"/>
            <a:ext cx="1568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Property Poorest*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6ECB32-9E97-4A73-BB56-15EF3A271065}"/>
              </a:ext>
            </a:extLst>
          </p:cNvPr>
          <p:cNvSpPr txBox="1"/>
          <p:nvPr/>
        </p:nvSpPr>
        <p:spPr>
          <a:xfrm>
            <a:off x="5684029" y="1236948"/>
            <a:ext cx="1710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Property Richest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E44729-F5F3-4C9F-BC53-4822A11B8448}"/>
              </a:ext>
            </a:extLst>
          </p:cNvPr>
          <p:cNvSpPr txBox="1"/>
          <p:nvPr/>
        </p:nvSpPr>
        <p:spPr>
          <a:xfrm>
            <a:off x="-32963" y="2738132"/>
            <a:ext cx="2038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ym typeface="Wingdings" panose="05000000000000000000" pitchFamily="2" charset="2"/>
              </a:rPr>
              <a:t>88.4%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409E861-2F22-4932-99B7-2C69009448CD}"/>
              </a:ext>
            </a:extLst>
          </p:cNvPr>
          <p:cNvSpPr txBox="1"/>
          <p:nvPr/>
        </p:nvSpPr>
        <p:spPr>
          <a:xfrm>
            <a:off x="1967655" y="5938392"/>
            <a:ext cx="122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$1,029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25FFB8-CEB3-41F7-8991-C4EB9443BFDD}"/>
              </a:ext>
            </a:extLst>
          </p:cNvPr>
          <p:cNvSpPr txBox="1"/>
          <p:nvPr/>
        </p:nvSpPr>
        <p:spPr>
          <a:xfrm>
            <a:off x="5926667" y="4444878"/>
            <a:ext cx="122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$7,061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27D631-3EA0-4510-AC36-6D0537FBDF77}"/>
              </a:ext>
            </a:extLst>
          </p:cNvPr>
          <p:cNvSpPr txBox="1"/>
          <p:nvPr/>
        </p:nvSpPr>
        <p:spPr>
          <a:xfrm>
            <a:off x="1940416" y="3956484"/>
            <a:ext cx="122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$6,032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19222F-E0DE-411A-8ACD-8A15981FAEF7}"/>
              </a:ext>
            </a:extLst>
          </p:cNvPr>
          <p:cNvSpPr txBox="1"/>
          <p:nvPr/>
        </p:nvSpPr>
        <p:spPr>
          <a:xfrm>
            <a:off x="1967655" y="2534267"/>
            <a:ext cx="122529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385D8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$685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633C20F-1FBD-4E61-9154-D69584A66033}"/>
              </a:ext>
            </a:extLst>
          </p:cNvPr>
          <p:cNvSpPr txBox="1"/>
          <p:nvPr/>
        </p:nvSpPr>
        <p:spPr>
          <a:xfrm>
            <a:off x="5947317" y="2537081"/>
            <a:ext cx="1225296" cy="365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385D8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$685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0AAE86-A503-43E4-B04F-A3849BE63C81}"/>
              </a:ext>
            </a:extLst>
          </p:cNvPr>
          <p:cNvSpPr txBox="1"/>
          <p:nvPr/>
        </p:nvSpPr>
        <p:spPr>
          <a:xfrm>
            <a:off x="-24165" y="2224454"/>
            <a:ext cx="2038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Prop Tax Replacement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43" name="Callout: Line 42">
            <a:extLst>
              <a:ext uri="{FF2B5EF4-FFF2-40B4-BE49-F238E27FC236}">
                <a16:creationId xmlns:a16="http://schemas.microsoft.com/office/drawing/2014/main" id="{868C032C-5007-46A1-8A72-0177C408717E}"/>
              </a:ext>
            </a:extLst>
          </p:cNvPr>
          <p:cNvSpPr/>
          <p:nvPr/>
        </p:nvSpPr>
        <p:spPr>
          <a:xfrm>
            <a:off x="123422" y="1912361"/>
            <a:ext cx="929640" cy="306415"/>
          </a:xfrm>
          <a:prstGeom prst="borderCallout1">
            <a:avLst>
              <a:gd name="adj1" fmla="val 57296"/>
              <a:gd name="adj2" fmla="val 197814"/>
              <a:gd name="adj3" fmla="val 55303"/>
              <a:gd name="adj4" fmla="val 1014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 Pupil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28C1E8-A88E-4BC5-97BC-CF3525434BD2}"/>
              </a:ext>
            </a:extLst>
          </p:cNvPr>
          <p:cNvSpPr txBox="1"/>
          <p:nvPr/>
        </p:nvSpPr>
        <p:spPr>
          <a:xfrm>
            <a:off x="7243692" y="3864171"/>
            <a:ext cx="1870816" cy="1015663"/>
          </a:xfrm>
          <a:prstGeom prst="rect">
            <a:avLst/>
          </a:prstGeom>
          <a:solidFill>
            <a:srgbClr val="EEEEEE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highlight>
                  <a:srgbClr val="FFC000"/>
                </a:highlight>
              </a:rPr>
              <a:t>State Aid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highlight>
                  <a:srgbClr val="352EBA"/>
                </a:highlight>
              </a:rPr>
              <a:t>Uniform Levy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highlight>
                  <a:srgbClr val="95B3D7"/>
                </a:highlight>
              </a:rPr>
              <a:t>Additional Levy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EF7C8C0-E981-466C-A093-CBFE5A48C325}"/>
              </a:ext>
            </a:extLst>
          </p:cNvPr>
          <p:cNvSpPr txBox="1"/>
          <p:nvPr/>
        </p:nvSpPr>
        <p:spPr>
          <a:xfrm>
            <a:off x="1952288" y="1877203"/>
            <a:ext cx="122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$7,988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6F8801D-6440-4BC8-9EE7-58D1D35B1C1F}"/>
              </a:ext>
            </a:extLst>
          </p:cNvPr>
          <p:cNvSpPr txBox="1"/>
          <p:nvPr/>
        </p:nvSpPr>
        <p:spPr>
          <a:xfrm>
            <a:off x="5064957" y="2530477"/>
            <a:ext cx="790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$0.52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3559D37-EAF0-4BB2-99F8-6C17F315CAC0}"/>
              </a:ext>
            </a:extLst>
          </p:cNvPr>
          <p:cNvSpPr txBox="1"/>
          <p:nvPr/>
        </p:nvSpPr>
        <p:spPr>
          <a:xfrm>
            <a:off x="3349413" y="5938392"/>
            <a:ext cx="790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$5.40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CB9D20-FA91-4EDC-82EA-F9575E79F7D2}"/>
              </a:ext>
            </a:extLst>
          </p:cNvPr>
          <p:cNvSpPr txBox="1"/>
          <p:nvPr/>
        </p:nvSpPr>
        <p:spPr>
          <a:xfrm>
            <a:off x="5064957" y="5943600"/>
            <a:ext cx="790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$5.40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477DAA0-CE62-452C-B20F-CD0D9295FE3A}"/>
              </a:ext>
            </a:extLst>
          </p:cNvPr>
          <p:cNvSpPr txBox="1"/>
          <p:nvPr/>
        </p:nvSpPr>
        <p:spPr>
          <a:xfrm>
            <a:off x="3284804" y="2229718"/>
            <a:ext cx="257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Tax Rate Comparison</a:t>
            </a:r>
          </a:p>
        </p:txBody>
      </p:sp>
    </p:spTree>
    <p:extLst>
      <p:ext uri="{BB962C8B-B14F-4D97-AF65-F5344CB8AC3E}">
        <p14:creationId xmlns:p14="http://schemas.microsoft.com/office/powerpoint/2010/main" val="243434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B7E6-3102-4308-AF60-2521F0E05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Finance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92F3F-E008-47E1-8C2A-1C97C1C6A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165725"/>
          </a:xfrm>
        </p:spPr>
        <p:txBody>
          <a:bodyPr>
            <a:normAutofit/>
          </a:bodyPr>
          <a:lstStyle/>
          <a:p>
            <a:r>
              <a:rPr lang="en-US" dirty="0"/>
              <a:t>Segregated funding sources</a:t>
            </a:r>
          </a:p>
          <a:p>
            <a:r>
              <a:rPr lang="en-US" dirty="0"/>
              <a:t>General Fund</a:t>
            </a:r>
          </a:p>
          <a:p>
            <a:pPr lvl="1"/>
            <a:r>
              <a:rPr lang="en-US" dirty="0"/>
              <a:t>State Budget Limitation &amp; Spending Authority</a:t>
            </a:r>
          </a:p>
          <a:p>
            <a:pPr lvl="1"/>
            <a:r>
              <a:rPr lang="en-US" dirty="0"/>
              <a:t>Who Pays?</a:t>
            </a:r>
          </a:p>
          <a:p>
            <a:pPr lvl="1"/>
            <a:r>
              <a:rPr lang="en-US" dirty="0"/>
              <a:t>Accounting for Spending Authority And Fund Balance</a:t>
            </a:r>
          </a:p>
          <a:p>
            <a:pPr lvl="1"/>
            <a:r>
              <a:rPr lang="en-US" dirty="0"/>
              <a:t>Expenditures</a:t>
            </a:r>
          </a:p>
          <a:p>
            <a:r>
              <a:rPr lang="en-US" dirty="0"/>
              <a:t>Other (Non-General) Funds</a:t>
            </a:r>
          </a:p>
          <a:p>
            <a:r>
              <a:rPr lang="en-US" dirty="0"/>
              <a:t>Oversight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73B1C-8850-4979-A7FA-EAA21F4C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073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538"/>
            <a:ext cx="8531225" cy="1143000"/>
          </a:xfrm>
        </p:spPr>
        <p:txBody>
          <a:bodyPr>
            <a:normAutofit/>
          </a:bodyPr>
          <a:lstStyle/>
          <a:p>
            <a:r>
              <a:rPr lang="en-US" dirty="0"/>
              <a:t>Property Valuation Characteristics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E5DE4-0009-4E30-90CB-E80E26A5742F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B652C3-E72E-44D4-B067-99D286C23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14400"/>
            <a:ext cx="7162800" cy="5465981"/>
          </a:xfrm>
          <a:prstGeom prst="rect">
            <a:avLst/>
          </a:prstGeom>
        </p:spPr>
      </p:pic>
      <p:sp>
        <p:nvSpPr>
          <p:cNvPr id="3" name="Star: 4 Points 2">
            <a:extLst>
              <a:ext uri="{FF2B5EF4-FFF2-40B4-BE49-F238E27FC236}">
                <a16:creationId xmlns:a16="http://schemas.microsoft.com/office/drawing/2014/main" id="{585D4E53-9442-43B7-91B1-4682F37C3859}"/>
              </a:ext>
            </a:extLst>
          </p:cNvPr>
          <p:cNvSpPr/>
          <p:nvPr/>
        </p:nvSpPr>
        <p:spPr>
          <a:xfrm>
            <a:off x="2743200" y="1752600"/>
            <a:ext cx="228600" cy="228600"/>
          </a:xfrm>
          <a:prstGeom prst="star4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4 Points 3">
            <a:extLst>
              <a:ext uri="{FF2B5EF4-FFF2-40B4-BE49-F238E27FC236}">
                <a16:creationId xmlns:a16="http://schemas.microsoft.com/office/drawing/2014/main" id="{408FC3E0-F593-49DB-B2A3-CBA3A273B30A}"/>
              </a:ext>
            </a:extLst>
          </p:cNvPr>
          <p:cNvSpPr/>
          <p:nvPr/>
        </p:nvSpPr>
        <p:spPr>
          <a:xfrm>
            <a:off x="4343400" y="4267200"/>
            <a:ext cx="228600" cy="152400"/>
          </a:xfrm>
          <a:prstGeom prst="star4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99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538"/>
            <a:ext cx="8531225" cy="1143000"/>
          </a:xfrm>
        </p:spPr>
        <p:txBody>
          <a:bodyPr>
            <a:normAutofit/>
          </a:bodyPr>
          <a:lstStyle/>
          <a:p>
            <a:r>
              <a:rPr lang="en-US" dirty="0"/>
              <a:t>Impact Property Tax Rates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19F4BE-2F71-4F54-92D8-D723791BD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7315200" cy="563348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E5DE4-0009-4E30-90CB-E80E26A5742F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3" name="Star: 4 Points 2">
            <a:extLst>
              <a:ext uri="{FF2B5EF4-FFF2-40B4-BE49-F238E27FC236}">
                <a16:creationId xmlns:a16="http://schemas.microsoft.com/office/drawing/2014/main" id="{FB9FDE6C-9B42-4F34-B8A5-C4BEE73A14C2}"/>
              </a:ext>
            </a:extLst>
          </p:cNvPr>
          <p:cNvSpPr/>
          <p:nvPr/>
        </p:nvSpPr>
        <p:spPr>
          <a:xfrm>
            <a:off x="2514600" y="1828800"/>
            <a:ext cx="152400" cy="152400"/>
          </a:xfrm>
          <a:prstGeom prst="star4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4 Points 3">
            <a:extLst>
              <a:ext uri="{FF2B5EF4-FFF2-40B4-BE49-F238E27FC236}">
                <a16:creationId xmlns:a16="http://schemas.microsoft.com/office/drawing/2014/main" id="{3DC7469C-064B-4FB8-ABAD-FDBF7384230B}"/>
              </a:ext>
            </a:extLst>
          </p:cNvPr>
          <p:cNvSpPr/>
          <p:nvPr/>
        </p:nvSpPr>
        <p:spPr>
          <a:xfrm>
            <a:off x="4191000" y="4419600"/>
            <a:ext cx="152400" cy="76200"/>
          </a:xfrm>
          <a:prstGeom prst="star4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8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A61D-CF35-491C-805A-AD565764D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2085"/>
            <a:ext cx="83058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Historical Property Tax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18573-A6AA-40A1-BE0A-B88FA99BC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CE4201D-8351-4F9A-9220-1C3E6681C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514597"/>
              </p:ext>
            </p:extLst>
          </p:nvPr>
        </p:nvGraphicFramePr>
        <p:xfrm>
          <a:off x="6934200" y="1752600"/>
          <a:ext cx="2109307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671">
                  <a:extLst>
                    <a:ext uri="{9D8B030D-6E8A-4147-A177-3AD203B41FA5}">
                      <a16:colId xmlns:a16="http://schemas.microsoft.com/office/drawing/2014/main" val="2424117975"/>
                    </a:ext>
                  </a:extLst>
                </a:gridCol>
                <a:gridCol w="1160636">
                  <a:extLst>
                    <a:ext uri="{9D8B030D-6E8A-4147-A177-3AD203B41FA5}">
                      <a16:colId xmlns:a16="http://schemas.microsoft.com/office/drawing/2014/main" val="409574194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Measure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Change </a:t>
                      </a:r>
                    </a:p>
                    <a:p>
                      <a:pPr algn="ctr"/>
                      <a:r>
                        <a:rPr lang="en-US" sz="1400" dirty="0"/>
                        <a:t>FY10 – FY25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425651"/>
                  </a:ext>
                </a:extLst>
              </a:tr>
              <a:tr h="296186">
                <a:tc>
                  <a:txBody>
                    <a:bodyPr/>
                    <a:lstStyle/>
                    <a:p>
                      <a:r>
                        <a:rPr lang="en-US" sz="1400" dirty="0"/>
                        <a:t>Maximum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-21.8%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30844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en-US" sz="1400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-11.1%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061608"/>
                  </a:ext>
                </a:extLst>
              </a:tr>
              <a:tr h="313414">
                <a:tc>
                  <a:txBody>
                    <a:bodyPr/>
                    <a:lstStyle/>
                    <a:p>
                      <a:r>
                        <a:rPr lang="en-US" sz="1400" dirty="0"/>
                        <a:t>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-2.3%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519874"/>
                  </a:ext>
                </a:extLst>
              </a:tr>
            </a:tbl>
          </a:graphicData>
        </a:graphic>
      </p:graphicFrame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672418B-A352-4187-A2CB-6BE2B2018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34" y="966505"/>
            <a:ext cx="6781800" cy="558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50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971800"/>
            <a:ext cx="6934200" cy="2892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25408F"/>
                </a:solidFill>
              </a:rPr>
              <a:t>General Fund: Accounting for Spending Authority And Fund Balance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44"/>
            <a:ext cx="9144000" cy="28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64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B7E6-3102-4308-AF60-2521F0E05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Spending Authority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92F3F-E008-47E1-8C2A-1C97C1C6A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303837"/>
          </a:xfrm>
        </p:spPr>
        <p:txBody>
          <a:bodyPr>
            <a:normAutofit/>
          </a:bodyPr>
          <a:lstStyle/>
          <a:p>
            <a:r>
              <a:rPr lang="en-US" altLang="en-US" dirty="0"/>
              <a:t>Limit on spending is the amount of Spending Authority a district has, not the amount of Cash or Fund Balance.</a:t>
            </a:r>
          </a:p>
          <a:p>
            <a:r>
              <a:rPr lang="en-US" altLang="en-US" dirty="0"/>
              <a:t>Total Spending Authority for a year is:</a:t>
            </a:r>
          </a:p>
          <a:p>
            <a:pPr marL="0" indent="0">
              <a:buNone/>
            </a:pPr>
            <a:r>
              <a:rPr lang="en-US" altLang="en-US" dirty="0"/>
              <a:t>       Current Year Spending Authority </a:t>
            </a:r>
          </a:p>
          <a:p>
            <a:pPr marL="0" indent="0">
              <a:buNone/>
            </a:pPr>
            <a:r>
              <a:rPr lang="en-US" altLang="en-US" dirty="0"/>
              <a:t>   </a:t>
            </a:r>
            <a:r>
              <a:rPr lang="en-US" altLang="en-US" u="sng" dirty="0"/>
              <a:t>+  Previous Years’ Unused Spending Authority</a:t>
            </a:r>
          </a:p>
          <a:p>
            <a:pPr marL="0" indent="0">
              <a:buNone/>
            </a:pPr>
            <a:r>
              <a:rPr lang="en-US" altLang="en-US" dirty="0"/>
              <a:t>   =  Total Spending Authority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73B1C-8850-4979-A7FA-EAA21F4C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53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B7E6-3102-4308-AF60-2521F0E05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Spending Auth. Vs Fund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92F3F-E008-47E1-8C2A-1C97C1C6A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303837"/>
          </a:xfrm>
        </p:spPr>
        <p:txBody>
          <a:bodyPr>
            <a:normAutofit/>
          </a:bodyPr>
          <a:lstStyle/>
          <a:p>
            <a:r>
              <a:rPr lang="en-US" altLang="en-US" dirty="0"/>
              <a:t>“If we get state aid and property taxes in the amount of our spending authority every year, why isn’t our Unspent Authorized Budget equal to our Fund Balance?”</a:t>
            </a:r>
          </a:p>
          <a:p>
            <a:r>
              <a:rPr lang="en-US" altLang="en-US" dirty="0"/>
              <a:t>Great question – because there are situations that generate cash and not spending authority and circumstances that generate spending authority and not cash.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73B1C-8850-4979-A7FA-EAA21F4C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010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B7E6-3102-4308-AF60-2521F0E05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Spending Authority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92F3F-E008-47E1-8C2A-1C97C1C6A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303837"/>
          </a:xfrm>
        </p:spPr>
        <p:txBody>
          <a:bodyPr>
            <a:normAutofit/>
          </a:bodyPr>
          <a:lstStyle/>
          <a:p>
            <a:r>
              <a:rPr lang="en-US" altLang="en-US" dirty="0"/>
              <a:t>So what’s the big deal with Spending Authority?</a:t>
            </a:r>
          </a:p>
          <a:p>
            <a:pPr lvl="1"/>
            <a:r>
              <a:rPr lang="en-US" altLang="en-US" dirty="0"/>
              <a:t>It is illegal for a school district to exceed it’s total Spending Authority.</a:t>
            </a:r>
          </a:p>
          <a:p>
            <a:pPr lvl="1"/>
            <a:r>
              <a:rPr lang="en-US" altLang="en-US" dirty="0"/>
              <a:t>Workout Plan, then Phase II Financial Viability Audit.</a:t>
            </a:r>
          </a:p>
          <a:p>
            <a:pPr lvl="1"/>
            <a:r>
              <a:rPr lang="en-US" altLang="en-US" dirty="0"/>
              <a:t>The State Board of Education has the ability to close a school district for lack of compliance with state/federal law and/or for financial unviability (not necessarily educational reasons).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73B1C-8850-4979-A7FA-EAA21F4C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50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971800"/>
            <a:ext cx="6934200" cy="2892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25408F"/>
                </a:solidFill>
              </a:rPr>
              <a:t>General Fund: Expenditures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44"/>
            <a:ext cx="9144000" cy="28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30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B7E6-3102-4308-AF60-2521F0E05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Fund: Expenditures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92F3F-E008-47E1-8C2A-1C97C1C6A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305800" cy="5303838"/>
          </a:xfrm>
        </p:spPr>
        <p:txBody>
          <a:bodyPr>
            <a:normAutofit/>
          </a:bodyPr>
          <a:lstStyle/>
          <a:p>
            <a:r>
              <a:rPr lang="en-US" dirty="0"/>
              <a:t>Where does the money go?</a:t>
            </a:r>
          </a:p>
          <a:p>
            <a:endParaRPr lang="en-US" dirty="0"/>
          </a:p>
          <a:p>
            <a:r>
              <a:rPr lang="en-US" dirty="0"/>
              <a:t>80% of the district’s funds go to pay for staff.</a:t>
            </a:r>
          </a:p>
          <a:p>
            <a:pPr lvl="1"/>
            <a:r>
              <a:rPr lang="en-US" dirty="0"/>
              <a:t>Remainder is spent on curriculum, utilities, supplies, professional development and costs of transportation (fuel and salaries, usually not buses).</a:t>
            </a:r>
          </a:p>
          <a:p>
            <a:pPr lvl="1"/>
            <a:r>
              <a:rPr lang="en-US" dirty="0"/>
              <a:t>Funds are to be used for the educational program not school facilities.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73B1C-8850-4979-A7FA-EAA21F4C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688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971800"/>
            <a:ext cx="6934200" cy="2892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25408F"/>
                </a:solidFill>
              </a:rPr>
              <a:t>Other Funds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25408F"/>
                </a:solidFill>
              </a:rPr>
              <a:t>(Non General Fund)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44"/>
            <a:ext cx="9144000" cy="28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4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971800"/>
            <a:ext cx="6934200" cy="2892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25408F"/>
                </a:solidFill>
              </a:rPr>
              <a:t>Segregated Funding Sources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44"/>
            <a:ext cx="9144000" cy="28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89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B7E6-3102-4308-AF60-2521F0E05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to Non-General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92F3F-E008-47E1-8C2A-1C97C1C6A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305800" cy="5303838"/>
          </a:xfrm>
        </p:spPr>
        <p:txBody>
          <a:bodyPr>
            <a:normAutofit/>
          </a:bodyPr>
          <a:lstStyle/>
          <a:p>
            <a:r>
              <a:rPr lang="en-US" dirty="0"/>
              <a:t>Step across the great divide.</a:t>
            </a:r>
          </a:p>
          <a:p>
            <a:r>
              <a:rPr lang="en-US" dirty="0"/>
              <a:t>Most of the following funding sources cannot be used in General Fund and vice versa.</a:t>
            </a:r>
          </a:p>
          <a:p>
            <a:r>
              <a:rPr lang="en-US" dirty="0"/>
              <a:t>Might have money in one of these sources but cannot use to offset a General Fund shortfall.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73B1C-8850-4979-A7FA-EAA21F4C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2195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B7E6-3102-4308-AF60-2521F0E05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Non-General Fund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92F3F-E008-47E1-8C2A-1C97C1C6A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305800" cy="5303838"/>
          </a:xfrm>
        </p:spPr>
        <p:txBody>
          <a:bodyPr>
            <a:normAutofit/>
          </a:bodyPr>
          <a:lstStyle/>
          <a:p>
            <a:r>
              <a:rPr lang="en-US" dirty="0"/>
              <a:t>PPEL: Physical Plant and Equipment Levy</a:t>
            </a:r>
          </a:p>
          <a:p>
            <a:r>
              <a:rPr lang="en-US" dirty="0"/>
              <a:t>Debt Service: Making Bond Issue Payments</a:t>
            </a:r>
          </a:p>
          <a:p>
            <a:r>
              <a:rPr lang="en-US" dirty="0"/>
              <a:t>Sales Tax: 1 Cent State Wide</a:t>
            </a:r>
          </a:p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73B1C-8850-4979-A7FA-EAA21F4C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773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B7E6-3102-4308-AF60-2521F0E05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Plant and Equipment Levy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92F3F-E008-47E1-8C2A-1C97C1C6A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305800" cy="53038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Used for buildings, buses (purchase and major repair), equipment and technology (no staff)</a:t>
            </a:r>
          </a:p>
          <a:p>
            <a:r>
              <a:rPr lang="en-US" dirty="0"/>
              <a:t>Two levies:</a:t>
            </a:r>
          </a:p>
          <a:p>
            <a:pPr lvl="1"/>
            <a:r>
              <a:rPr lang="en-US" dirty="0"/>
              <a:t>Board-approved $0.33 cents per thousand – exclusively property tax.</a:t>
            </a:r>
          </a:p>
          <a:p>
            <a:pPr lvl="1"/>
            <a:r>
              <a:rPr lang="en-US" dirty="0"/>
              <a:t>Voter-approved – maximum equivalent of $1.34 per thousand of property tax. May be funded by property tax or income surtax or a combination. Maximum 10 years – 50% + 1 vote.</a:t>
            </a:r>
          </a:p>
          <a:p>
            <a:pPr lvl="1"/>
            <a:r>
              <a:rPr lang="en-US" dirty="0"/>
              <a:t>Can borrow against property tax portion of voter-approved. Cannot borrow against the board-approved PPEL levy.</a:t>
            </a:r>
          </a:p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73B1C-8850-4979-A7FA-EAA21F4C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151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B7E6-3102-4308-AF60-2521F0E05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92F3F-E008-47E1-8C2A-1C97C1C6A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305800" cy="5303838"/>
          </a:xfrm>
        </p:spPr>
        <p:txBody>
          <a:bodyPr>
            <a:normAutofit/>
          </a:bodyPr>
          <a:lstStyle/>
          <a:p>
            <a:r>
              <a:rPr lang="en-US" dirty="0"/>
              <a:t>For buildings/grounds only</a:t>
            </a:r>
          </a:p>
          <a:p>
            <a:r>
              <a:rPr lang="en-US" dirty="0"/>
              <a:t>Voters approved borrowing against future property taxes (bond issue)</a:t>
            </a:r>
          </a:p>
          <a:p>
            <a:r>
              <a:rPr lang="en-US" dirty="0"/>
              <a:t>60% + 1 to approve</a:t>
            </a:r>
          </a:p>
          <a:p>
            <a:r>
              <a:rPr lang="en-US" dirty="0"/>
              <a:t>All property tax – maximum* $4.05 per thousand</a:t>
            </a:r>
          </a:p>
          <a:p>
            <a:r>
              <a:rPr lang="en-US" dirty="0"/>
              <a:t>20 year maximum duration</a:t>
            </a:r>
          </a:p>
          <a:p>
            <a:r>
              <a:rPr lang="en-US" dirty="0"/>
              <a:t>Until State Penny, was the primary way to build schools in Iowa</a:t>
            </a:r>
          </a:p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73B1C-8850-4979-A7FA-EAA21F4C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03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B7E6-3102-4308-AF60-2521F0E05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92F3F-E008-47E1-8C2A-1C97C1C6A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305800" cy="53038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Started out as local option sales tax in 1998.  By 2007 voters in all counties had passed it. Became “State Penny for School Infrastructure” July 1, 2008.</a:t>
            </a:r>
          </a:p>
          <a:p>
            <a:r>
              <a:rPr lang="en-US" dirty="0"/>
              <a:t>Distributed on a per pupil basis</a:t>
            </a:r>
          </a:p>
          <a:p>
            <a:r>
              <a:rPr lang="en-US" dirty="0"/>
              <a:t>Requires a district vote on a Revenue Purpose Statement (RPS).</a:t>
            </a:r>
          </a:p>
          <a:p>
            <a:r>
              <a:rPr lang="en-US" dirty="0"/>
              <a:t>Can be used for buildings/grounds, PPEL purposes and PERL purposes (still depends on RPS language in your district) – cannot be used for staff costs.</a:t>
            </a:r>
          </a:p>
          <a:p>
            <a:r>
              <a:rPr lang="en-US" dirty="0"/>
              <a:t>Increased portion to property tax relief =&gt; maximum 1% of growth rate yearly until reaches 30% of total receipts (doesn’t keep up with construction inflation).</a:t>
            </a:r>
          </a:p>
          <a:p>
            <a:r>
              <a:rPr lang="en-US" dirty="0"/>
              <a:t>Expires 1/1/2051.</a:t>
            </a:r>
          </a:p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73B1C-8850-4979-A7FA-EAA21F4C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9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B7E6-3102-4308-AF60-2521F0E05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Values Matter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73B1C-8850-4979-A7FA-EAA21F4C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35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203B0B-DBA9-45E7-AD39-5069473CF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48282"/>
              </p:ext>
            </p:extLst>
          </p:nvPr>
        </p:nvGraphicFramePr>
        <p:xfrm>
          <a:off x="473260" y="1524000"/>
          <a:ext cx="821354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22">
                  <a:extLst>
                    <a:ext uri="{9D8B030D-6E8A-4147-A177-3AD203B41FA5}">
                      <a16:colId xmlns:a16="http://schemas.microsoft.com/office/drawing/2014/main" val="2227843614"/>
                    </a:ext>
                  </a:extLst>
                </a:gridCol>
                <a:gridCol w="2555220">
                  <a:extLst>
                    <a:ext uri="{9D8B030D-6E8A-4147-A177-3AD203B41FA5}">
                      <a16:colId xmlns:a16="http://schemas.microsoft.com/office/drawing/2014/main" val="3783632521"/>
                    </a:ext>
                  </a:extLst>
                </a:gridCol>
                <a:gridCol w="2345998">
                  <a:extLst>
                    <a:ext uri="{9D8B030D-6E8A-4147-A177-3AD203B41FA5}">
                      <a16:colId xmlns:a16="http://schemas.microsoft.com/office/drawing/2014/main" val="138276607"/>
                    </a:ext>
                  </a:extLst>
                </a:gridCol>
              </a:tblGrid>
              <a:tr h="8728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Example Levy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Property Poorest (Per Student)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Property Richest (Per Student)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2162177"/>
                  </a:ext>
                </a:extLst>
              </a:tr>
              <a:tr h="505691">
                <a:tc>
                  <a:txBody>
                    <a:bodyPr/>
                    <a:lstStyle/>
                    <a:p>
                      <a:r>
                        <a:rPr lang="en-US" sz="2400" dirty="0"/>
                        <a:t>PPEL ($0.33)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$432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604454"/>
                  </a:ext>
                </a:extLst>
              </a:tr>
              <a:tr h="505691">
                <a:tc>
                  <a:txBody>
                    <a:bodyPr/>
                    <a:lstStyle/>
                    <a:p>
                      <a:r>
                        <a:rPr lang="en-US" sz="2400" dirty="0"/>
                        <a:t>PPEL ($1.34)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$1,752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542559"/>
                  </a:ext>
                </a:extLst>
              </a:tr>
              <a:tr h="505691">
                <a:tc>
                  <a:txBody>
                    <a:bodyPr/>
                    <a:lstStyle/>
                    <a:p>
                      <a:r>
                        <a:rPr lang="en-US" sz="2400" dirty="0"/>
                        <a:t>Debt Service ($4.05)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$772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$5,296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398089"/>
                  </a:ext>
                </a:extLst>
              </a:tr>
              <a:tr h="505691">
                <a:tc>
                  <a:txBody>
                    <a:bodyPr/>
                    <a:lstStyle/>
                    <a:p>
                      <a:r>
                        <a:rPr lang="en-US" sz="2400" dirty="0"/>
                        <a:t>SAVE (State Penny)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$1,367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$1,367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190032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D1F922-A157-41E4-9D94-AD52F6D7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95799"/>
            <a:ext cx="8305800" cy="1860551"/>
          </a:xfrm>
        </p:spPr>
        <p:txBody>
          <a:bodyPr>
            <a:normAutofit/>
          </a:bodyPr>
          <a:lstStyle/>
          <a:p>
            <a:r>
              <a:rPr lang="en-US" dirty="0"/>
              <a:t>Districts with lower property values per pupil do not generate as much at a rate as district’s with higher property per student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6743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971800"/>
            <a:ext cx="6934200" cy="2892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25408F"/>
                </a:solidFill>
              </a:rPr>
              <a:t>Oversight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44"/>
            <a:ext cx="9144000" cy="28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938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B7E6-3102-4308-AF60-2521F0E05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of Oversight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92F3F-E008-47E1-8C2A-1C97C1C6A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305800" cy="5303838"/>
          </a:xfrm>
        </p:spPr>
        <p:txBody>
          <a:bodyPr>
            <a:normAutofit/>
          </a:bodyPr>
          <a:lstStyle/>
          <a:p>
            <a:r>
              <a:rPr lang="en-US" dirty="0"/>
              <a:t>There is a lot of oversight on school spending and performance</a:t>
            </a:r>
          </a:p>
          <a:p>
            <a:pPr lvl="1"/>
            <a:r>
              <a:rPr lang="en-US" dirty="0"/>
              <a:t>Annual reports filed annually and audited by independent auditors (they look at expenditures, processes, etc.)</a:t>
            </a:r>
          </a:p>
          <a:p>
            <a:pPr lvl="1"/>
            <a:r>
              <a:rPr lang="en-US" dirty="0"/>
              <a:t>Certified Annual Report (a district’s accounting information) is submitted to the DE</a:t>
            </a:r>
          </a:p>
          <a:p>
            <a:pPr lvl="1"/>
            <a:r>
              <a:rPr lang="en-US" dirty="0"/>
              <a:t>School Budget Review Committee reviews issues with spending authority or other non-compliance</a:t>
            </a:r>
          </a:p>
          <a:p>
            <a:pPr lvl="1"/>
            <a:r>
              <a:rPr lang="en-US" dirty="0"/>
              <a:t>State Auditor</a:t>
            </a:r>
          </a:p>
          <a:p>
            <a:pPr lvl="1"/>
            <a:endParaRPr lang="en-US" dirty="0"/>
          </a:p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73B1C-8850-4979-A7FA-EAA21F4C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36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971800"/>
            <a:ext cx="6934200" cy="2892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25408F"/>
                </a:solidFill>
              </a:rPr>
              <a:t>Wrap Up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44"/>
            <a:ext cx="9144000" cy="28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227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B7E6-3102-4308-AF60-2521F0E05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92F3F-E008-47E1-8C2A-1C97C1C6A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305800" cy="5303838"/>
          </a:xfrm>
        </p:spPr>
        <p:txBody>
          <a:bodyPr>
            <a:normAutofit fontScale="92500"/>
          </a:bodyPr>
          <a:lstStyle/>
          <a:p>
            <a:r>
              <a:rPr lang="en-US" dirty="0"/>
              <a:t>Schools have segregated funds, they don’t have full control over how they spend money</a:t>
            </a:r>
          </a:p>
          <a:p>
            <a:r>
              <a:rPr lang="en-US" dirty="0"/>
              <a:t>Schools are budget limited and that is set by the legislature every year</a:t>
            </a:r>
          </a:p>
          <a:p>
            <a:r>
              <a:rPr lang="en-US" dirty="0"/>
              <a:t>Budget: Enrollment x District cost per pupil</a:t>
            </a:r>
          </a:p>
          <a:p>
            <a:r>
              <a:rPr lang="en-US" dirty="0"/>
              <a:t>On average general fund funding is 58% state aid, and 32% local taxes, 10% Federal and other</a:t>
            </a:r>
          </a:p>
          <a:p>
            <a:r>
              <a:rPr lang="en-US" dirty="0"/>
              <a:t>It is illegal for a school to spend beyond the legislature's set spending authority.</a:t>
            </a:r>
          </a:p>
          <a:p>
            <a:r>
              <a:rPr lang="en-US" altLang="en-US" dirty="0"/>
              <a:t>There are layers of oversight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73B1C-8850-4979-A7FA-EAA21F4C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90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B7E6-3102-4308-AF60-2521F0E05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Finance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92F3F-E008-47E1-8C2A-1C97C1C6A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303837"/>
          </a:xfrm>
        </p:spPr>
        <p:txBody>
          <a:bodyPr>
            <a:normAutofit/>
          </a:bodyPr>
          <a:lstStyle/>
          <a:p>
            <a:r>
              <a:rPr lang="en-US" dirty="0"/>
              <a:t>School districts have restricted funding sources (not all funds can be spent on anything the district decides)</a:t>
            </a:r>
          </a:p>
          <a:p>
            <a:pPr lvl="1"/>
            <a:r>
              <a:rPr lang="en-US" altLang="en-US" dirty="0"/>
              <a:t>State and federal law specifies what are allowable expenditures–even from within the General Fund  </a:t>
            </a:r>
          </a:p>
          <a:p>
            <a:pPr lvl="1"/>
            <a:r>
              <a:rPr lang="en-US" altLang="en-US" dirty="0"/>
              <a:t>Administrative Rules, legal rulings, and court precedent can further clarify state Code</a:t>
            </a:r>
          </a:p>
          <a:p>
            <a:r>
              <a:rPr lang="en-US" altLang="en-US" dirty="0"/>
              <a:t>These rules create “weird” results: A school could have the money to buy a building, but not have enough money for salaries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73B1C-8850-4979-A7FA-EAA21F4C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833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29897" y="5067098"/>
            <a:ext cx="2343930" cy="1320236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Clr>
                <a:srgbClr val="0F6FC6"/>
              </a:buClr>
            </a:pPr>
            <a:r>
              <a:rPr lang="en-US" sz="1300" b="1" dirty="0">
                <a:solidFill>
                  <a:srgbClr val="25408F"/>
                </a:solidFill>
                <a:latin typeface="Georgia" panose="02040502050405020303" pitchFamily="18" charset="0"/>
                <a:cs typeface="Arial" charset="0"/>
              </a:rPr>
              <a:t>Larry Sigel</a:t>
            </a:r>
            <a:br>
              <a:rPr lang="en-US" sz="1300" dirty="0">
                <a:solidFill>
                  <a:srgbClr val="25408F"/>
                </a:solidFill>
                <a:latin typeface="Georgia" pitchFamily="18" charset="0"/>
                <a:cs typeface="Arial" charset="0"/>
              </a:rPr>
            </a:br>
            <a:r>
              <a:rPr lang="en-US" sz="1300" dirty="0">
                <a:solidFill>
                  <a:srgbClr val="25408F"/>
                </a:solidFill>
                <a:latin typeface="Georgia" pitchFamily="18" charset="0"/>
                <a:cs typeface="Arial" charset="0"/>
              </a:rPr>
              <a:t>Cell: 515-490-9951</a:t>
            </a:r>
            <a:br>
              <a:rPr lang="en-US" sz="1300" dirty="0">
                <a:solidFill>
                  <a:srgbClr val="25408F"/>
                </a:solidFill>
                <a:latin typeface="Georgia" pitchFamily="18" charset="0"/>
                <a:cs typeface="Arial" charset="0"/>
              </a:rPr>
            </a:br>
            <a:r>
              <a:rPr lang="en-US" sz="1300" dirty="0">
                <a:solidFill>
                  <a:srgbClr val="25408F"/>
                </a:solidFill>
                <a:latin typeface="Georgia" panose="02040502050405020303" pitchFamily="18" charset="0"/>
                <a:hlinkClick r:id="rId2"/>
              </a:rPr>
              <a:t>larry@iowaschoolfinance.com</a:t>
            </a:r>
            <a:r>
              <a:rPr lang="en-US" sz="1300" dirty="0">
                <a:solidFill>
                  <a:srgbClr val="25408F"/>
                </a:solidFill>
                <a:latin typeface="Georgia" panose="02040502050405020303" pitchFamily="18" charset="0"/>
              </a:rPr>
              <a:t> </a:t>
            </a:r>
          </a:p>
          <a:p>
            <a:pPr marL="47625">
              <a:buClr>
                <a:srgbClr val="0F6FC6"/>
              </a:buClr>
            </a:pPr>
            <a:endParaRPr lang="en-US" sz="1300" dirty="0">
              <a:solidFill>
                <a:srgbClr val="25408F"/>
              </a:solidFill>
              <a:latin typeface="Georgia" panose="02040502050405020303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269008" y="5410200"/>
            <a:ext cx="2895600" cy="13906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91440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rgbClr val="0F6FC6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300" b="1" dirty="0">
                <a:solidFill>
                  <a:srgbClr val="25408F"/>
                </a:solidFill>
                <a:latin typeface="Georgia" pitchFamily="18" charset="0"/>
                <a:cs typeface="Arial" charset="0"/>
              </a:rPr>
              <a:t>Margaret Buckton</a:t>
            </a:r>
            <a:br>
              <a:rPr lang="en-US" sz="1300" b="1" dirty="0">
                <a:solidFill>
                  <a:srgbClr val="25408F"/>
                </a:solidFill>
                <a:latin typeface="Georgia" pitchFamily="18" charset="0"/>
                <a:cs typeface="Arial" charset="0"/>
              </a:rPr>
            </a:br>
            <a:r>
              <a:rPr lang="en-US" sz="1300" dirty="0">
                <a:solidFill>
                  <a:srgbClr val="25408F"/>
                </a:solidFill>
                <a:latin typeface="Georgia" pitchFamily="18" charset="0"/>
                <a:cs typeface="Arial" charset="0"/>
              </a:rPr>
              <a:t>515-201-3755</a:t>
            </a:r>
            <a:br>
              <a:rPr lang="en-US" sz="1300" dirty="0">
                <a:solidFill>
                  <a:srgbClr val="25408F"/>
                </a:solidFill>
                <a:latin typeface="Georgia" pitchFamily="18" charset="0"/>
                <a:cs typeface="Arial" charset="0"/>
              </a:rPr>
            </a:br>
            <a:r>
              <a:rPr lang="en-US" sz="1300" dirty="0">
                <a:solidFill>
                  <a:srgbClr val="25408F"/>
                </a:solidFill>
                <a:latin typeface="Georgia" pitchFamily="18" charset="0"/>
                <a:cs typeface="Arial" charset="0"/>
                <a:hlinkClick r:id="rId3"/>
              </a:rPr>
              <a:t>margaret@iowaschoolfinance.com</a:t>
            </a:r>
            <a:r>
              <a:rPr lang="en-US" sz="1300" dirty="0">
                <a:solidFill>
                  <a:srgbClr val="25408F"/>
                </a:solidFill>
                <a:latin typeface="Georgia" pitchFamily="18" charset="0"/>
                <a:cs typeface="Arial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FA9CF7-D2D0-47A6-B092-9F6B37164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2855763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1237212" y="5885818"/>
            <a:ext cx="6934200" cy="112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1200" dirty="0">
                <a:solidFill>
                  <a:schemeClr val="tx2"/>
                </a:solidFill>
              </a:rPr>
              <a:t>ISFIS, Inc., 1201 63</a:t>
            </a:r>
            <a:r>
              <a:rPr lang="en-US" sz="1200" baseline="30000" dirty="0">
                <a:solidFill>
                  <a:schemeClr val="tx2"/>
                </a:solidFill>
              </a:rPr>
              <a:t>rd</a:t>
            </a:r>
            <a:r>
              <a:rPr lang="en-US" sz="1200" dirty="0">
                <a:solidFill>
                  <a:schemeClr val="tx2"/>
                </a:solidFill>
              </a:rPr>
              <a:t> Street, Des Moines, IA, 50311, (515) 251-5970, www.IowaSchoolFinance.com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426814" y="5067098"/>
            <a:ext cx="2362548" cy="1202632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Clr>
                <a:srgbClr val="0F6FC6"/>
              </a:buClr>
            </a:pPr>
            <a:r>
              <a:rPr lang="en-US" sz="1300" b="1" dirty="0">
                <a:solidFill>
                  <a:srgbClr val="25408F"/>
                </a:solidFill>
                <a:latin typeface="Georgia" pitchFamily="18" charset="0"/>
                <a:cs typeface="Arial" charset="0"/>
              </a:rPr>
              <a:t>Jen Albers</a:t>
            </a:r>
            <a:br>
              <a:rPr lang="en-US" sz="1300" b="1" dirty="0">
                <a:solidFill>
                  <a:srgbClr val="25408F"/>
                </a:solidFill>
                <a:latin typeface="Georgia" pitchFamily="18" charset="0"/>
                <a:cs typeface="Arial" charset="0"/>
              </a:rPr>
            </a:br>
            <a:r>
              <a:rPr lang="en-US" sz="1300" dirty="0">
                <a:solidFill>
                  <a:srgbClr val="25408F"/>
                </a:solidFill>
                <a:latin typeface="Georgia" pitchFamily="18" charset="0"/>
                <a:cs typeface="Arial" charset="0"/>
              </a:rPr>
              <a:t>515-251-5970 ext. 4</a:t>
            </a:r>
            <a:br>
              <a:rPr lang="en-US" sz="1300" dirty="0">
                <a:solidFill>
                  <a:srgbClr val="25408F"/>
                </a:solidFill>
                <a:latin typeface="Georgia" pitchFamily="18" charset="0"/>
                <a:cs typeface="Arial" charset="0"/>
              </a:rPr>
            </a:br>
            <a:r>
              <a:rPr lang="en-US" sz="1300" dirty="0">
                <a:solidFill>
                  <a:srgbClr val="25408F"/>
                </a:solidFill>
                <a:latin typeface="Georgia" pitchFamily="18" charset="0"/>
                <a:cs typeface="Arial" charset="0"/>
                <a:hlinkClick r:id="rId2"/>
              </a:rPr>
              <a:t>jen@iowaschoolfinance.com</a:t>
            </a:r>
            <a:r>
              <a:rPr lang="en-US" sz="1300" dirty="0">
                <a:solidFill>
                  <a:srgbClr val="25408F"/>
                </a:solidFill>
                <a:latin typeface="Georgia" pitchFamily="18" charset="0"/>
                <a:cs typeface="Arial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7169" y="3001249"/>
            <a:ext cx="1321839" cy="1982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9458" y="2997857"/>
            <a:ext cx="1326362" cy="19895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971" y="2927165"/>
            <a:ext cx="1371229" cy="20568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B86239-A1AD-49B4-A6E4-FFF0521E9C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8678" y="2982902"/>
            <a:ext cx="1484722" cy="199245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49899D96-9B06-4F35-A885-79F5346217B0}"/>
              </a:ext>
            </a:extLst>
          </p:cNvPr>
          <p:cNvSpPr txBox="1">
            <a:spLocks/>
          </p:cNvSpPr>
          <p:nvPr/>
        </p:nvSpPr>
        <p:spPr>
          <a:xfrm>
            <a:off x="1981200" y="5410200"/>
            <a:ext cx="2726600" cy="1140891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40000"/>
              </a:lnSpc>
              <a:buClr>
                <a:srgbClr val="0F6FC6"/>
              </a:buClr>
            </a:pPr>
            <a:r>
              <a:rPr lang="en-US" sz="1300" b="1" dirty="0">
                <a:solidFill>
                  <a:srgbClr val="25408F"/>
                </a:solidFill>
                <a:latin typeface="Georgia" pitchFamily="18" charset="0"/>
                <a:cs typeface="Arial" charset="0"/>
              </a:rPr>
              <a:t>Ken Sturgis</a:t>
            </a:r>
            <a:br>
              <a:rPr lang="en-US" sz="1300" b="1" dirty="0">
                <a:solidFill>
                  <a:srgbClr val="25408F"/>
                </a:solidFill>
                <a:latin typeface="Georgia" pitchFamily="18" charset="0"/>
                <a:cs typeface="Arial" charset="0"/>
              </a:rPr>
            </a:br>
            <a:r>
              <a:rPr lang="en-US" sz="1300" dirty="0">
                <a:solidFill>
                  <a:srgbClr val="25408F"/>
                </a:solidFill>
                <a:latin typeface="Georgia" pitchFamily="18" charset="0"/>
                <a:cs typeface="Arial" charset="0"/>
              </a:rPr>
              <a:t>515-251-5970 ext. 6</a:t>
            </a:r>
            <a:br>
              <a:rPr lang="en-US" sz="1300" dirty="0">
                <a:solidFill>
                  <a:srgbClr val="25408F"/>
                </a:solidFill>
                <a:latin typeface="Georgia" pitchFamily="18" charset="0"/>
                <a:cs typeface="Arial" charset="0"/>
              </a:rPr>
            </a:br>
            <a:r>
              <a:rPr lang="en-US" sz="1300" dirty="0">
                <a:solidFill>
                  <a:srgbClr val="25408F"/>
                </a:solidFill>
                <a:latin typeface="Georgia" pitchFamily="18" charset="0"/>
                <a:cs typeface="Arial" charset="0"/>
                <a:hlinkClick r:id="rId2"/>
              </a:rPr>
              <a:t>ken@iowaschoolfinance.com</a:t>
            </a:r>
            <a:r>
              <a:rPr lang="en-US" sz="1300" dirty="0">
                <a:solidFill>
                  <a:srgbClr val="25408F"/>
                </a:solidFill>
                <a:latin typeface="Georgia" pitchFamily="18" charset="0"/>
                <a:cs typeface="Arial" charset="0"/>
              </a:rPr>
              <a:t> </a:t>
            </a:r>
          </a:p>
          <a:p>
            <a:pPr marL="0">
              <a:spcAft>
                <a:spcPts val="0"/>
              </a:spcAft>
              <a:buClr>
                <a:srgbClr val="0F6FC6"/>
              </a:buClr>
            </a:pPr>
            <a:endParaRPr lang="en-US" sz="1100" dirty="0">
              <a:solidFill>
                <a:srgbClr val="25408F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02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163AA-45BD-4F91-9976-05E05EAF1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ED2BD-578E-4B12-A47B-6920EAD01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A960C434-684E-44EE-B50F-EDC715D29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0" y="26519"/>
            <a:ext cx="8506939" cy="657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5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92F3F-E008-47E1-8C2A-1C97C1C6A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3058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73B1C-8850-4979-A7FA-EAA21F4C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B17319-D3E0-44AB-94D0-7B7F8305878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FY 2025: “General” Fund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BB76113-8374-4428-A63D-24920CB6E4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770865"/>
              </p:ext>
            </p:extLst>
          </p:nvPr>
        </p:nvGraphicFramePr>
        <p:xfrm>
          <a:off x="190500" y="990600"/>
          <a:ext cx="8763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328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971800"/>
            <a:ext cx="6934200" cy="2892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25408F"/>
                </a:solidFill>
              </a:rPr>
              <a:t>General Fund: Budget Limitation &amp; Spending Authority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44"/>
            <a:ext cx="9144000" cy="28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02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B7E6-3102-4308-AF60-2521F0E05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92F3F-E008-47E1-8C2A-1C97C1C6A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305800" cy="5303838"/>
          </a:xfrm>
        </p:spPr>
        <p:txBody>
          <a:bodyPr>
            <a:normAutofit/>
          </a:bodyPr>
          <a:lstStyle/>
          <a:p>
            <a:r>
              <a:rPr lang="en-US" dirty="0"/>
              <a:t>Focus primarily on General Fund. Why?</a:t>
            </a:r>
          </a:p>
          <a:p>
            <a:pPr lvl="1"/>
            <a:r>
              <a:rPr lang="en-US" dirty="0"/>
              <a:t>That’s where we pay for educational program.</a:t>
            </a:r>
          </a:p>
          <a:p>
            <a:pPr lvl="1"/>
            <a:r>
              <a:rPr lang="en-US" dirty="0"/>
              <a:t>Largest portion of a school’s expenditures.</a:t>
            </a:r>
          </a:p>
          <a:p>
            <a:pPr lvl="1"/>
            <a:r>
              <a:rPr lang="en-US" dirty="0"/>
              <a:t>Biggest risk.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73B1C-8850-4979-A7FA-EAA21F4C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99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B7E6-3102-4308-AF60-2521F0E05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Fund: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92F3F-E008-47E1-8C2A-1C97C1C6A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303837"/>
          </a:xfrm>
        </p:spPr>
        <p:txBody>
          <a:bodyPr>
            <a:normAutofit/>
          </a:bodyPr>
          <a:lstStyle/>
          <a:p>
            <a:r>
              <a:rPr lang="en-US" dirty="0"/>
              <a:t>Funding and budget is student driven, amount per student set by legislature</a:t>
            </a:r>
          </a:p>
          <a:p>
            <a:r>
              <a:rPr lang="en-US" altLang="en-US" dirty="0"/>
              <a:t>Schools are </a:t>
            </a:r>
            <a:r>
              <a:rPr lang="en-US" altLang="en-US" u="sng" dirty="0"/>
              <a:t>budget limited</a:t>
            </a:r>
            <a:r>
              <a:rPr lang="en-US" altLang="en-US" dirty="0"/>
              <a:t>, not rate limited. </a:t>
            </a:r>
          </a:p>
          <a:p>
            <a:pPr lvl="1"/>
            <a:r>
              <a:rPr lang="en-US" altLang="en-US" dirty="0"/>
              <a:t>Doubling property value = rate falls, not more $ to spend for your general fund</a:t>
            </a:r>
          </a:p>
          <a:p>
            <a:r>
              <a:rPr lang="en-US" altLang="en-US" dirty="0"/>
              <a:t>Tax rate driven primarily by the formula (and legislature) than by district actions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73B1C-8850-4979-A7FA-EAA21F4C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9E86-4CC3-4959-A751-C33E618564A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81684"/>
      </p:ext>
    </p:extLst>
  </p:cSld>
  <p:clrMapOvr>
    <a:masterClrMapping/>
  </p:clrMapOvr>
</p:sld>
</file>

<file path=ppt/theme/theme1.xml><?xml version="1.0" encoding="utf-8"?>
<a:theme xmlns:a="http://schemas.openxmlformats.org/drawingml/2006/main" name="ISFIS Webin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FIS PPT Template 7.2014" id="{0D8EC974-D7DF-48B6-B323-28969B090996}" vid="{26FF41F1-B72B-4584-9F8E-CFAEE15A9F78}"/>
    </a:ext>
  </a:extLst>
</a:theme>
</file>

<file path=ppt/theme/theme2.xml><?xml version="1.0" encoding="utf-8"?>
<a:theme xmlns:a="http://schemas.openxmlformats.org/drawingml/2006/main" name="ISFIS-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FIS-Green" id="{36109C64-15B0-44C9-A717-F66B6D07A4ED}" vid="{5DA91592-39CB-4BEE-AD6D-C549682993B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113315</TotalTime>
  <Words>1767</Words>
  <Application>Microsoft Office PowerPoint</Application>
  <PresentationFormat>On-screen Show (4:3)</PresentationFormat>
  <Paragraphs>280</Paragraphs>
  <Slides>40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Georgia</vt:lpstr>
      <vt:lpstr>Wingdings</vt:lpstr>
      <vt:lpstr>ISFIS Webinar</vt:lpstr>
      <vt:lpstr>ISFIS-Green</vt:lpstr>
      <vt:lpstr>School Finance for the General Public</vt:lpstr>
      <vt:lpstr>School Finance Overview</vt:lpstr>
      <vt:lpstr>PowerPoint Presentation</vt:lpstr>
      <vt:lpstr>School Finance Overview</vt:lpstr>
      <vt:lpstr>PowerPoint Presentation</vt:lpstr>
      <vt:lpstr>PowerPoint Presentation</vt:lpstr>
      <vt:lpstr>PowerPoint Presentation</vt:lpstr>
      <vt:lpstr>Focus</vt:lpstr>
      <vt:lpstr>General Fund: Basics</vt:lpstr>
      <vt:lpstr>General Fund: Basics</vt:lpstr>
      <vt:lpstr>Spending Authority Calculation: Students</vt:lpstr>
      <vt:lpstr>Spending Authority Calculation: DCPP</vt:lpstr>
      <vt:lpstr>PowerPoint Presentation</vt:lpstr>
      <vt:lpstr>Spending Authority</vt:lpstr>
      <vt:lpstr>PowerPoint Presentation</vt:lpstr>
      <vt:lpstr>Funding Sources – State Average</vt:lpstr>
      <vt:lpstr>Who Pays?</vt:lpstr>
      <vt:lpstr>FY26 Financing the General Fund</vt:lpstr>
      <vt:lpstr>FY26 Financing the General Fund</vt:lpstr>
      <vt:lpstr>Property Valuation Characteristics</vt:lpstr>
      <vt:lpstr>Impact Property Tax Rates</vt:lpstr>
      <vt:lpstr>Historical Property Tax Data</vt:lpstr>
      <vt:lpstr>PowerPoint Presentation</vt:lpstr>
      <vt:lpstr>Spending Authority Calculation</vt:lpstr>
      <vt:lpstr>Spending Auth. Vs Fund Balance</vt:lpstr>
      <vt:lpstr>Spending Authority Calculation</vt:lpstr>
      <vt:lpstr>PowerPoint Presentation</vt:lpstr>
      <vt:lpstr>General Fund: Expenditures</vt:lpstr>
      <vt:lpstr>PowerPoint Presentation</vt:lpstr>
      <vt:lpstr>Transition to Non-General Fund</vt:lpstr>
      <vt:lpstr>Non-General Fund Summary</vt:lpstr>
      <vt:lpstr>Physical Plant and Equipment Levy</vt:lpstr>
      <vt:lpstr>Debt Service</vt:lpstr>
      <vt:lpstr>Sales Tax</vt:lpstr>
      <vt:lpstr>Property Values Matter</vt:lpstr>
      <vt:lpstr>PowerPoint Presentation</vt:lpstr>
      <vt:lpstr>Layers of Oversight</vt:lpstr>
      <vt:lpstr>PowerPoint Presentation</vt:lpstr>
      <vt:lpstr>Key Points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Title</dc:title>
  <dc:creator>Susie</dc:creator>
  <cp:lastModifiedBy>Ken</cp:lastModifiedBy>
  <cp:revision>6889</cp:revision>
  <cp:lastPrinted>2025-04-18T12:57:34Z</cp:lastPrinted>
  <dcterms:created xsi:type="dcterms:W3CDTF">2014-07-14T21:17:36Z</dcterms:created>
  <dcterms:modified xsi:type="dcterms:W3CDTF">2025-07-17T19:38:14Z</dcterms:modified>
</cp:coreProperties>
</file>