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3363" r:id="rId2"/>
    <p:sldId id="12648" r:id="rId3"/>
    <p:sldId id="12649" r:id="rId4"/>
    <p:sldId id="12681" r:id="rId5"/>
    <p:sldId id="12682" r:id="rId6"/>
    <p:sldId id="12683" r:id="rId7"/>
    <p:sldId id="12684" r:id="rId8"/>
    <p:sldId id="12651" r:id="rId9"/>
    <p:sldId id="11936" r:id="rId10"/>
    <p:sldId id="12654" r:id="rId11"/>
    <p:sldId id="12652" r:id="rId12"/>
    <p:sldId id="12673" r:id="rId13"/>
    <p:sldId id="12666" r:id="rId14"/>
    <p:sldId id="12686" r:id="rId15"/>
    <p:sldId id="12655" r:id="rId16"/>
    <p:sldId id="12656" r:id="rId17"/>
    <p:sldId id="12657" r:id="rId18"/>
    <p:sldId id="12658" r:id="rId19"/>
    <p:sldId id="12653" r:id="rId20"/>
    <p:sldId id="12667" r:id="rId21"/>
    <p:sldId id="12687" r:id="rId22"/>
    <p:sldId id="12659" r:id="rId23"/>
    <p:sldId id="12446" r:id="rId24"/>
    <p:sldId id="12674" r:id="rId25"/>
    <p:sldId id="12675" r:id="rId26"/>
    <p:sldId id="12676" r:id="rId27"/>
    <p:sldId id="12677" r:id="rId28"/>
    <p:sldId id="12668" r:id="rId29"/>
    <p:sldId id="12660" r:id="rId30"/>
    <p:sldId id="259" r:id="rId31"/>
    <p:sldId id="12669" r:id="rId32"/>
    <p:sldId id="12662" r:id="rId33"/>
    <p:sldId id="12665" r:id="rId34"/>
    <p:sldId id="12663" r:id="rId35"/>
    <p:sldId id="12664" r:id="rId36"/>
    <p:sldId id="12671" r:id="rId37"/>
    <p:sldId id="12688" r:id="rId38"/>
    <p:sldId id="12670" r:id="rId39"/>
    <p:sldId id="12672" r:id="rId40"/>
    <p:sldId id="12678" r:id="rId41"/>
    <p:sldId id="12679" r:id="rId42"/>
    <p:sldId id="12680" r:id="rId43"/>
    <p:sldId id="12690" r:id="rId44"/>
    <p:sldId id="12689"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203" autoAdjust="0"/>
    <p:restoredTop sz="94660"/>
  </p:normalViewPr>
  <p:slideViewPr>
    <p:cSldViewPr snapToGrid="0">
      <p:cViewPr varScale="1">
        <p:scale>
          <a:sx n="84" d="100"/>
          <a:sy n="84" d="100"/>
        </p:scale>
        <p:origin x="1162" y="46"/>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argaret\Desktop\ISFIS\sharing%20and%20reorg\chart%20of%20number%20of%20Iowa%20School%20Districts.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Margaret\Desktop\Education%20Coalition\Iowa%20Expenditure%20gap%20history%20with%20year%20labels%202014-2026.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Ken\Desktop\ISFIS-Company_Folder\SSA%20History%20with%20CPI%20FY2026.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5.xml.rels><?xml version="1.0" encoding="UTF-8" standalone="yes"?>
<Relationships xmlns="http://schemas.openxmlformats.org/package/2006/relationships"><Relationship Id="rId3" Type="http://schemas.openxmlformats.org/officeDocument/2006/relationships/oleObject" Target="file:///C:\Users\Margaret\Desktop\Education%20Coalition\Iowa%20Expenditure%20gap%20history%20with%20year%20labels%202014-2026.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sz="1600" b="1" dirty="0"/>
              <a:t>Number of Iowa Public School Districts 1989-90 through </a:t>
            </a:r>
          </a:p>
          <a:p>
            <a:pPr>
              <a:defRPr sz="1600" b="1"/>
            </a:pPr>
            <a:r>
              <a:rPr lang="en-US" sz="1600" b="1" dirty="0"/>
              <a:t>2026-27 and Per Pupil Percent of Growth (SSA)</a:t>
            </a:r>
          </a:p>
        </c:rich>
      </c:tx>
      <c:layout>
        <c:manualLayout>
          <c:xMode val="edge"/>
          <c:yMode val="edge"/>
          <c:x val="7.0372773899489857E-2"/>
          <c:y val="2.0344793521705117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Number of Districts</c:v>
                </c:pt>
              </c:strCache>
            </c:strRef>
          </c:tx>
          <c:spPr>
            <a:pattFill prst="pct80">
              <a:fgClr>
                <a:schemeClr val="accent1"/>
              </a:fgClr>
              <a:bgClr>
                <a:schemeClr val="bg1"/>
              </a:bgClr>
            </a:patt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9F2-4795-8B7C-616C1D4369D6}"/>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9F2-4795-8B7C-616C1D4369D6}"/>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9F2-4795-8B7C-616C1D4369D6}"/>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9F2-4795-8B7C-616C1D4369D6}"/>
                </c:ext>
              </c:extLst>
            </c:dLbl>
            <c:dLbl>
              <c:idx val="2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9F2-4795-8B7C-616C1D4369D6}"/>
                </c:ext>
              </c:extLst>
            </c:dLbl>
            <c:dLbl>
              <c:idx val="3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9F2-4795-8B7C-616C1D4369D6}"/>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Sheet1!$A$10:$A$40</c:f>
              <c:strCache>
                <c:ptCount val="31"/>
                <c:pt idx="0">
                  <c:v>1989-90</c:v>
                </c:pt>
                <c:pt idx="1">
                  <c:v>1994-95</c:v>
                </c:pt>
                <c:pt idx="2">
                  <c:v>1999-2000</c:v>
                </c:pt>
                <c:pt idx="3">
                  <c:v>1999-2000</c:v>
                </c:pt>
                <c:pt idx="4">
                  <c:v>2000-01</c:v>
                </c:pt>
                <c:pt idx="5">
                  <c:v>2001-02</c:v>
                </c:pt>
                <c:pt idx="6">
                  <c:v>2002-03</c:v>
                </c:pt>
                <c:pt idx="7">
                  <c:v>2003-04</c:v>
                </c:pt>
                <c:pt idx="8">
                  <c:v>2004-05</c:v>
                </c:pt>
                <c:pt idx="9">
                  <c:v>2005-06</c:v>
                </c:pt>
                <c:pt idx="10">
                  <c:v>2006-07</c:v>
                </c:pt>
                <c:pt idx="11">
                  <c:v>2007-08</c:v>
                </c:pt>
                <c:pt idx="12">
                  <c:v>2008-09</c:v>
                </c:pt>
                <c:pt idx="13">
                  <c:v>2009-10</c:v>
                </c:pt>
                <c:pt idx="14">
                  <c:v>2010-11</c:v>
                </c:pt>
                <c:pt idx="15">
                  <c:v>2011-12</c:v>
                </c:pt>
                <c:pt idx="16">
                  <c:v>2012-13</c:v>
                </c:pt>
                <c:pt idx="17">
                  <c:v>2013-14</c:v>
                </c:pt>
                <c:pt idx="18">
                  <c:v>2014-15</c:v>
                </c:pt>
                <c:pt idx="19">
                  <c:v>2015-16</c:v>
                </c:pt>
                <c:pt idx="20">
                  <c:v>2016-17</c:v>
                </c:pt>
                <c:pt idx="21">
                  <c:v>2017-18</c:v>
                </c:pt>
                <c:pt idx="22">
                  <c:v>2018-19</c:v>
                </c:pt>
                <c:pt idx="23">
                  <c:v>2019-20</c:v>
                </c:pt>
                <c:pt idx="24">
                  <c:v>2020-21</c:v>
                </c:pt>
                <c:pt idx="25">
                  <c:v>2021-22</c:v>
                </c:pt>
                <c:pt idx="26">
                  <c:v>2022-23</c:v>
                </c:pt>
                <c:pt idx="27">
                  <c:v>2023-24</c:v>
                </c:pt>
                <c:pt idx="28">
                  <c:v>2024-25</c:v>
                </c:pt>
                <c:pt idx="29">
                  <c:v>2025-26</c:v>
                </c:pt>
                <c:pt idx="30">
                  <c:v>2026-27</c:v>
                </c:pt>
              </c:strCache>
            </c:strRef>
          </c:cat>
          <c:val>
            <c:numRef>
              <c:f>Sheet1!$B$10:$B$40</c:f>
              <c:numCache>
                <c:formatCode>_(* #,##0_);_(* \(#,##0\);_(* "-"??_);_(@_)</c:formatCode>
                <c:ptCount val="31"/>
                <c:pt idx="0">
                  <c:v>430</c:v>
                </c:pt>
                <c:pt idx="1">
                  <c:v>384</c:v>
                </c:pt>
                <c:pt idx="2">
                  <c:v>374</c:v>
                </c:pt>
                <c:pt idx="3">
                  <c:v>374</c:v>
                </c:pt>
                <c:pt idx="4">
                  <c:v>374</c:v>
                </c:pt>
                <c:pt idx="5">
                  <c:v>374</c:v>
                </c:pt>
                <c:pt idx="6">
                  <c:v>374</c:v>
                </c:pt>
                <c:pt idx="7">
                  <c:v>374</c:v>
                </c:pt>
                <c:pt idx="8">
                  <c:v>367</c:v>
                </c:pt>
                <c:pt idx="9">
                  <c:v>367</c:v>
                </c:pt>
                <c:pt idx="10">
                  <c:v>367</c:v>
                </c:pt>
                <c:pt idx="11">
                  <c:v>367</c:v>
                </c:pt>
                <c:pt idx="12">
                  <c:v>367</c:v>
                </c:pt>
                <c:pt idx="13">
                  <c:v>361</c:v>
                </c:pt>
                <c:pt idx="14">
                  <c:v>359</c:v>
                </c:pt>
                <c:pt idx="15">
                  <c:v>351</c:v>
                </c:pt>
                <c:pt idx="16">
                  <c:v>348</c:v>
                </c:pt>
                <c:pt idx="17">
                  <c:v>345</c:v>
                </c:pt>
                <c:pt idx="18">
                  <c:v>338</c:v>
                </c:pt>
                <c:pt idx="19">
                  <c:v>336</c:v>
                </c:pt>
                <c:pt idx="20">
                  <c:v>333</c:v>
                </c:pt>
                <c:pt idx="21">
                  <c:v>333</c:v>
                </c:pt>
                <c:pt idx="22">
                  <c:v>330</c:v>
                </c:pt>
                <c:pt idx="23">
                  <c:v>327</c:v>
                </c:pt>
                <c:pt idx="24">
                  <c:v>327</c:v>
                </c:pt>
                <c:pt idx="25">
                  <c:v>327</c:v>
                </c:pt>
                <c:pt idx="26">
                  <c:v>327</c:v>
                </c:pt>
                <c:pt idx="27">
                  <c:v>325</c:v>
                </c:pt>
                <c:pt idx="28">
                  <c:v>325</c:v>
                </c:pt>
                <c:pt idx="29">
                  <c:v>325</c:v>
                </c:pt>
                <c:pt idx="30">
                  <c:v>324</c:v>
                </c:pt>
              </c:numCache>
            </c:numRef>
          </c:val>
          <c:extLst>
            <c:ext xmlns:c16="http://schemas.microsoft.com/office/drawing/2014/chart" uri="{C3380CC4-5D6E-409C-BE32-E72D297353CC}">
              <c16:uniqueId val="{00000006-59F2-4795-8B7C-616C1D4369D6}"/>
            </c:ext>
          </c:extLst>
        </c:ser>
        <c:dLbls>
          <c:showLegendKey val="0"/>
          <c:showVal val="0"/>
          <c:showCatName val="0"/>
          <c:showSerName val="0"/>
          <c:showPercent val="0"/>
          <c:showBubbleSize val="0"/>
        </c:dLbls>
        <c:gapWidth val="219"/>
        <c:axId val="404985440"/>
        <c:axId val="404981176"/>
      </c:barChart>
      <c:lineChart>
        <c:grouping val="standard"/>
        <c:varyColors val="0"/>
        <c:ser>
          <c:idx val="1"/>
          <c:order val="1"/>
          <c:tx>
            <c:strRef>
              <c:f>Sheet1!$C$1</c:f>
              <c:strCache>
                <c:ptCount val="1"/>
                <c:pt idx="0">
                  <c:v>SSA Percentage Increase</c:v>
                </c:pt>
              </c:strCache>
            </c:strRef>
          </c:tx>
          <c:spPr>
            <a:ln w="34925" cap="rnd">
              <a:solidFill>
                <a:schemeClr val="accent2"/>
              </a:solidFill>
              <a:round/>
            </a:ln>
            <a:effectLst/>
          </c:spPr>
          <c:marker>
            <c:symbol val="none"/>
          </c:marker>
          <c:cat>
            <c:strRef>
              <c:f>Sheet1!$A$10:$A$40</c:f>
              <c:strCache>
                <c:ptCount val="31"/>
                <c:pt idx="0">
                  <c:v>1989-90</c:v>
                </c:pt>
                <c:pt idx="1">
                  <c:v>1994-95</c:v>
                </c:pt>
                <c:pt idx="2">
                  <c:v>1999-2000</c:v>
                </c:pt>
                <c:pt idx="3">
                  <c:v>1999-2000</c:v>
                </c:pt>
                <c:pt idx="4">
                  <c:v>2000-01</c:v>
                </c:pt>
                <c:pt idx="5">
                  <c:v>2001-02</c:v>
                </c:pt>
                <c:pt idx="6">
                  <c:v>2002-03</c:v>
                </c:pt>
                <c:pt idx="7">
                  <c:v>2003-04</c:v>
                </c:pt>
                <c:pt idx="8">
                  <c:v>2004-05</c:v>
                </c:pt>
                <c:pt idx="9">
                  <c:v>2005-06</c:v>
                </c:pt>
                <c:pt idx="10">
                  <c:v>2006-07</c:v>
                </c:pt>
                <c:pt idx="11">
                  <c:v>2007-08</c:v>
                </c:pt>
                <c:pt idx="12">
                  <c:v>2008-09</c:v>
                </c:pt>
                <c:pt idx="13">
                  <c:v>2009-10</c:v>
                </c:pt>
                <c:pt idx="14">
                  <c:v>2010-11</c:v>
                </c:pt>
                <c:pt idx="15">
                  <c:v>2011-12</c:v>
                </c:pt>
                <c:pt idx="16">
                  <c:v>2012-13</c:v>
                </c:pt>
                <c:pt idx="17">
                  <c:v>2013-14</c:v>
                </c:pt>
                <c:pt idx="18">
                  <c:v>2014-15</c:v>
                </c:pt>
                <c:pt idx="19">
                  <c:v>2015-16</c:v>
                </c:pt>
                <c:pt idx="20">
                  <c:v>2016-17</c:v>
                </c:pt>
                <c:pt idx="21">
                  <c:v>2017-18</c:v>
                </c:pt>
                <c:pt idx="22">
                  <c:v>2018-19</c:v>
                </c:pt>
                <c:pt idx="23">
                  <c:v>2019-20</c:v>
                </c:pt>
                <c:pt idx="24">
                  <c:v>2020-21</c:v>
                </c:pt>
                <c:pt idx="25">
                  <c:v>2021-22</c:v>
                </c:pt>
                <c:pt idx="26">
                  <c:v>2022-23</c:v>
                </c:pt>
                <c:pt idx="27">
                  <c:v>2023-24</c:v>
                </c:pt>
                <c:pt idx="28">
                  <c:v>2024-25</c:v>
                </c:pt>
                <c:pt idx="29">
                  <c:v>2025-26</c:v>
                </c:pt>
                <c:pt idx="30">
                  <c:v>2026-27</c:v>
                </c:pt>
              </c:strCache>
            </c:strRef>
          </c:cat>
          <c:val>
            <c:numRef>
              <c:f>Sheet1!$C$10:$C$40</c:f>
              <c:numCache>
                <c:formatCode>0%</c:formatCode>
                <c:ptCount val="31"/>
                <c:pt idx="0">
                  <c:v>3.5920000000000001E-2</c:v>
                </c:pt>
                <c:pt idx="1">
                  <c:v>4.1000000000000002E-2</c:v>
                </c:pt>
                <c:pt idx="2">
                  <c:v>0.03</c:v>
                </c:pt>
                <c:pt idx="3">
                  <c:v>0.03</c:v>
                </c:pt>
                <c:pt idx="4">
                  <c:v>0.04</c:v>
                </c:pt>
                <c:pt idx="5">
                  <c:v>0.04</c:v>
                </c:pt>
                <c:pt idx="6">
                  <c:v>0.01</c:v>
                </c:pt>
                <c:pt idx="7">
                  <c:v>0.02</c:v>
                </c:pt>
                <c:pt idx="8">
                  <c:v>0.02</c:v>
                </c:pt>
                <c:pt idx="9">
                  <c:v>0.04</c:v>
                </c:pt>
                <c:pt idx="10">
                  <c:v>0.04</c:v>
                </c:pt>
                <c:pt idx="11">
                  <c:v>0.04</c:v>
                </c:pt>
                <c:pt idx="12">
                  <c:v>0.04</c:v>
                </c:pt>
                <c:pt idx="13">
                  <c:v>0.04</c:v>
                </c:pt>
                <c:pt idx="14">
                  <c:v>0.02</c:v>
                </c:pt>
                <c:pt idx="15">
                  <c:v>0</c:v>
                </c:pt>
                <c:pt idx="16">
                  <c:v>0.02</c:v>
                </c:pt>
                <c:pt idx="17">
                  <c:v>0.02</c:v>
                </c:pt>
                <c:pt idx="18">
                  <c:v>0.04</c:v>
                </c:pt>
                <c:pt idx="19">
                  <c:v>1.2500000000000001E-2</c:v>
                </c:pt>
                <c:pt idx="20">
                  <c:v>2.2499999999999999E-2</c:v>
                </c:pt>
                <c:pt idx="21">
                  <c:v>1.11E-2</c:v>
                </c:pt>
                <c:pt idx="22">
                  <c:v>0.01</c:v>
                </c:pt>
                <c:pt idx="23">
                  <c:v>2.1000000000000001E-2</c:v>
                </c:pt>
                <c:pt idx="24">
                  <c:v>2.3E-2</c:v>
                </c:pt>
                <c:pt idx="25">
                  <c:v>2.4E-2</c:v>
                </c:pt>
                <c:pt idx="26">
                  <c:v>2.5000000000000001E-2</c:v>
                </c:pt>
                <c:pt idx="27">
                  <c:v>0.03</c:v>
                </c:pt>
                <c:pt idx="28">
                  <c:v>2.5000000000000001E-2</c:v>
                </c:pt>
                <c:pt idx="29">
                  <c:v>0.02</c:v>
                </c:pt>
                <c:pt idx="30">
                  <c:v>0.02</c:v>
                </c:pt>
              </c:numCache>
            </c:numRef>
          </c:val>
          <c:smooth val="0"/>
          <c:extLst>
            <c:ext xmlns:c16="http://schemas.microsoft.com/office/drawing/2014/chart" uri="{C3380CC4-5D6E-409C-BE32-E72D297353CC}">
              <c16:uniqueId val="{00000007-59F2-4795-8B7C-616C1D4369D6}"/>
            </c:ext>
          </c:extLst>
        </c:ser>
        <c:dLbls>
          <c:showLegendKey val="0"/>
          <c:showVal val="0"/>
          <c:showCatName val="0"/>
          <c:showSerName val="0"/>
          <c:showPercent val="0"/>
          <c:showBubbleSize val="0"/>
        </c:dLbls>
        <c:marker val="1"/>
        <c:smooth val="0"/>
        <c:axId val="609867480"/>
        <c:axId val="609868464"/>
      </c:lineChart>
      <c:catAx>
        <c:axId val="40498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4981176"/>
        <c:crosses val="autoZero"/>
        <c:auto val="1"/>
        <c:lblAlgn val="ctr"/>
        <c:lblOffset val="100"/>
        <c:noMultiLvlLbl val="0"/>
      </c:catAx>
      <c:valAx>
        <c:axId val="40498117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4985440"/>
        <c:crosses val="autoZero"/>
        <c:crossBetween val="between"/>
      </c:valAx>
      <c:valAx>
        <c:axId val="609868464"/>
        <c:scaling>
          <c:orientation val="minMax"/>
          <c:max val="7.0000000000000007E-2"/>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9867480"/>
        <c:crosses val="max"/>
        <c:crossBetween val="between"/>
      </c:valAx>
      <c:catAx>
        <c:axId val="609867480"/>
        <c:scaling>
          <c:orientation val="minMax"/>
        </c:scaling>
        <c:delete val="1"/>
        <c:axPos val="b"/>
        <c:numFmt formatCode="General" sourceLinked="1"/>
        <c:majorTickMark val="out"/>
        <c:minorTickMark val="none"/>
        <c:tickLblPos val="nextTo"/>
        <c:crossAx val="609868464"/>
        <c:crosses val="autoZero"/>
        <c:auto val="1"/>
        <c:lblAlgn val="ctr"/>
        <c:lblOffset val="100"/>
        <c:noMultiLvlLbl val="0"/>
      </c:catAx>
      <c:spPr>
        <a:noFill/>
        <a:ln w="12700">
          <a:solidFill>
            <a:schemeClr val="tx1"/>
          </a:solid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accent3">
        <a:lumMod val="20000"/>
        <a:lumOff val="80000"/>
      </a:schemeClr>
    </a:solidFill>
    <a:ln>
      <a:solidFill>
        <a:schemeClr val="tx1"/>
      </a:solid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spc="0" baseline="0">
                <a:solidFill>
                  <a:schemeClr val="tx1">
                    <a:lumMod val="65000"/>
                    <a:lumOff val="35000"/>
                  </a:schemeClr>
                </a:solidFill>
                <a:latin typeface="+mn-lt"/>
                <a:ea typeface="+mn-ea"/>
                <a:cs typeface="+mn-cs"/>
              </a:defRPr>
            </a:pPr>
            <a:r>
              <a:rPr lang="en-US" b="1" dirty="0"/>
              <a:t>Per Pupil Expenditures Iowa Compared to US Average </a:t>
            </a:r>
          </a:p>
        </c:rich>
      </c:tx>
      <c:overlay val="0"/>
      <c:spPr>
        <a:noFill/>
        <a:ln>
          <a:noFill/>
        </a:ln>
        <a:effectLst/>
      </c:spPr>
      <c:txPr>
        <a:bodyPr rot="0" spcFirstLastPara="1" vertOverflow="ellipsis" vert="horz" wrap="square" anchor="ctr" anchorCtr="1"/>
        <a:lstStyle/>
        <a:p>
          <a:pPr>
            <a:defRPr sz="168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Sheet2!$C$2</c:f>
              <c:strCache>
                <c:ptCount val="1"/>
                <c:pt idx="0">
                  <c:v>NEA U.S. Average</c:v>
                </c:pt>
              </c:strCache>
            </c:strRef>
          </c:tx>
          <c:spPr>
            <a:ln w="28575" cap="rnd">
              <a:solidFill>
                <a:schemeClr val="accent1"/>
              </a:solidFill>
              <a:round/>
            </a:ln>
            <a:effectLst/>
          </c:spPr>
          <c:marker>
            <c:symbol val="none"/>
          </c:marker>
          <c:dLbls>
            <c:dLbl>
              <c:idx val="0"/>
              <c:layout>
                <c:manualLayout>
                  <c:x val="-5.2777777777777805E-2"/>
                  <c:y val="-3.80622837370242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CC7-4A5A-9133-415D81BF33CE}"/>
                </c:ext>
              </c:extLst>
            </c:dLbl>
            <c:dLbl>
              <c:idx val="12"/>
              <c:layout>
                <c:manualLayout>
                  <c:x val="-2.2222222222222223E-2"/>
                  <c:y val="-5.88235294117647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CC7-4A5A-9133-415D81BF33CE}"/>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Sheet2!$A$3:$A$15</c:f>
              <c:strCache>
                <c:ptCount val="13"/>
                <c:pt idx="0">
                  <c:v>2013-14</c:v>
                </c:pt>
                <c:pt idx="1">
                  <c:v>2014-15</c:v>
                </c:pt>
                <c:pt idx="2">
                  <c:v>2015-16</c:v>
                </c:pt>
                <c:pt idx="3">
                  <c:v>2016-17</c:v>
                </c:pt>
                <c:pt idx="4">
                  <c:v>2017-18</c:v>
                </c:pt>
                <c:pt idx="5">
                  <c:v>2018-19</c:v>
                </c:pt>
                <c:pt idx="6">
                  <c:v>2019-20</c:v>
                </c:pt>
                <c:pt idx="7">
                  <c:v>2020-21</c:v>
                </c:pt>
                <c:pt idx="8">
                  <c:v>2021-22</c:v>
                </c:pt>
                <c:pt idx="9">
                  <c:v>2022-23</c:v>
                </c:pt>
                <c:pt idx="10">
                  <c:v>2023-24</c:v>
                </c:pt>
                <c:pt idx="11">
                  <c:v>2024-25</c:v>
                </c:pt>
                <c:pt idx="12">
                  <c:v>2025-26</c:v>
                </c:pt>
              </c:strCache>
            </c:strRef>
          </c:cat>
          <c:val>
            <c:numRef>
              <c:f>Sheet2!$C$3:$C$15</c:f>
              <c:numCache>
                <c:formatCode>"$"#,##0_);[Red]\("$"#,##0\)</c:formatCode>
                <c:ptCount val="13"/>
                <c:pt idx="0">
                  <c:v>11373</c:v>
                </c:pt>
                <c:pt idx="1">
                  <c:v>11732</c:v>
                </c:pt>
                <c:pt idx="2">
                  <c:v>11433</c:v>
                </c:pt>
                <c:pt idx="3">
                  <c:v>11642</c:v>
                </c:pt>
                <c:pt idx="4">
                  <c:v>12640</c:v>
                </c:pt>
                <c:pt idx="5">
                  <c:v>12978</c:v>
                </c:pt>
                <c:pt idx="6">
                  <c:v>13681</c:v>
                </c:pt>
                <c:pt idx="7">
                  <c:v>14360</c:v>
                </c:pt>
                <c:pt idx="8">
                  <c:v>15808</c:v>
                </c:pt>
                <c:pt idx="9">
                  <c:v>16281</c:v>
                </c:pt>
                <c:pt idx="10">
                  <c:v>17250</c:v>
                </c:pt>
                <c:pt idx="11">
                  <c:v>17840</c:v>
                </c:pt>
                <c:pt idx="12">
                  <c:v>18870</c:v>
                </c:pt>
              </c:numCache>
            </c:numRef>
          </c:val>
          <c:smooth val="0"/>
          <c:extLst>
            <c:ext xmlns:c16="http://schemas.microsoft.com/office/drawing/2014/chart" uri="{C3380CC4-5D6E-409C-BE32-E72D297353CC}">
              <c16:uniqueId val="{00000002-2CC7-4A5A-9133-415D81BF33CE}"/>
            </c:ext>
          </c:extLst>
        </c:ser>
        <c:ser>
          <c:idx val="1"/>
          <c:order val="1"/>
          <c:tx>
            <c:strRef>
              <c:f>Sheet2!$D$2</c:f>
              <c:strCache>
                <c:ptCount val="1"/>
                <c:pt idx="0">
                  <c:v>NEA Iowa Average</c:v>
                </c:pt>
              </c:strCache>
            </c:strRef>
          </c:tx>
          <c:spPr>
            <a:ln w="28575" cap="rnd">
              <a:solidFill>
                <a:schemeClr val="accent2"/>
              </a:solidFill>
              <a:round/>
            </a:ln>
            <a:effectLst/>
          </c:spPr>
          <c:marker>
            <c:symbol val="none"/>
          </c:marker>
          <c:dLbls>
            <c:dLbl>
              <c:idx val="0"/>
              <c:layout>
                <c:manualLayout>
                  <c:x val="-4.4444444444444446E-2"/>
                  <c:y val="4.15224913494809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CC7-4A5A-9133-415D81BF33CE}"/>
                </c:ext>
              </c:extLst>
            </c:dLbl>
            <c:dLbl>
              <c:idx val="12"/>
              <c:layout>
                <c:manualLayout>
                  <c:x val="1.0185067526415994E-16"/>
                  <c:y val="-4.15224913494810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CC7-4A5A-9133-415D81BF33CE}"/>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Sheet2!$A$3:$A$15</c:f>
              <c:strCache>
                <c:ptCount val="13"/>
                <c:pt idx="0">
                  <c:v>2013-14</c:v>
                </c:pt>
                <c:pt idx="1">
                  <c:v>2014-15</c:v>
                </c:pt>
                <c:pt idx="2">
                  <c:v>2015-16</c:v>
                </c:pt>
                <c:pt idx="3">
                  <c:v>2016-17</c:v>
                </c:pt>
                <c:pt idx="4">
                  <c:v>2017-18</c:v>
                </c:pt>
                <c:pt idx="5">
                  <c:v>2018-19</c:v>
                </c:pt>
                <c:pt idx="6">
                  <c:v>2019-20</c:v>
                </c:pt>
                <c:pt idx="7">
                  <c:v>2020-21</c:v>
                </c:pt>
                <c:pt idx="8">
                  <c:v>2021-22</c:v>
                </c:pt>
                <c:pt idx="9">
                  <c:v>2022-23</c:v>
                </c:pt>
                <c:pt idx="10">
                  <c:v>2023-24</c:v>
                </c:pt>
                <c:pt idx="11">
                  <c:v>2024-25</c:v>
                </c:pt>
                <c:pt idx="12">
                  <c:v>2025-26</c:v>
                </c:pt>
              </c:strCache>
            </c:strRef>
          </c:cat>
          <c:val>
            <c:numRef>
              <c:f>Sheet2!$D$3:$D$15</c:f>
              <c:numCache>
                <c:formatCode>"$"#,##0_);[Red]\("$"#,##0\)</c:formatCode>
                <c:ptCount val="13"/>
                <c:pt idx="0">
                  <c:v>11171</c:v>
                </c:pt>
                <c:pt idx="1">
                  <c:v>10613</c:v>
                </c:pt>
                <c:pt idx="2">
                  <c:v>10731</c:v>
                </c:pt>
                <c:pt idx="3">
                  <c:v>11017</c:v>
                </c:pt>
                <c:pt idx="4">
                  <c:v>11224</c:v>
                </c:pt>
                <c:pt idx="5">
                  <c:v>11510</c:v>
                </c:pt>
                <c:pt idx="6">
                  <c:v>11572</c:v>
                </c:pt>
                <c:pt idx="7">
                  <c:v>12295</c:v>
                </c:pt>
                <c:pt idx="8">
                  <c:v>12855</c:v>
                </c:pt>
                <c:pt idx="9">
                  <c:v>13366</c:v>
                </c:pt>
                <c:pt idx="10">
                  <c:v>13931</c:v>
                </c:pt>
                <c:pt idx="11">
                  <c:v>14353</c:v>
                </c:pt>
                <c:pt idx="12">
                  <c:v>14673</c:v>
                </c:pt>
              </c:numCache>
            </c:numRef>
          </c:val>
          <c:smooth val="0"/>
          <c:extLst>
            <c:ext xmlns:c16="http://schemas.microsoft.com/office/drawing/2014/chart" uri="{C3380CC4-5D6E-409C-BE32-E72D297353CC}">
              <c16:uniqueId val="{00000005-2CC7-4A5A-9133-415D81BF33CE}"/>
            </c:ext>
          </c:extLst>
        </c:ser>
        <c:dLbls>
          <c:showLegendKey val="0"/>
          <c:showVal val="0"/>
          <c:showCatName val="0"/>
          <c:showSerName val="0"/>
          <c:showPercent val="0"/>
          <c:showBubbleSize val="0"/>
        </c:dLbls>
        <c:smooth val="0"/>
        <c:axId val="197423648"/>
        <c:axId val="197190144"/>
      </c:lineChart>
      <c:catAx>
        <c:axId val="19742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97190144"/>
        <c:crosses val="autoZero"/>
        <c:auto val="1"/>
        <c:lblAlgn val="ctr"/>
        <c:lblOffset val="100"/>
        <c:noMultiLvlLbl val="0"/>
      </c:catAx>
      <c:valAx>
        <c:axId val="19719014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9742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SSA</a:t>
            </a:r>
            <a:r>
              <a:rPr lang="en-US" baseline="0" dirty="0"/>
              <a:t> vs CPI vs Compensation &amp; CPI Mix, 10 Years</a:t>
            </a:r>
            <a:endParaRPr lang="en-US" dirty="0"/>
          </a:p>
        </c:rich>
      </c:tx>
      <c:layout>
        <c:manualLayout>
          <c:xMode val="edge"/>
          <c:yMode val="edge"/>
          <c:x val="0.37049412601199039"/>
          <c:y val="2.5455855237562258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'SSA, CPI, and Iowa Wages'!$S$44</c:f>
              <c:strCache>
                <c:ptCount val="1"/>
                <c:pt idx="0">
                  <c:v>SSA</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strRef>
              <c:f>'SSA, CPI, and Iowa Wages'!$B$45:$B$55</c:f>
              <c:strCache>
                <c:ptCount val="11"/>
                <c:pt idx="0">
                  <c:v>FY 2016</c:v>
                </c:pt>
                <c:pt idx="1">
                  <c:v>FY 2017</c:v>
                </c:pt>
                <c:pt idx="2">
                  <c:v>FY 2018</c:v>
                </c:pt>
                <c:pt idx="3">
                  <c:v>FY 2019</c:v>
                </c:pt>
                <c:pt idx="4">
                  <c:v>FY 2020</c:v>
                </c:pt>
                <c:pt idx="5">
                  <c:v>FY 2021</c:v>
                </c:pt>
                <c:pt idx="6">
                  <c:v>FY 2022</c:v>
                </c:pt>
                <c:pt idx="7">
                  <c:v>FY 2023</c:v>
                </c:pt>
                <c:pt idx="8">
                  <c:v>FY 2024</c:v>
                </c:pt>
                <c:pt idx="9">
                  <c:v>FY 2025</c:v>
                </c:pt>
                <c:pt idx="10">
                  <c:v>FY 2026</c:v>
                </c:pt>
              </c:strCache>
            </c:strRef>
          </c:cat>
          <c:val>
            <c:numRef>
              <c:f>'SSA, CPI, and Iowa Wages'!$S$45:$S$55</c:f>
              <c:numCache>
                <c:formatCode>0.00</c:formatCode>
                <c:ptCount val="11"/>
                <c:pt idx="0" formatCode="General">
                  <c:v>100</c:v>
                </c:pt>
                <c:pt idx="1">
                  <c:v>102.25</c:v>
                </c:pt>
                <c:pt idx="2">
                  <c:v>103.384975</c:v>
                </c:pt>
                <c:pt idx="3">
                  <c:v>104.41882475</c:v>
                </c:pt>
                <c:pt idx="4">
                  <c:v>106.56985253985</c:v>
                </c:pt>
                <c:pt idx="5">
                  <c:v>109.02095914826656</c:v>
                </c:pt>
                <c:pt idx="6">
                  <c:v>111.63746216782495</c:v>
                </c:pt>
                <c:pt idx="7">
                  <c:v>114.42839872202057</c:v>
                </c:pt>
                <c:pt idx="8">
                  <c:v>117.86125068368119</c:v>
                </c:pt>
                <c:pt idx="9">
                  <c:v>121.98639445761003</c:v>
                </c:pt>
                <c:pt idx="10">
                  <c:v>125.64598629133833</c:v>
                </c:pt>
              </c:numCache>
            </c:numRef>
          </c:val>
          <c:smooth val="0"/>
          <c:extLst>
            <c:ext xmlns:c16="http://schemas.microsoft.com/office/drawing/2014/chart" uri="{C3380CC4-5D6E-409C-BE32-E72D297353CC}">
              <c16:uniqueId val="{00000000-948E-4B75-A5CB-4C95CC2024F5}"/>
            </c:ext>
          </c:extLst>
        </c:ser>
        <c:ser>
          <c:idx val="1"/>
          <c:order val="1"/>
          <c:tx>
            <c:strRef>
              <c:f>'SSA, CPI, and Iowa Wages'!$T$44</c:f>
              <c:strCache>
                <c:ptCount val="1"/>
                <c:pt idx="0">
                  <c:v>CPI-U</c:v>
                </c:pt>
              </c:strCache>
            </c:strRef>
          </c:tx>
          <c:spPr>
            <a:ln w="28575" cap="rnd">
              <a:solidFill>
                <a:schemeClr val="accent2"/>
              </a:solidFill>
              <a:round/>
            </a:ln>
            <a:effectLst/>
          </c:spPr>
          <c:marker>
            <c:symbol val="square"/>
            <c:size val="5"/>
            <c:spPr>
              <a:solidFill>
                <a:schemeClr val="accent2"/>
              </a:solidFill>
              <a:ln w="9525">
                <a:solidFill>
                  <a:schemeClr val="accent2"/>
                </a:solidFill>
              </a:ln>
              <a:effectLst/>
            </c:spPr>
          </c:marker>
          <c:cat>
            <c:strRef>
              <c:f>'SSA, CPI, and Iowa Wages'!$B$45:$B$55</c:f>
              <c:strCache>
                <c:ptCount val="11"/>
                <c:pt idx="0">
                  <c:v>FY 2016</c:v>
                </c:pt>
                <c:pt idx="1">
                  <c:v>FY 2017</c:v>
                </c:pt>
                <c:pt idx="2">
                  <c:v>FY 2018</c:v>
                </c:pt>
                <c:pt idx="3">
                  <c:v>FY 2019</c:v>
                </c:pt>
                <c:pt idx="4">
                  <c:v>FY 2020</c:v>
                </c:pt>
                <c:pt idx="5">
                  <c:v>FY 2021</c:v>
                </c:pt>
                <c:pt idx="6">
                  <c:v>FY 2022</c:v>
                </c:pt>
                <c:pt idx="7">
                  <c:v>FY 2023</c:v>
                </c:pt>
                <c:pt idx="8">
                  <c:v>FY 2024</c:v>
                </c:pt>
                <c:pt idx="9">
                  <c:v>FY 2025</c:v>
                </c:pt>
                <c:pt idx="10">
                  <c:v>FY 2026</c:v>
                </c:pt>
              </c:strCache>
            </c:strRef>
          </c:cat>
          <c:val>
            <c:numRef>
              <c:f>'SSA, CPI, and Iowa Wages'!$T$45:$T$55</c:f>
              <c:numCache>
                <c:formatCode>0.00</c:formatCode>
                <c:ptCount val="11"/>
                <c:pt idx="0" formatCode="General">
                  <c:v>100</c:v>
                </c:pt>
                <c:pt idx="1">
                  <c:v>100.87256442356973</c:v>
                </c:pt>
                <c:pt idx="2">
                  <c:v>102.58739801877041</c:v>
                </c:pt>
                <c:pt idx="3">
                  <c:v>105.59118901049582</c:v>
                </c:pt>
                <c:pt idx="4">
                  <c:v>107.52471675957264</c:v>
                </c:pt>
                <c:pt idx="5">
                  <c:v>108.63150919096603</c:v>
                </c:pt>
                <c:pt idx="6">
                  <c:v>114.38897917808723</c:v>
                </c:pt>
                <c:pt idx="7">
                  <c:v>123.99765342904655</c:v>
                </c:pt>
                <c:pt idx="8">
                  <c:v>128.08957599220508</c:v>
                </c:pt>
                <c:pt idx="9">
                  <c:v>131.80417369597905</c:v>
                </c:pt>
                <c:pt idx="10">
                  <c:v>135.36288638577048</c:v>
                </c:pt>
              </c:numCache>
            </c:numRef>
          </c:val>
          <c:smooth val="0"/>
          <c:extLst>
            <c:ext xmlns:c16="http://schemas.microsoft.com/office/drawing/2014/chart" uri="{C3380CC4-5D6E-409C-BE32-E72D297353CC}">
              <c16:uniqueId val="{00000001-948E-4B75-A5CB-4C95CC2024F5}"/>
            </c:ext>
          </c:extLst>
        </c:ser>
        <c:ser>
          <c:idx val="2"/>
          <c:order val="2"/>
          <c:tx>
            <c:strRef>
              <c:f>'SSA, CPI, and Iowa Wages'!$U$44</c:f>
              <c:strCache>
                <c:ptCount val="1"/>
                <c:pt idx="0">
                  <c:v>Compensation &amp; CPI-U</c:v>
                </c:pt>
              </c:strCache>
            </c:strRef>
          </c:tx>
          <c:spPr>
            <a:ln w="28575" cap="rnd">
              <a:solidFill>
                <a:schemeClr val="accent3"/>
              </a:solidFill>
              <a:round/>
            </a:ln>
            <a:effectLst/>
          </c:spPr>
          <c:marker>
            <c:symbol val="square"/>
            <c:size val="5"/>
            <c:spPr>
              <a:solidFill>
                <a:schemeClr val="accent3"/>
              </a:solidFill>
              <a:ln w="9525">
                <a:solidFill>
                  <a:schemeClr val="accent3"/>
                </a:solidFill>
              </a:ln>
              <a:effectLst/>
            </c:spPr>
          </c:marker>
          <c:cat>
            <c:strRef>
              <c:f>'SSA, CPI, and Iowa Wages'!$B$45:$B$55</c:f>
              <c:strCache>
                <c:ptCount val="11"/>
                <c:pt idx="0">
                  <c:v>FY 2016</c:v>
                </c:pt>
                <c:pt idx="1">
                  <c:v>FY 2017</c:v>
                </c:pt>
                <c:pt idx="2">
                  <c:v>FY 2018</c:v>
                </c:pt>
                <c:pt idx="3">
                  <c:v>FY 2019</c:v>
                </c:pt>
                <c:pt idx="4">
                  <c:v>FY 2020</c:v>
                </c:pt>
                <c:pt idx="5">
                  <c:v>FY 2021</c:v>
                </c:pt>
                <c:pt idx="6">
                  <c:v>FY 2022</c:v>
                </c:pt>
                <c:pt idx="7">
                  <c:v>FY 2023</c:v>
                </c:pt>
                <c:pt idx="8">
                  <c:v>FY 2024</c:v>
                </c:pt>
                <c:pt idx="9">
                  <c:v>FY 2025</c:v>
                </c:pt>
                <c:pt idx="10">
                  <c:v>FY 2026</c:v>
                </c:pt>
              </c:strCache>
            </c:strRef>
          </c:cat>
          <c:val>
            <c:numRef>
              <c:f>'SSA, CPI, and Iowa Wages'!$U$45:$U$55</c:f>
              <c:numCache>
                <c:formatCode>0.00</c:formatCode>
                <c:ptCount val="11"/>
                <c:pt idx="0" formatCode="General">
                  <c:v>100</c:v>
                </c:pt>
                <c:pt idx="1">
                  <c:v>102.61814110589243</c:v>
                </c:pt>
                <c:pt idx="2">
                  <c:v>106.36370325625751</c:v>
                </c:pt>
                <c:pt idx="3">
                  <c:v>108.65797662420897</c:v>
                </c:pt>
                <c:pt idx="4">
                  <c:v>108.34046306859884</c:v>
                </c:pt>
                <c:pt idx="5">
                  <c:v>115.11968815660839</c:v>
                </c:pt>
                <c:pt idx="6">
                  <c:v>121.99808952396575</c:v>
                </c:pt>
                <c:pt idx="7">
                  <c:v>128.86048205968882</c:v>
                </c:pt>
                <c:pt idx="8">
                  <c:v>134.65920375237482</c:v>
                </c:pt>
                <c:pt idx="9">
                  <c:v>138.96829827245082</c:v>
                </c:pt>
                <c:pt idx="10">
                  <c:v>143.03312099692002</c:v>
                </c:pt>
              </c:numCache>
            </c:numRef>
          </c:val>
          <c:smooth val="0"/>
          <c:extLst>
            <c:ext xmlns:c16="http://schemas.microsoft.com/office/drawing/2014/chart" uri="{C3380CC4-5D6E-409C-BE32-E72D297353CC}">
              <c16:uniqueId val="{00000002-948E-4B75-A5CB-4C95CC2024F5}"/>
            </c:ext>
          </c:extLst>
        </c:ser>
        <c:dLbls>
          <c:showLegendKey val="0"/>
          <c:showVal val="0"/>
          <c:showCatName val="0"/>
          <c:showSerName val="0"/>
          <c:showPercent val="0"/>
          <c:showBubbleSize val="0"/>
        </c:dLbls>
        <c:marker val="1"/>
        <c:smooth val="0"/>
        <c:axId val="1554145727"/>
        <c:axId val="1666978847"/>
      </c:lineChart>
      <c:catAx>
        <c:axId val="15541457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6978847"/>
        <c:crosses val="autoZero"/>
        <c:auto val="1"/>
        <c:lblAlgn val="ctr"/>
        <c:lblOffset val="100"/>
        <c:noMultiLvlLbl val="0"/>
      </c:catAx>
      <c:valAx>
        <c:axId val="1666978847"/>
        <c:scaling>
          <c:orientation val="minMax"/>
          <c:min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54145727"/>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stacked"/>
        <c:varyColors val="0"/>
        <c:ser>
          <c:idx val="0"/>
          <c:order val="0"/>
          <c:tx>
            <c:strRef>
              <c:f>Sheet1!$B$1</c:f>
              <c:strCache>
                <c:ptCount val="1"/>
                <c:pt idx="0">
                  <c:v>New requirement</c:v>
                </c:pt>
              </c:strCache>
            </c:strRef>
          </c:tx>
          <c:spPr>
            <a:solidFill>
              <a:srgbClr val="1E5FA8"/>
            </a:solidFill>
            <a:effectLst/>
          </c:spPr>
          <c:invertIfNegative val="0"/>
          <c:cat>
            <c:strRef>
              <c:f>Sheet1!$A$2:$A$11</c:f>
              <c:strCache>
                <c:ptCount val="10"/>
                <c:pt idx="0">
                  <c:v>2017</c:v>
                </c:pt>
                <c:pt idx="1">
                  <c:v>2018</c:v>
                </c:pt>
                <c:pt idx="2">
                  <c:v>2019</c:v>
                </c:pt>
                <c:pt idx="3">
                  <c:v>2020</c:v>
                </c:pt>
                <c:pt idx="4">
                  <c:v>2021</c:v>
                </c:pt>
                <c:pt idx="5">
                  <c:v>2022</c:v>
                </c:pt>
                <c:pt idx="6">
                  <c:v>2023</c:v>
                </c:pt>
                <c:pt idx="7">
                  <c:v>2024</c:v>
                </c:pt>
                <c:pt idx="8">
                  <c:v>2025</c:v>
                </c:pt>
                <c:pt idx="9">
                  <c:v>2026</c:v>
                </c:pt>
              </c:strCache>
            </c:strRef>
          </c:cat>
          <c:val>
            <c:numRef>
              <c:f>Sheet1!$B$2:$B$11</c:f>
              <c:numCache>
                <c:formatCode>General</c:formatCode>
                <c:ptCount val="10"/>
                <c:pt idx="0">
                  <c:v>1</c:v>
                </c:pt>
                <c:pt idx="1">
                  <c:v>3</c:v>
                </c:pt>
                <c:pt idx="2">
                  <c:v>2</c:v>
                </c:pt>
                <c:pt idx="3">
                  <c:v>1</c:v>
                </c:pt>
                <c:pt idx="4">
                  <c:v>3</c:v>
                </c:pt>
                <c:pt idx="5">
                  <c:v>6</c:v>
                </c:pt>
                <c:pt idx="6">
                  <c:v>7</c:v>
                </c:pt>
                <c:pt idx="7">
                  <c:v>10</c:v>
                </c:pt>
                <c:pt idx="8">
                  <c:v>14</c:v>
                </c:pt>
                <c:pt idx="9">
                  <c:v>13</c:v>
                </c:pt>
              </c:numCache>
            </c:numRef>
          </c:val>
          <c:extLst>
            <c:ext xmlns:c16="http://schemas.microsoft.com/office/drawing/2014/chart" uri="{C3380CC4-5D6E-409C-BE32-E72D297353CC}">
              <c16:uniqueId val="{00000000-09B5-4C1D-956C-86B10DEF1926}"/>
            </c:ext>
          </c:extLst>
        </c:ser>
        <c:ser>
          <c:idx val="1"/>
          <c:order val="1"/>
          <c:tx>
            <c:strRef>
              <c:f>Sheet1!$C$1</c:f>
              <c:strCache>
                <c:ptCount val="1"/>
                <c:pt idx="0">
                  <c:v>Relief or added flexibility</c:v>
                </c:pt>
              </c:strCache>
            </c:strRef>
          </c:tx>
          <c:spPr>
            <a:solidFill>
              <a:srgbClr val="1B8A5A"/>
            </a:solidFill>
            <a:effectLst/>
          </c:spPr>
          <c:invertIfNegative val="0"/>
          <c:cat>
            <c:strRef>
              <c:f>Sheet1!$A$2:$A$11</c:f>
              <c:strCache>
                <c:ptCount val="10"/>
                <c:pt idx="0">
                  <c:v>2017</c:v>
                </c:pt>
                <c:pt idx="1">
                  <c:v>2018</c:v>
                </c:pt>
                <c:pt idx="2">
                  <c:v>2019</c:v>
                </c:pt>
                <c:pt idx="3">
                  <c:v>2020</c:v>
                </c:pt>
                <c:pt idx="4">
                  <c:v>2021</c:v>
                </c:pt>
                <c:pt idx="5">
                  <c:v>2022</c:v>
                </c:pt>
                <c:pt idx="6">
                  <c:v>2023</c:v>
                </c:pt>
                <c:pt idx="7">
                  <c:v>2024</c:v>
                </c:pt>
                <c:pt idx="8">
                  <c:v>2025</c:v>
                </c:pt>
                <c:pt idx="9">
                  <c:v>2026</c:v>
                </c:pt>
              </c:strCache>
            </c:strRef>
          </c:cat>
          <c:val>
            <c:numRef>
              <c:f>Sheet1!$C$2:$C$11</c:f>
              <c:numCache>
                <c:formatCode>General</c:formatCode>
                <c:ptCount val="10"/>
                <c:pt idx="0">
                  <c:v>1</c:v>
                </c:pt>
                <c:pt idx="1">
                  <c:v>0</c:v>
                </c:pt>
                <c:pt idx="2">
                  <c:v>2</c:v>
                </c:pt>
                <c:pt idx="3">
                  <c:v>0</c:v>
                </c:pt>
                <c:pt idx="4">
                  <c:v>0</c:v>
                </c:pt>
                <c:pt idx="5">
                  <c:v>0</c:v>
                </c:pt>
                <c:pt idx="6">
                  <c:v>1</c:v>
                </c:pt>
                <c:pt idx="7">
                  <c:v>0</c:v>
                </c:pt>
                <c:pt idx="8">
                  <c:v>0</c:v>
                </c:pt>
                <c:pt idx="9">
                  <c:v>0</c:v>
                </c:pt>
              </c:numCache>
            </c:numRef>
          </c:val>
          <c:extLst>
            <c:ext xmlns:c16="http://schemas.microsoft.com/office/drawing/2014/chart" uri="{C3380CC4-5D6E-409C-BE32-E72D297353CC}">
              <c16:uniqueId val="{00000001-09B5-4C1D-956C-86B10DEF1926}"/>
            </c:ext>
          </c:extLst>
        </c:ser>
        <c:dLbls>
          <c:showLegendKey val="0"/>
          <c:showVal val="0"/>
          <c:showCatName val="0"/>
          <c:showSerName val="0"/>
          <c:showPercent val="0"/>
          <c:showBubbleSize val="0"/>
        </c:dLbls>
        <c:gapWidth val="55"/>
        <c:overlap val="10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6E6D67"/>
                </a:solidFill>
                <a:latin typeface="Calibri"/>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E1E0D9"/>
              </a:solidFill>
              <a:prstDash val="solid"/>
              <a:round/>
            </a:ln>
          </c:spPr>
        </c:majorGridlines>
        <c:title>
          <c:tx>
            <c:rich>
              <a:bodyPr/>
              <a:lstStyle/>
              <a:p>
                <a:pPr>
                  <a:defRPr sz="1100" b="0" i="0" u="none" strike="noStrike">
                    <a:solidFill>
                      <a:srgbClr val="6E6D67"/>
                    </a:solidFill>
                    <a:latin typeface="Calibri"/>
                  </a:defRPr>
                </a:pPr>
                <a:r>
                  <a:rPr lang="en-US" sz="1100" b="0" i="0" u="none" strike="noStrike" dirty="0">
                    <a:solidFill>
                      <a:srgbClr val="6E6D67"/>
                    </a:solidFill>
                    <a:latin typeface="Calibri"/>
                  </a:rPr>
                  <a:t>Number of items</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6E6D67"/>
                </a:solidFill>
                <a:latin typeface="Calibri"/>
              </a:defRPr>
            </a:pPr>
            <a:endParaRPr lang="en-US"/>
          </a:p>
        </c:txPr>
        <c:crossAx val="2094734554"/>
        <c:crosses val="autoZero"/>
        <c:crossBetween val="between"/>
        <c:majorUnit val="2"/>
      </c:valAx>
      <c:spPr>
        <a:noFill/>
        <a:ln>
          <a:noFill/>
        </a:ln>
        <a:effectLst/>
      </c:spPr>
    </c:plotArea>
    <c:legend>
      <c:legendPos val="t"/>
      <c:overlay val="0"/>
      <c:txPr>
        <a:bodyPr/>
        <a:lstStyle/>
        <a:p>
          <a:pPr>
            <a:defRPr sz="1100">
              <a:solidFill>
                <a:srgbClr val="3D3D3A"/>
              </a:solidFill>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1200" b="1" dirty="0"/>
              <a:t>Per Pupil Expenditures Iowa Compared to US Average </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Sheet2!$C$2</c:f>
              <c:strCache>
                <c:ptCount val="1"/>
                <c:pt idx="0">
                  <c:v>NEA U.S. Average</c:v>
                </c:pt>
              </c:strCache>
            </c:strRef>
          </c:tx>
          <c:spPr>
            <a:ln w="28575" cap="rnd">
              <a:solidFill>
                <a:schemeClr val="accent1"/>
              </a:solidFill>
              <a:round/>
            </a:ln>
            <a:effectLst/>
          </c:spPr>
          <c:marker>
            <c:symbol val="none"/>
          </c:marker>
          <c:dLbls>
            <c:dLbl>
              <c:idx val="0"/>
              <c:layout>
                <c:manualLayout>
                  <c:x val="-5.2777777777777805E-2"/>
                  <c:y val="-3.80622837370242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AA4-4663-9CC1-DAA026BA25AF}"/>
                </c:ext>
              </c:extLst>
            </c:dLbl>
            <c:dLbl>
              <c:idx val="12"/>
              <c:layout>
                <c:manualLayout>
                  <c:x val="-2.2222222222222223E-2"/>
                  <c:y val="-5.88235294117647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AA4-4663-9CC1-DAA026BA25A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Sheet2!$A$3:$A$15</c:f>
              <c:strCache>
                <c:ptCount val="13"/>
                <c:pt idx="0">
                  <c:v>2013-14</c:v>
                </c:pt>
                <c:pt idx="1">
                  <c:v>2014-15</c:v>
                </c:pt>
                <c:pt idx="2">
                  <c:v>2015-16</c:v>
                </c:pt>
                <c:pt idx="3">
                  <c:v>2016-17</c:v>
                </c:pt>
                <c:pt idx="4">
                  <c:v>2017-18</c:v>
                </c:pt>
                <c:pt idx="5">
                  <c:v>2018-19</c:v>
                </c:pt>
                <c:pt idx="6">
                  <c:v>2019-20</c:v>
                </c:pt>
                <c:pt idx="7">
                  <c:v>2020-21</c:v>
                </c:pt>
                <c:pt idx="8">
                  <c:v>2021-22</c:v>
                </c:pt>
                <c:pt idx="9">
                  <c:v>2022-23</c:v>
                </c:pt>
                <c:pt idx="10">
                  <c:v>2023-24</c:v>
                </c:pt>
                <c:pt idx="11">
                  <c:v>2024-25</c:v>
                </c:pt>
                <c:pt idx="12">
                  <c:v>2025-26</c:v>
                </c:pt>
              </c:strCache>
            </c:strRef>
          </c:cat>
          <c:val>
            <c:numRef>
              <c:f>Sheet2!$C$3:$C$15</c:f>
              <c:numCache>
                <c:formatCode>"$"#,##0_);[Red]\("$"#,##0\)</c:formatCode>
                <c:ptCount val="13"/>
                <c:pt idx="0">
                  <c:v>11373</c:v>
                </c:pt>
                <c:pt idx="1">
                  <c:v>11732</c:v>
                </c:pt>
                <c:pt idx="2">
                  <c:v>11433</c:v>
                </c:pt>
                <c:pt idx="3">
                  <c:v>11642</c:v>
                </c:pt>
                <c:pt idx="4">
                  <c:v>12640</c:v>
                </c:pt>
                <c:pt idx="5">
                  <c:v>12978</c:v>
                </c:pt>
                <c:pt idx="6">
                  <c:v>13681</c:v>
                </c:pt>
                <c:pt idx="7">
                  <c:v>14360</c:v>
                </c:pt>
                <c:pt idx="8">
                  <c:v>15808</c:v>
                </c:pt>
                <c:pt idx="9">
                  <c:v>16281</c:v>
                </c:pt>
                <c:pt idx="10">
                  <c:v>17250</c:v>
                </c:pt>
                <c:pt idx="11">
                  <c:v>17840</c:v>
                </c:pt>
                <c:pt idx="12">
                  <c:v>18870</c:v>
                </c:pt>
              </c:numCache>
            </c:numRef>
          </c:val>
          <c:smooth val="0"/>
          <c:extLst>
            <c:ext xmlns:c16="http://schemas.microsoft.com/office/drawing/2014/chart" uri="{C3380CC4-5D6E-409C-BE32-E72D297353CC}">
              <c16:uniqueId val="{00000002-6AA4-4663-9CC1-DAA026BA25AF}"/>
            </c:ext>
          </c:extLst>
        </c:ser>
        <c:ser>
          <c:idx val="1"/>
          <c:order val="1"/>
          <c:tx>
            <c:strRef>
              <c:f>Sheet2!$D$2</c:f>
              <c:strCache>
                <c:ptCount val="1"/>
                <c:pt idx="0">
                  <c:v>NEA Iowa Average</c:v>
                </c:pt>
              </c:strCache>
            </c:strRef>
          </c:tx>
          <c:spPr>
            <a:ln w="28575" cap="rnd">
              <a:solidFill>
                <a:schemeClr val="accent2"/>
              </a:solidFill>
              <a:round/>
            </a:ln>
            <a:effectLst/>
          </c:spPr>
          <c:marker>
            <c:symbol val="none"/>
          </c:marker>
          <c:dLbls>
            <c:dLbl>
              <c:idx val="0"/>
              <c:layout>
                <c:manualLayout>
                  <c:x val="-4.4444444444444446E-2"/>
                  <c:y val="4.15224913494809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AA4-4663-9CC1-DAA026BA25AF}"/>
                </c:ext>
              </c:extLst>
            </c:dLbl>
            <c:dLbl>
              <c:idx val="12"/>
              <c:layout>
                <c:manualLayout>
                  <c:x val="1.0185067526415994E-16"/>
                  <c:y val="-4.15224913494810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AA4-4663-9CC1-DAA026BA25A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Sheet2!$A$3:$A$15</c:f>
              <c:strCache>
                <c:ptCount val="13"/>
                <c:pt idx="0">
                  <c:v>2013-14</c:v>
                </c:pt>
                <c:pt idx="1">
                  <c:v>2014-15</c:v>
                </c:pt>
                <c:pt idx="2">
                  <c:v>2015-16</c:v>
                </c:pt>
                <c:pt idx="3">
                  <c:v>2016-17</c:v>
                </c:pt>
                <c:pt idx="4">
                  <c:v>2017-18</c:v>
                </c:pt>
                <c:pt idx="5">
                  <c:v>2018-19</c:v>
                </c:pt>
                <c:pt idx="6">
                  <c:v>2019-20</c:v>
                </c:pt>
                <c:pt idx="7">
                  <c:v>2020-21</c:v>
                </c:pt>
                <c:pt idx="8">
                  <c:v>2021-22</c:v>
                </c:pt>
                <c:pt idx="9">
                  <c:v>2022-23</c:v>
                </c:pt>
                <c:pt idx="10">
                  <c:v>2023-24</c:v>
                </c:pt>
                <c:pt idx="11">
                  <c:v>2024-25</c:v>
                </c:pt>
                <c:pt idx="12">
                  <c:v>2025-26</c:v>
                </c:pt>
              </c:strCache>
            </c:strRef>
          </c:cat>
          <c:val>
            <c:numRef>
              <c:f>Sheet2!$D$3:$D$15</c:f>
              <c:numCache>
                <c:formatCode>"$"#,##0_);[Red]\("$"#,##0\)</c:formatCode>
                <c:ptCount val="13"/>
                <c:pt idx="0">
                  <c:v>11171</c:v>
                </c:pt>
                <c:pt idx="1">
                  <c:v>10613</c:v>
                </c:pt>
                <c:pt idx="2">
                  <c:v>10731</c:v>
                </c:pt>
                <c:pt idx="3">
                  <c:v>11017</c:v>
                </c:pt>
                <c:pt idx="4">
                  <c:v>11224</c:v>
                </c:pt>
                <c:pt idx="5">
                  <c:v>11510</c:v>
                </c:pt>
                <c:pt idx="6">
                  <c:v>11572</c:v>
                </c:pt>
                <c:pt idx="7">
                  <c:v>12295</c:v>
                </c:pt>
                <c:pt idx="8">
                  <c:v>12855</c:v>
                </c:pt>
                <c:pt idx="9">
                  <c:v>13366</c:v>
                </c:pt>
                <c:pt idx="10">
                  <c:v>13931</c:v>
                </c:pt>
                <c:pt idx="11">
                  <c:v>14353</c:v>
                </c:pt>
                <c:pt idx="12">
                  <c:v>14673</c:v>
                </c:pt>
              </c:numCache>
            </c:numRef>
          </c:val>
          <c:smooth val="0"/>
          <c:extLst>
            <c:ext xmlns:c16="http://schemas.microsoft.com/office/drawing/2014/chart" uri="{C3380CC4-5D6E-409C-BE32-E72D297353CC}">
              <c16:uniqueId val="{00000005-6AA4-4663-9CC1-DAA026BA25AF}"/>
            </c:ext>
          </c:extLst>
        </c:ser>
        <c:dLbls>
          <c:showLegendKey val="0"/>
          <c:showVal val="0"/>
          <c:showCatName val="0"/>
          <c:showSerName val="0"/>
          <c:showPercent val="0"/>
          <c:showBubbleSize val="0"/>
        </c:dLbls>
        <c:smooth val="0"/>
        <c:axId val="197423648"/>
        <c:axId val="197190144"/>
      </c:lineChart>
      <c:catAx>
        <c:axId val="19742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7190144"/>
        <c:crosses val="autoZero"/>
        <c:auto val="1"/>
        <c:lblAlgn val="ctr"/>
        <c:lblOffset val="100"/>
        <c:noMultiLvlLbl val="0"/>
      </c:catAx>
      <c:valAx>
        <c:axId val="19719014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7423648"/>
        <c:crosses val="autoZero"/>
        <c:crossBetween val="between"/>
      </c:valAx>
      <c:spPr>
        <a:noFill/>
        <a:ln>
          <a:solidFill>
            <a:schemeClr val="tx1"/>
          </a:solid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tx1"/>
      </a:solid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7.png"/></Relationships>
</file>

<file path=ppt/drawings/drawing1.xml><?xml version="1.0" encoding="utf-8"?>
<c:userShapes xmlns:c="http://schemas.openxmlformats.org/drawingml/2006/chart">
  <cdr:relSizeAnchor xmlns:cdr="http://schemas.openxmlformats.org/drawingml/2006/chartDrawing">
    <cdr:from>
      <cdr:x>0.81703</cdr:x>
      <cdr:y>0.01766</cdr:y>
    </cdr:from>
    <cdr:to>
      <cdr:x>0.95943</cdr:x>
      <cdr:y>0.11113</cdr:y>
    </cdr:to>
    <cdr:pic>
      <cdr:nvPicPr>
        <cdr:cNvPr id="2" name="Picture 1">
          <a:extLst xmlns:a="http://schemas.openxmlformats.org/drawingml/2006/main">
            <a:ext uri="{FF2B5EF4-FFF2-40B4-BE49-F238E27FC236}">
              <a16:creationId xmlns:a16="http://schemas.microsoft.com/office/drawing/2014/main" id="{5528DE34-6CA7-47C4-B025-0831A0C064FE}"/>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6702723" y="102526"/>
          <a:ext cx="1168179" cy="542648"/>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0.13542</cdr:x>
      <cdr:y>0.53979</cdr:y>
    </cdr:from>
    <cdr:to>
      <cdr:x>0.29375</cdr:x>
      <cdr:y>0.70588</cdr:y>
    </cdr:to>
    <cdr:sp macro="" textlink="">
      <cdr:nvSpPr>
        <cdr:cNvPr id="2" name="TextBox 1">
          <a:extLst xmlns:a="http://schemas.openxmlformats.org/drawingml/2006/main">
            <a:ext uri="{FF2B5EF4-FFF2-40B4-BE49-F238E27FC236}">
              <a16:creationId xmlns:a16="http://schemas.microsoft.com/office/drawing/2014/main" id="{78E604BD-D8E1-4D3A-B85F-67E4A4139E38}"/>
            </a:ext>
          </a:extLst>
        </cdr:cNvPr>
        <cdr:cNvSpPr txBox="1"/>
      </cdr:nvSpPr>
      <cdr:spPr>
        <a:xfrm xmlns:a="http://schemas.openxmlformats.org/drawingml/2006/main">
          <a:off x="619125" y="1981200"/>
          <a:ext cx="723900" cy="609600"/>
        </a:xfrm>
        <a:prstGeom xmlns:a="http://schemas.openxmlformats.org/drawingml/2006/main" prst="rect">
          <a:avLst/>
        </a:prstGeom>
        <a:solidFill xmlns:a="http://schemas.openxmlformats.org/drawingml/2006/main">
          <a:schemeClr val="accent4">
            <a:lumMod val="20000"/>
            <a:lumOff val="80000"/>
          </a:schemeClr>
        </a:solidFill>
      </cdr:spPr>
      <cdr:txBody>
        <a:bodyPr xmlns:a="http://schemas.openxmlformats.org/drawingml/2006/main" vertOverflow="clip" wrap="square" rtlCol="0"/>
        <a:lstStyle xmlns:a="http://schemas.openxmlformats.org/drawingml/2006/main"/>
        <a:p xmlns:a="http://schemas.openxmlformats.org/drawingml/2006/main">
          <a:pPr algn="ctr"/>
          <a:r>
            <a:rPr lang="en-US" sz="1400" dirty="0"/>
            <a:t>FY14:</a:t>
          </a:r>
          <a:r>
            <a:rPr lang="en-US" sz="1400" baseline="0" dirty="0"/>
            <a:t> IA was $202 (1.8%) below the USA Average</a:t>
          </a:r>
        </a:p>
        <a:p xmlns:a="http://schemas.openxmlformats.org/drawingml/2006/main">
          <a:endParaRPr lang="en-US" sz="1400" dirty="0"/>
        </a:p>
      </cdr:txBody>
    </cdr:sp>
  </cdr:relSizeAnchor>
  <cdr:relSizeAnchor xmlns:cdr="http://schemas.openxmlformats.org/drawingml/2006/chartDrawing">
    <cdr:from>
      <cdr:x>0.81458</cdr:x>
      <cdr:y>0.37197</cdr:y>
    </cdr:from>
    <cdr:to>
      <cdr:x>0.99028</cdr:x>
      <cdr:y>0.54152</cdr:y>
    </cdr:to>
    <cdr:sp macro="" textlink="">
      <cdr:nvSpPr>
        <cdr:cNvPr id="3" name="TextBox 1">
          <a:extLst xmlns:a="http://schemas.openxmlformats.org/drawingml/2006/main">
            <a:ext uri="{FF2B5EF4-FFF2-40B4-BE49-F238E27FC236}">
              <a16:creationId xmlns:a16="http://schemas.microsoft.com/office/drawing/2014/main" id="{414DA281-401A-4275-B9CC-3D12FC153818}"/>
            </a:ext>
          </a:extLst>
        </cdr:cNvPr>
        <cdr:cNvSpPr txBox="1"/>
      </cdr:nvSpPr>
      <cdr:spPr>
        <a:xfrm xmlns:a="http://schemas.openxmlformats.org/drawingml/2006/main">
          <a:off x="3724275" y="1365250"/>
          <a:ext cx="803275" cy="622300"/>
        </a:xfrm>
        <a:prstGeom xmlns:a="http://schemas.openxmlformats.org/drawingml/2006/main" prst="rect">
          <a:avLst/>
        </a:prstGeom>
        <a:solidFill xmlns:a="http://schemas.openxmlformats.org/drawingml/2006/main">
          <a:schemeClr val="accent4">
            <a:lumMod val="20000"/>
            <a:lumOff val="80000"/>
          </a:schemeClr>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dirty="0"/>
            <a:t>FY26:</a:t>
          </a:r>
          <a:r>
            <a:rPr lang="en-US" sz="1400" baseline="0" dirty="0"/>
            <a:t> IA was $4,197 (22.2%) below the USA Average</a:t>
          </a:r>
        </a:p>
        <a:p xmlns:a="http://schemas.openxmlformats.org/drawingml/2006/main">
          <a:endParaRPr lang="en-US" sz="1400" dirty="0"/>
        </a:p>
      </cdr:txBody>
    </cdr:sp>
  </cdr:relSizeAnchor>
</c:userShapes>
</file>

<file path=ppt/drawings/drawing3.xml><?xml version="1.0" encoding="utf-8"?>
<c:userShapes xmlns:c="http://schemas.openxmlformats.org/drawingml/2006/chart">
  <cdr:relSizeAnchor xmlns:cdr="http://schemas.openxmlformats.org/drawingml/2006/chartDrawing">
    <cdr:from>
      <cdr:x>0.13542</cdr:x>
      <cdr:y>0.53979</cdr:y>
    </cdr:from>
    <cdr:to>
      <cdr:x>0.29375</cdr:x>
      <cdr:y>0.73028</cdr:y>
    </cdr:to>
    <cdr:sp macro="" textlink="">
      <cdr:nvSpPr>
        <cdr:cNvPr id="2" name="TextBox 1">
          <a:extLst xmlns:a="http://schemas.openxmlformats.org/drawingml/2006/main">
            <a:ext uri="{FF2B5EF4-FFF2-40B4-BE49-F238E27FC236}">
              <a16:creationId xmlns:a16="http://schemas.microsoft.com/office/drawing/2014/main" id="{78E604BD-D8E1-4D3A-B85F-67E4A4139E38}"/>
            </a:ext>
          </a:extLst>
        </cdr:cNvPr>
        <cdr:cNvSpPr txBox="1"/>
      </cdr:nvSpPr>
      <cdr:spPr>
        <a:xfrm xmlns:a="http://schemas.openxmlformats.org/drawingml/2006/main">
          <a:off x="1068017" y="2348809"/>
          <a:ext cx="1248701" cy="828887"/>
        </a:xfrm>
        <a:prstGeom xmlns:a="http://schemas.openxmlformats.org/drawingml/2006/main" prst="rect">
          <a:avLst/>
        </a:prstGeom>
        <a:solidFill xmlns:a="http://schemas.openxmlformats.org/drawingml/2006/main">
          <a:schemeClr val="accent4">
            <a:lumMod val="20000"/>
            <a:lumOff val="80000"/>
          </a:schemeClr>
        </a:solidFill>
      </cdr:spPr>
      <cdr:txBody>
        <a:bodyPr xmlns:a="http://schemas.openxmlformats.org/drawingml/2006/main" vertOverflow="clip" wrap="square" rtlCol="0"/>
        <a:lstStyle xmlns:a="http://schemas.openxmlformats.org/drawingml/2006/main"/>
        <a:p xmlns:a="http://schemas.openxmlformats.org/drawingml/2006/main">
          <a:pPr algn="ctr"/>
          <a:r>
            <a:rPr lang="en-US" sz="1200" dirty="0"/>
            <a:t>FY14:</a:t>
          </a:r>
          <a:r>
            <a:rPr lang="en-US" sz="1200" baseline="0" dirty="0"/>
            <a:t> IA was $202 (1.8%) below the USA Average</a:t>
          </a:r>
        </a:p>
        <a:p xmlns:a="http://schemas.openxmlformats.org/drawingml/2006/main">
          <a:endParaRPr lang="en-US" sz="1200" dirty="0"/>
        </a:p>
      </cdr:txBody>
    </cdr:sp>
  </cdr:relSizeAnchor>
  <cdr:relSizeAnchor xmlns:cdr="http://schemas.openxmlformats.org/drawingml/2006/chartDrawing">
    <cdr:from>
      <cdr:x>0.78562</cdr:x>
      <cdr:y>0.38585</cdr:y>
    </cdr:from>
    <cdr:to>
      <cdr:x>0.97387</cdr:x>
      <cdr:y>0.5554</cdr:y>
    </cdr:to>
    <cdr:sp macro="" textlink="">
      <cdr:nvSpPr>
        <cdr:cNvPr id="3" name="TextBox 1">
          <a:extLst xmlns:a="http://schemas.openxmlformats.org/drawingml/2006/main">
            <a:ext uri="{FF2B5EF4-FFF2-40B4-BE49-F238E27FC236}">
              <a16:creationId xmlns:a16="http://schemas.microsoft.com/office/drawing/2014/main" id="{414DA281-401A-4275-B9CC-3D12FC153818}"/>
            </a:ext>
          </a:extLst>
        </cdr:cNvPr>
        <cdr:cNvSpPr txBox="1"/>
      </cdr:nvSpPr>
      <cdr:spPr>
        <a:xfrm xmlns:a="http://schemas.openxmlformats.org/drawingml/2006/main">
          <a:off x="6195924" y="1678952"/>
          <a:ext cx="1484722" cy="737770"/>
        </a:xfrm>
        <a:prstGeom xmlns:a="http://schemas.openxmlformats.org/drawingml/2006/main" prst="rect">
          <a:avLst/>
        </a:prstGeom>
        <a:solidFill xmlns:a="http://schemas.openxmlformats.org/drawingml/2006/main">
          <a:schemeClr val="accent4">
            <a:lumMod val="20000"/>
            <a:lumOff val="80000"/>
          </a:schemeClr>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200" dirty="0"/>
            <a:t>FY26:</a:t>
          </a:r>
          <a:r>
            <a:rPr lang="en-US" sz="1200" baseline="0" dirty="0"/>
            <a:t> IA was $4,197 (22.2%) below the USA Average</a:t>
          </a:r>
        </a:p>
        <a:p xmlns:a="http://schemas.openxmlformats.org/drawingml/2006/main">
          <a:endParaRPr lang="en-US" sz="12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ED37AB-F423-4E58-9C61-E78BDBD16BB0}" type="datetimeFigureOut">
              <a:rPr lang="en-US" smtClean="0"/>
              <a:t>10/9/2026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E210BF-9E44-4339-92D8-17A77AE8BFD3}" type="slidenum">
              <a:rPr lang="en-US" smtClean="0"/>
              <a:t>‹#›</a:t>
            </a:fld>
            <a:endParaRPr lang="en-US" dirty="0"/>
          </a:p>
        </p:txBody>
      </p:sp>
    </p:spTree>
    <p:extLst>
      <p:ext uri="{BB962C8B-B14F-4D97-AF65-F5344CB8AC3E}">
        <p14:creationId xmlns:p14="http://schemas.microsoft.com/office/powerpoint/2010/main" val="524484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ISFIS, State-Imposed Mandates Affecting Iowa Schools, legislative sessions 2017–2026, compiled August 2026. The 2020 session was cut short by the pandemic.</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dirty="0"/>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5708776-6331-45A9-B63B-252CD397C196}" type="datetimeFigureOut">
              <a:rPr lang="en-US" smtClean="0"/>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55BABC3-790D-4368-A27C-43C3731AC7F7}" type="slidenum">
              <a:rPr lang="en-US" smtClean="0"/>
              <a:t>‹#›</a:t>
            </a:fld>
            <a:endParaRPr lang="en-US" dirty="0"/>
          </a:p>
        </p:txBody>
      </p:sp>
    </p:spTree>
    <p:extLst>
      <p:ext uri="{BB962C8B-B14F-4D97-AF65-F5344CB8AC3E}">
        <p14:creationId xmlns:p14="http://schemas.microsoft.com/office/powerpoint/2010/main" val="328931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708776-6331-45A9-B63B-252CD397C196}" type="datetimeFigureOut">
              <a:rPr lang="en-US" smtClean="0"/>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55BABC3-790D-4368-A27C-43C3731AC7F7}" type="slidenum">
              <a:rPr lang="en-US" smtClean="0"/>
              <a:t>‹#›</a:t>
            </a:fld>
            <a:endParaRPr lang="en-US" dirty="0"/>
          </a:p>
        </p:txBody>
      </p:sp>
    </p:spTree>
    <p:extLst>
      <p:ext uri="{BB962C8B-B14F-4D97-AF65-F5344CB8AC3E}">
        <p14:creationId xmlns:p14="http://schemas.microsoft.com/office/powerpoint/2010/main" val="1090843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5708776-6331-45A9-B63B-252CD397C196}" type="datetimeFigureOut">
              <a:rPr lang="en-US" smtClean="0"/>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55BABC3-790D-4368-A27C-43C3731AC7F7}" type="slidenum">
              <a:rPr lang="en-US" smtClean="0"/>
              <a:t>‹#›</a:t>
            </a:fld>
            <a:endParaRPr lang="en-US" dirty="0"/>
          </a:p>
        </p:txBody>
      </p:sp>
    </p:spTree>
    <p:extLst>
      <p:ext uri="{BB962C8B-B14F-4D97-AF65-F5344CB8AC3E}">
        <p14:creationId xmlns:p14="http://schemas.microsoft.com/office/powerpoint/2010/main" val="3063599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708776-6331-45A9-B63B-252CD397C196}" type="datetimeFigureOut">
              <a:rPr lang="en-US" smtClean="0"/>
              <a:t>10/9/2026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55BABC3-790D-4368-A27C-43C3731AC7F7}" type="slidenum">
              <a:rPr lang="en-US" smtClean="0"/>
              <a:t>‹#›</a:t>
            </a:fld>
            <a:endParaRPr lang="en-US" dirty="0"/>
          </a:p>
        </p:txBody>
      </p:sp>
    </p:spTree>
    <p:extLst>
      <p:ext uri="{BB962C8B-B14F-4D97-AF65-F5344CB8AC3E}">
        <p14:creationId xmlns:p14="http://schemas.microsoft.com/office/powerpoint/2010/main" val="3727826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708776-6331-45A9-B63B-252CD397C196}" type="datetimeFigureOut">
              <a:rPr lang="en-US" smtClean="0"/>
              <a:t>10/9/2026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55BABC3-790D-4368-A27C-43C3731AC7F7}" type="slidenum">
              <a:rPr lang="en-US" smtClean="0"/>
              <a:t>‹#›</a:t>
            </a:fld>
            <a:endParaRPr lang="en-US" dirty="0"/>
          </a:p>
        </p:txBody>
      </p:sp>
    </p:spTree>
    <p:extLst>
      <p:ext uri="{BB962C8B-B14F-4D97-AF65-F5344CB8AC3E}">
        <p14:creationId xmlns:p14="http://schemas.microsoft.com/office/powerpoint/2010/main" val="2133657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708776-6331-45A9-B63B-252CD397C196}" type="datetimeFigureOut">
              <a:rPr lang="en-US" smtClean="0"/>
              <a:t>10/9/2026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55BABC3-790D-4368-A27C-43C3731AC7F7}" type="slidenum">
              <a:rPr lang="en-US" smtClean="0"/>
              <a:t>‹#›</a:t>
            </a:fld>
            <a:endParaRPr lang="en-US" dirty="0"/>
          </a:p>
        </p:txBody>
      </p:sp>
    </p:spTree>
    <p:extLst>
      <p:ext uri="{BB962C8B-B14F-4D97-AF65-F5344CB8AC3E}">
        <p14:creationId xmlns:p14="http://schemas.microsoft.com/office/powerpoint/2010/main" val="3025611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708776-6331-45A9-B63B-252CD397C196}" type="datetimeFigureOut">
              <a:rPr lang="en-US" smtClean="0"/>
              <a:t>10/9/2026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55BABC3-790D-4368-A27C-43C3731AC7F7}" type="slidenum">
              <a:rPr lang="en-US" smtClean="0"/>
              <a:t>‹#›</a:t>
            </a:fld>
            <a:endParaRPr lang="en-US" dirty="0"/>
          </a:p>
        </p:txBody>
      </p:sp>
    </p:spTree>
    <p:extLst>
      <p:ext uri="{BB962C8B-B14F-4D97-AF65-F5344CB8AC3E}">
        <p14:creationId xmlns:p14="http://schemas.microsoft.com/office/powerpoint/2010/main" val="1997986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5708776-6331-45A9-B63B-252CD397C196}" type="datetimeFigureOut">
              <a:rPr lang="en-US" smtClean="0"/>
              <a:t>10/9/2026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55BABC3-790D-4368-A27C-43C3731AC7F7}" type="slidenum">
              <a:rPr lang="en-US" smtClean="0"/>
              <a:t>‹#›</a:t>
            </a:fld>
            <a:endParaRPr lang="en-US" dirty="0"/>
          </a:p>
        </p:txBody>
      </p:sp>
    </p:spTree>
    <p:extLst>
      <p:ext uri="{BB962C8B-B14F-4D97-AF65-F5344CB8AC3E}">
        <p14:creationId xmlns:p14="http://schemas.microsoft.com/office/powerpoint/2010/main" val="1640403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5708776-6331-45A9-B63B-252CD397C196}" type="datetimeFigureOut">
              <a:rPr lang="en-US" smtClean="0"/>
              <a:t>10/9/2026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55BABC3-790D-4368-A27C-43C3731AC7F7}" type="slidenum">
              <a:rPr lang="en-US" smtClean="0"/>
              <a:t>‹#›</a:t>
            </a:fld>
            <a:endParaRPr lang="en-US" dirty="0"/>
          </a:p>
        </p:txBody>
      </p:sp>
    </p:spTree>
    <p:extLst>
      <p:ext uri="{BB962C8B-B14F-4D97-AF65-F5344CB8AC3E}">
        <p14:creationId xmlns:p14="http://schemas.microsoft.com/office/powerpoint/2010/main" val="1307055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708776-6331-45A9-B63B-252CD397C196}" type="datetimeFigureOut">
              <a:rPr lang="en-US" smtClean="0"/>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55BABC3-790D-4368-A27C-43C3731AC7F7}" type="slidenum">
              <a:rPr lang="en-US" smtClean="0"/>
              <a:t>‹#›</a:t>
            </a:fld>
            <a:endParaRPr lang="en-US" dirty="0"/>
          </a:p>
        </p:txBody>
      </p:sp>
    </p:spTree>
    <p:extLst>
      <p:ext uri="{BB962C8B-B14F-4D97-AF65-F5344CB8AC3E}">
        <p14:creationId xmlns:p14="http://schemas.microsoft.com/office/powerpoint/2010/main" val="4199360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708776-6331-45A9-B63B-252CD397C196}" type="datetimeFigureOut">
              <a:rPr lang="en-US" smtClean="0"/>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55BABC3-790D-4368-A27C-43C3731AC7F7}" type="slidenum">
              <a:rPr lang="en-US" smtClean="0"/>
              <a:t>‹#›</a:t>
            </a:fld>
            <a:endParaRPr lang="en-US" dirty="0"/>
          </a:p>
        </p:txBody>
      </p:sp>
    </p:spTree>
    <p:extLst>
      <p:ext uri="{BB962C8B-B14F-4D97-AF65-F5344CB8AC3E}">
        <p14:creationId xmlns:p14="http://schemas.microsoft.com/office/powerpoint/2010/main" val="1336065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037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708776-6331-45A9-B63B-252CD397C196}" type="datetimeFigureOut">
              <a:rPr lang="en-US" smtClean="0"/>
              <a:t>10/9/2026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5BABC3-790D-4368-A27C-43C3731AC7F7}" type="slidenum">
              <a:rPr lang="en-US" smtClean="0"/>
              <a:t>‹#›</a:t>
            </a:fld>
            <a:endParaRPr lang="en-US" dirty="0"/>
          </a:p>
        </p:txBody>
      </p:sp>
    </p:spTree>
    <p:extLst>
      <p:ext uri="{BB962C8B-B14F-4D97-AF65-F5344CB8AC3E}">
        <p14:creationId xmlns:p14="http://schemas.microsoft.com/office/powerpoint/2010/main" val="34522059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us02web.zoom.us/rec/share/lGRmnB1swTVtGFrPtk_xCZ0oCFq--D9bSbtYMEBbsoj1XxyEryMSge_XRNoT1y_w.wRcnt3rRrYTuuAxZ" TargetMode="External"/><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hyperlink" Target="mailto:lorenzr@redoakschools.org" TargetMode="External"/><Relationship Id="rId3" Type="http://schemas.openxmlformats.org/officeDocument/2006/relationships/image" Target="../media/image3.png"/><Relationship Id="rId7" Type="http://schemas.openxmlformats.org/officeDocument/2006/relationships/hyperlink" Target="https://www.linkedin.com/in/caleb-bonjour-01381192/"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s://www.gladbrook-reinbeck.k12.ia.us/article/1107275" TargetMode="External"/><Relationship Id="rId5" Type="http://schemas.openxmlformats.org/officeDocument/2006/relationships/hyperlink" Target="mailto:caleb.bonjour@gr-rebels.net" TargetMode="External"/><Relationship Id="rId10" Type="http://schemas.openxmlformats.org/officeDocument/2006/relationships/hyperlink" Target="https://www.iowaschoolfinance.com/Margaret" TargetMode="External"/><Relationship Id="rId4" Type="http://schemas.openxmlformats.org/officeDocument/2006/relationships/image" Target="../media/image4.png"/><Relationship Id="rId9" Type="http://schemas.openxmlformats.org/officeDocument/2006/relationships/hyperlink" Target="https://www.linkedin.com/in/ron-lorenz-033a762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legis.iowa.gov/docs/publications/FCTA/1529472.pdf"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nea.org/research-publications" TargetMode="External"/><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educate.iowa.gov/pk-12/educator-quality/practitioner-preparation/teacher-shortage-areas/teacher-pipeline-dashboard"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educate.iowa.gov/pk-12/educator-quality/practitioner-preparation/teacher-shortage-areas/teacher-pipeline-dashboard"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legis.iowa.gov/docs/publications/FCTA/1607808.pdf"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nea.org/research-publications" TargetMode="External"/><Relationship Id="rId2" Type="http://schemas.openxmlformats.org/officeDocument/2006/relationships/hyperlink" Target="http://www.air.org/sites/default/files/downloads/report/AIR_NV_Funding_Study_Sept2012_0.pdf" TargetMode="External"/><Relationship Id="rId1" Type="http://schemas.openxmlformats.org/officeDocument/2006/relationships/slideLayout" Target="../slideLayouts/slideLayout2.xml"/><Relationship Id="rId5" Type="http://schemas.openxmlformats.org/officeDocument/2006/relationships/hyperlink" Target="http://www.prrac.org/pdf/annotated_bibliography_on_school_poverty_concentration.pdf" TargetMode="External"/><Relationship Id="rId4" Type="http://schemas.openxmlformats.org/officeDocument/2006/relationships/hyperlink" Target="https://www.future-ed.org/state-education-funding-concentration-matters/"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hyperlink" Target="https://www.iowaschoolfinance.com/system/files/members/Public/Unfunded%20Mandates%202017%20to%202026.pdf"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nrea.net/wp-content/uploads/2026/05/WRMReport2025-State-by-State-5-28-26.pdf" TargetMode="Externa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educate.iowa.gov/pk-12/data/education-statistics/graduation-dropout-rates"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hyperlink" Target="mailto:lorenzr@redoakschools.org" TargetMode="External"/><Relationship Id="rId3" Type="http://schemas.openxmlformats.org/officeDocument/2006/relationships/image" Target="../media/image3.png"/><Relationship Id="rId7" Type="http://schemas.openxmlformats.org/officeDocument/2006/relationships/hyperlink" Target="https://www.linkedin.com/in/caleb-bonjour-01381192/"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s://www.gladbrook-reinbeck.k12.ia.us/article/1107275" TargetMode="External"/><Relationship Id="rId5" Type="http://schemas.openxmlformats.org/officeDocument/2006/relationships/hyperlink" Target="mailto:caleb.bonjour@gr-rebels.net" TargetMode="External"/><Relationship Id="rId10" Type="http://schemas.openxmlformats.org/officeDocument/2006/relationships/hyperlink" Target="https://www.iowaschoolfinance.com/Margaret" TargetMode="External"/><Relationship Id="rId4" Type="http://schemas.openxmlformats.org/officeDocument/2006/relationships/image" Target="../media/image4.png"/><Relationship Id="rId9" Type="http://schemas.openxmlformats.org/officeDocument/2006/relationships/hyperlink" Target="https://www.linkedin.com/in/ron-lorenz-033a7620" TargetMode="Externa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2400" y="76200"/>
            <a:ext cx="8883098" cy="2095500"/>
          </a:xfrm>
          <a:prstGeom prst="rect">
            <a:avLst/>
          </a:prstGeom>
        </p:spPr>
      </p:pic>
      <p:sp>
        <p:nvSpPr>
          <p:cNvPr id="2" name="TextBox 1">
            <a:extLst>
              <a:ext uri="{FF2B5EF4-FFF2-40B4-BE49-F238E27FC236}">
                <a16:creationId xmlns:a16="http://schemas.microsoft.com/office/drawing/2014/main" id="{AE222DE5-05FE-438B-B0FE-CB3179AD2B8C}"/>
              </a:ext>
            </a:extLst>
          </p:cNvPr>
          <p:cNvSpPr txBox="1"/>
          <p:nvPr/>
        </p:nvSpPr>
        <p:spPr>
          <a:xfrm>
            <a:off x="990600" y="2411896"/>
            <a:ext cx="6705600" cy="3170099"/>
          </a:xfrm>
          <a:prstGeom prst="rect">
            <a:avLst/>
          </a:prstGeom>
          <a:noFill/>
        </p:spPr>
        <p:txBody>
          <a:bodyPr wrap="square" rtlCol="0">
            <a:spAutoFit/>
          </a:bodyPr>
          <a:lstStyle/>
          <a:p>
            <a:pPr algn="ctr"/>
            <a:r>
              <a:rPr lang="en-US" sz="4000" dirty="0">
                <a:solidFill>
                  <a:srgbClr val="25408F"/>
                </a:solidFill>
              </a:rPr>
              <a:t>The Condition of Iowa’s Rural Schools </a:t>
            </a:r>
          </a:p>
          <a:p>
            <a:pPr algn="ctr"/>
            <a:r>
              <a:rPr lang="en-US" sz="4000" dirty="0">
                <a:solidFill>
                  <a:srgbClr val="25408F"/>
                </a:solidFill>
              </a:rPr>
              <a:t>Zoominar with Iowa Rural Development Council</a:t>
            </a:r>
          </a:p>
          <a:p>
            <a:pPr algn="ctr"/>
            <a:r>
              <a:rPr lang="en-US" sz="4000" dirty="0">
                <a:solidFill>
                  <a:srgbClr val="25408F"/>
                </a:solidFill>
              </a:rPr>
              <a:t>Sept. 25, 2026</a:t>
            </a:r>
          </a:p>
        </p:txBody>
      </p:sp>
      <p:sp>
        <p:nvSpPr>
          <p:cNvPr id="4" name="Rectangle 3"/>
          <p:cNvSpPr/>
          <p:nvPr/>
        </p:nvSpPr>
        <p:spPr>
          <a:xfrm>
            <a:off x="2431774" y="5822191"/>
            <a:ext cx="4572000" cy="646331"/>
          </a:xfrm>
          <a:prstGeom prst="rect">
            <a:avLst/>
          </a:prstGeom>
        </p:spPr>
        <p:txBody>
          <a:bodyPr>
            <a:spAutoFit/>
          </a:bodyPr>
          <a:lstStyle/>
          <a:p>
            <a:r>
              <a:rPr lang="en-US" dirty="0">
                <a:latin typeface="Calibri" panose="020F0502020204030204" pitchFamily="34" charset="0"/>
                <a:ea typeface="Calibri" panose="020F0502020204030204" pitchFamily="34" charset="0"/>
              </a:rPr>
              <a:t>View the </a:t>
            </a:r>
            <a:r>
              <a:rPr lang="en-US"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3"/>
              </a:rPr>
              <a:t>IRDC </a:t>
            </a:r>
            <a:r>
              <a:rPr lang="en-US" u="sng" dirty="0" err="1">
                <a:solidFill>
                  <a:srgbClr val="0563C1"/>
                </a:solidFill>
                <a:latin typeface="Calibri" panose="020F0502020204030204" pitchFamily="34" charset="0"/>
                <a:ea typeface="Calibri" panose="020F0502020204030204" pitchFamily="34" charset="0"/>
                <a:cs typeface="Calibri" panose="020F0502020204030204" pitchFamily="34" charset="0"/>
                <a:hlinkClick r:id="rId3"/>
              </a:rPr>
              <a:t>Zoominar</a:t>
            </a:r>
            <a:r>
              <a:rPr lang="en-US" u="sng" dirty="0">
                <a:solidFill>
                  <a:srgbClr val="0563C1"/>
                </a:solidFill>
                <a:latin typeface="Calibri" panose="020F0502020204030204" pitchFamily="34" charset="0"/>
                <a:ea typeface="Calibri" panose="020F0502020204030204" pitchFamily="34" charset="0"/>
                <a:cs typeface="Calibri" panose="020F0502020204030204" pitchFamily="34" charset="0"/>
                <a:hlinkClick r:id="rId3"/>
              </a:rPr>
              <a:t> Recording</a:t>
            </a:r>
            <a:r>
              <a:rPr lang="en-US" dirty="0">
                <a:latin typeface="Calibri" panose="020F0502020204030204" pitchFamily="34" charset="0"/>
                <a:ea typeface="Calibri" panose="020F0502020204030204" pitchFamily="34" charset="0"/>
              </a:rPr>
              <a:t> by entering the </a:t>
            </a:r>
            <a:r>
              <a:rPr lang="en-US" b="1" dirty="0">
                <a:latin typeface="Calibri" panose="020F0502020204030204" pitchFamily="34" charset="0"/>
                <a:ea typeface="Calibri" panose="020F0502020204030204" pitchFamily="34" charset="0"/>
              </a:rPr>
              <a:t>Passcode of: 3$9S6Znp</a:t>
            </a:r>
            <a:endParaRPr lang="en-US" dirty="0"/>
          </a:p>
        </p:txBody>
      </p:sp>
    </p:spTree>
    <p:extLst>
      <p:ext uri="{BB962C8B-B14F-4D97-AF65-F5344CB8AC3E}">
        <p14:creationId xmlns:p14="http://schemas.microsoft.com/office/powerpoint/2010/main" val="3751051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8CE4D-2490-45DD-8716-BE1459109DF0}"/>
              </a:ext>
            </a:extLst>
          </p:cNvPr>
          <p:cNvSpPr>
            <a:spLocks noGrp="1"/>
          </p:cNvSpPr>
          <p:nvPr>
            <p:ph type="title"/>
          </p:nvPr>
        </p:nvSpPr>
        <p:spPr/>
        <p:txBody>
          <a:bodyPr/>
          <a:lstStyle/>
          <a:p>
            <a:r>
              <a:rPr lang="en-US" dirty="0"/>
              <a:t>Your Panel Today</a:t>
            </a:r>
          </a:p>
        </p:txBody>
      </p:sp>
      <p:pic>
        <p:nvPicPr>
          <p:cNvPr id="4" name="Content Placeholder 3">
            <a:extLst>
              <a:ext uri="{FF2B5EF4-FFF2-40B4-BE49-F238E27FC236}">
                <a16:creationId xmlns:a16="http://schemas.microsoft.com/office/drawing/2014/main" id="{D5649ABA-3F31-4E13-BA97-C3A113F62195}"/>
              </a:ext>
            </a:extLst>
          </p:cNvPr>
          <p:cNvPicPr>
            <a:picLocks noGrp="1" noChangeAspect="1"/>
          </p:cNvPicPr>
          <p:nvPr>
            <p:ph idx="1"/>
          </p:nvPr>
        </p:nvPicPr>
        <p:blipFill>
          <a:blip r:embed="rId2"/>
          <a:stretch>
            <a:fillRect/>
          </a:stretch>
        </p:blipFill>
        <p:spPr>
          <a:xfrm>
            <a:off x="628650" y="1690689"/>
            <a:ext cx="2076557" cy="2171812"/>
          </a:xfrm>
          <a:prstGeom prst="rect">
            <a:avLst/>
          </a:prstGeom>
        </p:spPr>
      </p:pic>
      <p:pic>
        <p:nvPicPr>
          <p:cNvPr id="5" name="Picture 4">
            <a:extLst>
              <a:ext uri="{FF2B5EF4-FFF2-40B4-BE49-F238E27FC236}">
                <a16:creationId xmlns:a16="http://schemas.microsoft.com/office/drawing/2014/main" id="{0F58359F-51A1-4D1A-ADE5-F09D1DA90A89}"/>
              </a:ext>
            </a:extLst>
          </p:cNvPr>
          <p:cNvPicPr>
            <a:picLocks noChangeAspect="1"/>
          </p:cNvPicPr>
          <p:nvPr/>
        </p:nvPicPr>
        <p:blipFill>
          <a:blip r:embed="rId3"/>
          <a:stretch>
            <a:fillRect/>
          </a:stretch>
        </p:blipFill>
        <p:spPr>
          <a:xfrm>
            <a:off x="3533720" y="1690689"/>
            <a:ext cx="2076558" cy="2271409"/>
          </a:xfrm>
          <a:prstGeom prst="rect">
            <a:avLst/>
          </a:prstGeom>
        </p:spPr>
      </p:pic>
      <p:pic>
        <p:nvPicPr>
          <p:cNvPr id="6" name="Picture 5">
            <a:extLst>
              <a:ext uri="{FF2B5EF4-FFF2-40B4-BE49-F238E27FC236}">
                <a16:creationId xmlns:a16="http://schemas.microsoft.com/office/drawing/2014/main" id="{5E8DCEBE-40B0-44ED-AEB5-7439FD232FE9}"/>
              </a:ext>
            </a:extLst>
          </p:cNvPr>
          <p:cNvPicPr>
            <a:picLocks noChangeAspect="1"/>
          </p:cNvPicPr>
          <p:nvPr/>
        </p:nvPicPr>
        <p:blipFill>
          <a:blip r:embed="rId4"/>
          <a:stretch>
            <a:fillRect/>
          </a:stretch>
        </p:blipFill>
        <p:spPr>
          <a:xfrm>
            <a:off x="6105730" y="1690688"/>
            <a:ext cx="2248152" cy="2271409"/>
          </a:xfrm>
          <a:prstGeom prst="rect">
            <a:avLst/>
          </a:prstGeom>
        </p:spPr>
      </p:pic>
      <p:sp>
        <p:nvSpPr>
          <p:cNvPr id="9" name="Rectangle 1">
            <a:extLst>
              <a:ext uri="{FF2B5EF4-FFF2-40B4-BE49-F238E27FC236}">
                <a16:creationId xmlns:a16="http://schemas.microsoft.com/office/drawing/2014/main" id="{4CB8A58A-E1A4-4448-8259-0843D3683BB0}"/>
              </a:ext>
            </a:extLst>
          </p:cNvPr>
          <p:cNvSpPr>
            <a:spLocks noChangeArrowheads="1"/>
          </p:cNvSpPr>
          <p:nvPr/>
        </p:nvSpPr>
        <p:spPr bwMode="auto">
          <a:xfrm>
            <a:off x="6105730" y="4283860"/>
            <a:ext cx="2898476" cy="20313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222222"/>
                </a:solidFill>
                <a:effectLst/>
                <a:latin typeface="Arial" panose="020B0604020202020204" pitchFamily="34" charset="0"/>
                <a:cs typeface="Arial" panose="020B0604020202020204" pitchFamily="34" charset="0"/>
              </a:rPr>
              <a:t>Caleb Bonjour, Superintendent at Gladbrook Reinbeck CSD</a:t>
            </a: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since 2023-24 school year.</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Email: </a:t>
            </a:r>
            <a:r>
              <a:rPr kumimoji="0" lang="en-US" altLang="en-US" sz="14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5"/>
              </a:rPr>
              <a:t>caleb.bonjour@gr-rebels.net</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Article: </a:t>
            </a:r>
            <a:r>
              <a:rPr kumimoji="0" lang="en-US" altLang="en-US" sz="14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6"/>
              </a:rPr>
              <a:t>https://www.gladbrook-reinbeck.k12.ia.us/article/1107275</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LinkedIn: </a:t>
            </a:r>
            <a:r>
              <a:rPr kumimoji="0" lang="en-US" altLang="en-US" sz="14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7"/>
              </a:rPr>
              <a:t>https://www.linkedin.com/in/caleb-bonjour-01381192/</a:t>
            </a:r>
            <a:endParaRPr kumimoji="0" lang="en-US" altLang="en-US" sz="1400" b="0" i="0" u="none" strike="noStrike" cap="none" normalizeH="0" baseline="0" dirty="0">
              <a:ln>
                <a:noFill/>
              </a:ln>
              <a:solidFill>
                <a:schemeClr val="tx1"/>
              </a:solidFill>
              <a:effectLst/>
              <a:latin typeface="Arial" panose="020B0604020202020204" pitchFamily="34" charset="0"/>
            </a:endParaRPr>
          </a:p>
        </p:txBody>
      </p:sp>
      <p:sp>
        <p:nvSpPr>
          <p:cNvPr id="11" name="Rectangle 2">
            <a:extLst>
              <a:ext uri="{FF2B5EF4-FFF2-40B4-BE49-F238E27FC236}">
                <a16:creationId xmlns:a16="http://schemas.microsoft.com/office/drawing/2014/main" id="{84EB3421-3A04-4DE3-AE9F-6C0FEE6858A5}"/>
              </a:ext>
            </a:extLst>
          </p:cNvPr>
          <p:cNvSpPr>
            <a:spLocks noChangeArrowheads="1"/>
          </p:cNvSpPr>
          <p:nvPr/>
        </p:nvSpPr>
        <p:spPr bwMode="auto">
          <a:xfrm>
            <a:off x="3390181" y="4354086"/>
            <a:ext cx="2363638" cy="20313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222222"/>
                </a:solidFill>
                <a:effectLst/>
                <a:latin typeface="Arial" panose="020B0604020202020204" pitchFamily="34" charset="0"/>
                <a:cs typeface="Arial" panose="020B0604020202020204" pitchFamily="34" charset="0"/>
              </a:rPr>
              <a:t>Ron Lorenz, Superintendent at Red Oak CSD</a:t>
            </a: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since 2020-21 school year.</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Email: </a:t>
            </a:r>
            <a:r>
              <a:rPr kumimoji="0" lang="en-US" altLang="en-US" sz="14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8"/>
              </a:rPr>
              <a:t>lorenzr@redoakschools.org</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LinkedIn: </a:t>
            </a:r>
            <a:r>
              <a:rPr kumimoji="0" lang="en-US" altLang="en-US" sz="14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9"/>
              </a:rPr>
              <a:t>https://www.linkedin.com/in/ron-lorenz-033a7620</a:t>
            </a:r>
            <a:endParaRPr kumimoji="0" lang="en-US" altLang="en-US" sz="1400" b="0" i="0" u="none" strike="noStrike" cap="none" normalizeH="0" baseline="0" dirty="0">
              <a:ln>
                <a:noFill/>
              </a:ln>
              <a:solidFill>
                <a:schemeClr val="tx1"/>
              </a:solidFill>
              <a:effectLst/>
              <a:latin typeface="Arial" panose="020B0604020202020204" pitchFamily="34" charset="0"/>
            </a:endParaRPr>
          </a:p>
        </p:txBody>
      </p:sp>
      <p:sp>
        <p:nvSpPr>
          <p:cNvPr id="13" name="Rectangle 3">
            <a:extLst>
              <a:ext uri="{FF2B5EF4-FFF2-40B4-BE49-F238E27FC236}">
                <a16:creationId xmlns:a16="http://schemas.microsoft.com/office/drawing/2014/main" id="{2BCCE199-B5EC-472B-831D-727A98AB9F64}"/>
              </a:ext>
            </a:extLst>
          </p:cNvPr>
          <p:cNvSpPr>
            <a:spLocks noChangeArrowheads="1"/>
          </p:cNvSpPr>
          <p:nvPr/>
        </p:nvSpPr>
        <p:spPr bwMode="auto">
          <a:xfrm>
            <a:off x="422694" y="4354086"/>
            <a:ext cx="2615576" cy="20313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222222"/>
                </a:solidFill>
                <a:effectLst/>
                <a:latin typeface="Arial" panose="020B0604020202020204" pitchFamily="34" charset="0"/>
                <a:cs typeface="Arial" panose="020B0604020202020204" pitchFamily="34" charset="0"/>
              </a:rPr>
              <a:t>Margaret Buckton</a:t>
            </a: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Professional Advocate for Rural School Advocates of Iowa (since 2013), and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Partner at Iowa School Finance Information Services (ISFIS)</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Bio: </a:t>
            </a:r>
            <a:r>
              <a:rPr kumimoji="0" lang="en-US" altLang="en-US" sz="14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10"/>
              </a:rPr>
              <a:t>https://www.iowaschoolfinance.com/Margaret</a:t>
            </a:r>
            <a:endParaRPr kumimoji="0" lang="en-US" altLang="en-US" sz="1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8788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4316E-2FC6-4433-B2DA-CF6F19434167}"/>
              </a:ext>
            </a:extLst>
          </p:cNvPr>
          <p:cNvSpPr>
            <a:spLocks noGrp="1"/>
          </p:cNvSpPr>
          <p:nvPr>
            <p:ph type="title"/>
          </p:nvPr>
        </p:nvSpPr>
        <p:spPr/>
        <p:txBody>
          <a:bodyPr/>
          <a:lstStyle/>
          <a:p>
            <a:r>
              <a:rPr lang="en-US" dirty="0"/>
              <a:t>Public Schools Are Economic Development</a:t>
            </a:r>
          </a:p>
        </p:txBody>
      </p:sp>
      <p:sp>
        <p:nvSpPr>
          <p:cNvPr id="3" name="Content Placeholder 2">
            <a:extLst>
              <a:ext uri="{FF2B5EF4-FFF2-40B4-BE49-F238E27FC236}">
                <a16:creationId xmlns:a16="http://schemas.microsoft.com/office/drawing/2014/main" id="{2E08433C-68B1-4510-AD63-A405D5DD8E0B}"/>
              </a:ext>
            </a:extLst>
          </p:cNvPr>
          <p:cNvSpPr>
            <a:spLocks noGrp="1"/>
          </p:cNvSpPr>
          <p:nvPr>
            <p:ph idx="1"/>
          </p:nvPr>
        </p:nvSpPr>
        <p:spPr>
          <a:xfrm>
            <a:off x="1104180" y="2355011"/>
            <a:ext cx="7411169" cy="4137862"/>
          </a:xfrm>
        </p:spPr>
        <p:txBody>
          <a:bodyPr>
            <a:normAutofit/>
          </a:bodyPr>
          <a:lstStyle/>
          <a:p>
            <a:pPr>
              <a:lnSpc>
                <a:spcPct val="120000"/>
              </a:lnSpc>
            </a:pPr>
            <a:r>
              <a:rPr lang="en-US" b="1" dirty="0"/>
              <a:t>Financial Contribution to the Local Economy</a:t>
            </a:r>
          </a:p>
          <a:p>
            <a:pPr>
              <a:lnSpc>
                <a:spcPct val="120000"/>
              </a:lnSpc>
            </a:pPr>
            <a:r>
              <a:rPr lang="en-US" b="1" dirty="0"/>
              <a:t>Workforce Development</a:t>
            </a:r>
          </a:p>
          <a:p>
            <a:pPr>
              <a:lnSpc>
                <a:spcPct val="120000"/>
              </a:lnSpc>
            </a:pPr>
            <a:r>
              <a:rPr lang="en-US" b="1" dirty="0"/>
              <a:t>Entertainment and Community Connection</a:t>
            </a:r>
          </a:p>
          <a:p>
            <a:pPr>
              <a:lnSpc>
                <a:spcPct val="120000"/>
              </a:lnSpc>
            </a:pPr>
            <a:r>
              <a:rPr lang="en-US" b="1" dirty="0"/>
              <a:t>School/ Community Interdependence</a:t>
            </a:r>
            <a:endParaRPr lang="en-US" dirty="0"/>
          </a:p>
        </p:txBody>
      </p:sp>
    </p:spTree>
    <p:extLst>
      <p:ext uri="{BB962C8B-B14F-4D97-AF65-F5344CB8AC3E}">
        <p14:creationId xmlns:p14="http://schemas.microsoft.com/office/powerpoint/2010/main" val="3987605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4316E-2FC6-4433-B2DA-CF6F19434167}"/>
              </a:ext>
            </a:extLst>
          </p:cNvPr>
          <p:cNvSpPr>
            <a:spLocks noGrp="1"/>
          </p:cNvSpPr>
          <p:nvPr>
            <p:ph type="title"/>
          </p:nvPr>
        </p:nvSpPr>
        <p:spPr/>
        <p:txBody>
          <a:bodyPr/>
          <a:lstStyle/>
          <a:p>
            <a:r>
              <a:rPr lang="en-US" dirty="0"/>
              <a:t>Public Schools Are Economic Development:</a:t>
            </a:r>
          </a:p>
        </p:txBody>
      </p:sp>
      <p:sp>
        <p:nvSpPr>
          <p:cNvPr id="3" name="Content Placeholder 2">
            <a:extLst>
              <a:ext uri="{FF2B5EF4-FFF2-40B4-BE49-F238E27FC236}">
                <a16:creationId xmlns:a16="http://schemas.microsoft.com/office/drawing/2014/main" id="{2E08433C-68B1-4510-AD63-A405D5DD8E0B}"/>
              </a:ext>
            </a:extLst>
          </p:cNvPr>
          <p:cNvSpPr>
            <a:spLocks noGrp="1"/>
          </p:cNvSpPr>
          <p:nvPr>
            <p:ph idx="1"/>
          </p:nvPr>
        </p:nvSpPr>
        <p:spPr>
          <a:xfrm>
            <a:off x="628650" y="2380891"/>
            <a:ext cx="7886700" cy="4111982"/>
          </a:xfrm>
        </p:spPr>
        <p:txBody>
          <a:bodyPr>
            <a:normAutofit/>
          </a:bodyPr>
          <a:lstStyle/>
          <a:p>
            <a:pPr>
              <a:lnSpc>
                <a:spcPct val="120000"/>
              </a:lnSpc>
            </a:pPr>
            <a:r>
              <a:rPr lang="en-US" b="1" dirty="0"/>
              <a:t>Financial Contribution to the Local Economy</a:t>
            </a:r>
            <a:r>
              <a:rPr lang="en-US" dirty="0"/>
              <a:t>: Rural schools are among the largest, if not the largest employer, providing payroll and benefits in many Iowa rural communities. They purchase goods and services from the community/region. Employees spend their paychecks in the community.</a:t>
            </a:r>
          </a:p>
        </p:txBody>
      </p:sp>
    </p:spTree>
    <p:extLst>
      <p:ext uri="{BB962C8B-B14F-4D97-AF65-F5344CB8AC3E}">
        <p14:creationId xmlns:p14="http://schemas.microsoft.com/office/powerpoint/2010/main" val="3814950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4316E-2FC6-4433-B2DA-CF6F19434167}"/>
              </a:ext>
            </a:extLst>
          </p:cNvPr>
          <p:cNvSpPr>
            <a:spLocks noGrp="1"/>
          </p:cNvSpPr>
          <p:nvPr>
            <p:ph type="title"/>
          </p:nvPr>
        </p:nvSpPr>
        <p:spPr/>
        <p:txBody>
          <a:bodyPr/>
          <a:lstStyle/>
          <a:p>
            <a:r>
              <a:rPr lang="en-US" dirty="0"/>
              <a:t>Public Schools Are Economic Development:</a:t>
            </a:r>
          </a:p>
        </p:txBody>
      </p:sp>
      <p:sp>
        <p:nvSpPr>
          <p:cNvPr id="3" name="Content Placeholder 2">
            <a:extLst>
              <a:ext uri="{FF2B5EF4-FFF2-40B4-BE49-F238E27FC236}">
                <a16:creationId xmlns:a16="http://schemas.microsoft.com/office/drawing/2014/main" id="{2E08433C-68B1-4510-AD63-A405D5DD8E0B}"/>
              </a:ext>
            </a:extLst>
          </p:cNvPr>
          <p:cNvSpPr>
            <a:spLocks noGrp="1"/>
          </p:cNvSpPr>
          <p:nvPr>
            <p:ph idx="1"/>
          </p:nvPr>
        </p:nvSpPr>
        <p:spPr>
          <a:xfrm>
            <a:off x="628650" y="1825624"/>
            <a:ext cx="7886700" cy="4667249"/>
          </a:xfrm>
        </p:spPr>
        <p:txBody>
          <a:bodyPr>
            <a:normAutofit/>
          </a:bodyPr>
          <a:lstStyle/>
          <a:p>
            <a:pPr>
              <a:lnSpc>
                <a:spcPct val="120000"/>
              </a:lnSpc>
            </a:pPr>
            <a:r>
              <a:rPr lang="en-US" b="1" dirty="0"/>
              <a:t>Workforce development</a:t>
            </a:r>
          </a:p>
          <a:p>
            <a:pPr lvl="1">
              <a:lnSpc>
                <a:spcPct val="120000"/>
              </a:lnSpc>
            </a:pPr>
            <a:r>
              <a:rPr lang="en-US" dirty="0"/>
              <a:t>Connect students to local businesses and careers. </a:t>
            </a:r>
          </a:p>
          <a:p>
            <a:pPr lvl="1">
              <a:lnSpc>
                <a:spcPct val="120000"/>
              </a:lnSpc>
            </a:pPr>
            <a:r>
              <a:rPr lang="en-US" dirty="0"/>
              <a:t>Supply the community with a labor pool (spouse and family of the school employee.) </a:t>
            </a:r>
          </a:p>
          <a:p>
            <a:pPr lvl="1">
              <a:lnSpc>
                <a:spcPct val="120000"/>
              </a:lnSpc>
            </a:pPr>
            <a:r>
              <a:rPr lang="en-US" dirty="0"/>
              <a:t>Provide a range of jobs from part-time hourly to full time, plus supplemental work. </a:t>
            </a:r>
          </a:p>
          <a:p>
            <a:pPr lvl="1">
              <a:lnSpc>
                <a:spcPct val="120000"/>
              </a:lnSpc>
            </a:pPr>
            <a:r>
              <a:rPr lang="en-US" dirty="0"/>
              <a:t>Provide preschools and some even provide childcare and before and after school care, keeping students safe and learning while parents are working. </a:t>
            </a:r>
          </a:p>
        </p:txBody>
      </p:sp>
    </p:spTree>
    <p:extLst>
      <p:ext uri="{BB962C8B-B14F-4D97-AF65-F5344CB8AC3E}">
        <p14:creationId xmlns:p14="http://schemas.microsoft.com/office/powerpoint/2010/main" val="2418149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4316E-2FC6-4433-B2DA-CF6F19434167}"/>
              </a:ext>
            </a:extLst>
          </p:cNvPr>
          <p:cNvSpPr>
            <a:spLocks noGrp="1"/>
          </p:cNvSpPr>
          <p:nvPr>
            <p:ph type="title"/>
          </p:nvPr>
        </p:nvSpPr>
        <p:spPr/>
        <p:txBody>
          <a:bodyPr/>
          <a:lstStyle/>
          <a:p>
            <a:r>
              <a:rPr lang="en-US" dirty="0"/>
              <a:t>Public Schools Are Economic Development:</a:t>
            </a:r>
          </a:p>
        </p:txBody>
      </p:sp>
      <p:sp>
        <p:nvSpPr>
          <p:cNvPr id="3" name="Content Placeholder 2">
            <a:extLst>
              <a:ext uri="{FF2B5EF4-FFF2-40B4-BE49-F238E27FC236}">
                <a16:creationId xmlns:a16="http://schemas.microsoft.com/office/drawing/2014/main" id="{2E08433C-68B1-4510-AD63-A405D5DD8E0B}"/>
              </a:ext>
            </a:extLst>
          </p:cNvPr>
          <p:cNvSpPr>
            <a:spLocks noGrp="1"/>
          </p:cNvSpPr>
          <p:nvPr>
            <p:ph idx="1"/>
          </p:nvPr>
        </p:nvSpPr>
        <p:spPr>
          <a:xfrm>
            <a:off x="628650" y="2472606"/>
            <a:ext cx="7886700" cy="4667249"/>
          </a:xfrm>
        </p:spPr>
        <p:txBody>
          <a:bodyPr>
            <a:normAutofit/>
          </a:bodyPr>
          <a:lstStyle/>
          <a:p>
            <a:pPr>
              <a:lnSpc>
                <a:spcPct val="120000"/>
              </a:lnSpc>
            </a:pPr>
            <a:r>
              <a:rPr lang="en-US" b="1" dirty="0"/>
              <a:t>Entertainment and Community Connection</a:t>
            </a:r>
          </a:p>
          <a:p>
            <a:pPr lvl="1">
              <a:lnSpc>
                <a:spcPct val="120000"/>
              </a:lnSpc>
            </a:pPr>
            <a:r>
              <a:rPr lang="en-US" dirty="0"/>
              <a:t>Athletics to fine arts</a:t>
            </a:r>
          </a:p>
          <a:p>
            <a:pPr lvl="1">
              <a:lnSpc>
                <a:spcPct val="120000"/>
              </a:lnSpc>
            </a:pPr>
            <a:r>
              <a:rPr lang="en-US" dirty="0"/>
              <a:t>Convening space for local conversations</a:t>
            </a:r>
          </a:p>
          <a:p>
            <a:pPr lvl="1">
              <a:lnSpc>
                <a:spcPct val="120000"/>
              </a:lnSpc>
            </a:pPr>
            <a:r>
              <a:rPr lang="en-US" dirty="0"/>
              <a:t>Shelter when there is a flood or disaster, becoming the distribution center for resources</a:t>
            </a:r>
          </a:p>
          <a:p>
            <a:pPr lvl="1">
              <a:lnSpc>
                <a:spcPct val="120000"/>
              </a:lnSpc>
            </a:pPr>
            <a:r>
              <a:rPr lang="en-US" dirty="0"/>
              <a:t>The gathering place</a:t>
            </a:r>
          </a:p>
          <a:p>
            <a:pPr lvl="1">
              <a:lnSpc>
                <a:spcPct val="120000"/>
              </a:lnSpc>
            </a:pPr>
            <a:r>
              <a:rPr lang="en-US" dirty="0"/>
              <a:t>Opportunity for volunteerism and connection to community after retirement. </a:t>
            </a:r>
          </a:p>
        </p:txBody>
      </p:sp>
    </p:spTree>
    <p:extLst>
      <p:ext uri="{BB962C8B-B14F-4D97-AF65-F5344CB8AC3E}">
        <p14:creationId xmlns:p14="http://schemas.microsoft.com/office/powerpoint/2010/main" val="1378259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4316E-2FC6-4433-B2DA-CF6F19434167}"/>
              </a:ext>
            </a:extLst>
          </p:cNvPr>
          <p:cNvSpPr>
            <a:spLocks noGrp="1"/>
          </p:cNvSpPr>
          <p:nvPr>
            <p:ph type="title"/>
          </p:nvPr>
        </p:nvSpPr>
        <p:spPr/>
        <p:txBody>
          <a:bodyPr/>
          <a:lstStyle/>
          <a:p>
            <a:r>
              <a:rPr lang="en-US" dirty="0"/>
              <a:t>Public Schools Are Economic Development:</a:t>
            </a:r>
          </a:p>
        </p:txBody>
      </p:sp>
      <p:sp>
        <p:nvSpPr>
          <p:cNvPr id="3" name="Content Placeholder 2">
            <a:extLst>
              <a:ext uri="{FF2B5EF4-FFF2-40B4-BE49-F238E27FC236}">
                <a16:creationId xmlns:a16="http://schemas.microsoft.com/office/drawing/2014/main" id="{2E08433C-68B1-4510-AD63-A405D5DD8E0B}"/>
              </a:ext>
            </a:extLst>
          </p:cNvPr>
          <p:cNvSpPr>
            <a:spLocks noGrp="1"/>
          </p:cNvSpPr>
          <p:nvPr>
            <p:ph idx="1"/>
          </p:nvPr>
        </p:nvSpPr>
        <p:spPr>
          <a:xfrm>
            <a:off x="628650" y="2260121"/>
            <a:ext cx="7886700" cy="4232752"/>
          </a:xfrm>
        </p:spPr>
        <p:txBody>
          <a:bodyPr>
            <a:normAutofit/>
          </a:bodyPr>
          <a:lstStyle/>
          <a:p>
            <a:pPr>
              <a:lnSpc>
                <a:spcPct val="120000"/>
              </a:lnSpc>
            </a:pPr>
            <a:r>
              <a:rPr lang="en-US" b="1" dirty="0"/>
              <a:t>School/ Community Interdependence</a:t>
            </a:r>
          </a:p>
          <a:p>
            <a:pPr marL="457200" lvl="1" indent="0">
              <a:lnSpc>
                <a:spcPct val="120000"/>
              </a:lnSpc>
              <a:buNone/>
            </a:pPr>
            <a:r>
              <a:rPr lang="en-US" sz="2800" dirty="0"/>
              <a:t>Shared ownership and impacts re housing, healthcare, transportation, jobs, and amenities. </a:t>
            </a:r>
          </a:p>
          <a:p>
            <a:pPr marL="457200" lvl="1" indent="0">
              <a:lnSpc>
                <a:spcPct val="120000"/>
              </a:lnSpc>
              <a:buNone/>
            </a:pPr>
            <a:r>
              <a:rPr lang="en-US" sz="2800" dirty="0"/>
              <a:t>Identified community challenges impact all of us. </a:t>
            </a:r>
          </a:p>
        </p:txBody>
      </p:sp>
    </p:spTree>
    <p:extLst>
      <p:ext uri="{BB962C8B-B14F-4D97-AF65-F5344CB8AC3E}">
        <p14:creationId xmlns:p14="http://schemas.microsoft.com/office/powerpoint/2010/main" val="1629852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2400" y="76200"/>
            <a:ext cx="8883098" cy="2095500"/>
          </a:xfrm>
          <a:prstGeom prst="rect">
            <a:avLst/>
          </a:prstGeom>
        </p:spPr>
      </p:pic>
      <p:sp>
        <p:nvSpPr>
          <p:cNvPr id="2" name="TextBox 1">
            <a:extLst>
              <a:ext uri="{FF2B5EF4-FFF2-40B4-BE49-F238E27FC236}">
                <a16:creationId xmlns:a16="http://schemas.microsoft.com/office/drawing/2014/main" id="{AE222DE5-05FE-438B-B0FE-CB3179AD2B8C}"/>
              </a:ext>
            </a:extLst>
          </p:cNvPr>
          <p:cNvSpPr txBox="1"/>
          <p:nvPr/>
        </p:nvSpPr>
        <p:spPr>
          <a:xfrm>
            <a:off x="1050985" y="2380595"/>
            <a:ext cx="6705600" cy="3231654"/>
          </a:xfrm>
          <a:prstGeom prst="rect">
            <a:avLst/>
          </a:prstGeom>
          <a:noFill/>
        </p:spPr>
        <p:txBody>
          <a:bodyPr wrap="square" rtlCol="0">
            <a:spAutoFit/>
          </a:bodyPr>
          <a:lstStyle/>
          <a:p>
            <a:pPr algn="ctr"/>
            <a:r>
              <a:rPr lang="en-US" sz="4000" dirty="0">
                <a:solidFill>
                  <a:srgbClr val="25408F"/>
                </a:solidFill>
              </a:rPr>
              <a:t>A little history – what’s been happening with Rural Schools</a:t>
            </a:r>
          </a:p>
          <a:p>
            <a:pPr algn="ctr"/>
            <a:r>
              <a:rPr lang="en-US" sz="3200" dirty="0">
                <a:solidFill>
                  <a:srgbClr val="25408F"/>
                </a:solidFill>
              </a:rPr>
              <a:t>Enrollment</a:t>
            </a:r>
          </a:p>
          <a:p>
            <a:pPr algn="ctr"/>
            <a:r>
              <a:rPr lang="en-US" sz="3200" dirty="0">
                <a:solidFill>
                  <a:srgbClr val="25408F"/>
                </a:solidFill>
              </a:rPr>
              <a:t>Funding</a:t>
            </a:r>
          </a:p>
          <a:p>
            <a:pPr algn="ctr"/>
            <a:r>
              <a:rPr lang="en-US" sz="2000" dirty="0">
                <a:solidFill>
                  <a:srgbClr val="25408F"/>
                </a:solidFill>
              </a:rPr>
              <a:t>Teacher Pay</a:t>
            </a:r>
          </a:p>
          <a:p>
            <a:pPr algn="ctr"/>
            <a:r>
              <a:rPr lang="en-US" sz="2000" dirty="0">
                <a:solidFill>
                  <a:srgbClr val="25408F"/>
                </a:solidFill>
              </a:rPr>
              <a:t>School Choice</a:t>
            </a:r>
          </a:p>
          <a:p>
            <a:pPr algn="ctr"/>
            <a:r>
              <a:rPr lang="en-US" sz="2000" dirty="0">
                <a:solidFill>
                  <a:srgbClr val="25408F"/>
                </a:solidFill>
              </a:rPr>
              <a:t>Mandates </a:t>
            </a:r>
          </a:p>
        </p:txBody>
      </p:sp>
    </p:spTree>
    <p:extLst>
      <p:ext uri="{BB962C8B-B14F-4D97-AF65-F5344CB8AC3E}">
        <p14:creationId xmlns:p14="http://schemas.microsoft.com/office/powerpoint/2010/main" val="3017228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A8E2005-FECD-42CD-AB22-9F03C6EF5EAA}"/>
              </a:ext>
            </a:extLst>
          </p:cNvPr>
          <p:cNvPicPr>
            <a:picLocks noChangeAspect="1"/>
          </p:cNvPicPr>
          <p:nvPr/>
        </p:nvPicPr>
        <p:blipFill>
          <a:blip r:embed="rId2"/>
          <a:stretch>
            <a:fillRect/>
          </a:stretch>
        </p:blipFill>
        <p:spPr>
          <a:xfrm>
            <a:off x="-355106" y="265556"/>
            <a:ext cx="9318130" cy="5536295"/>
          </a:xfrm>
          <a:prstGeom prst="rect">
            <a:avLst/>
          </a:prstGeom>
        </p:spPr>
      </p:pic>
      <p:sp>
        <p:nvSpPr>
          <p:cNvPr id="4" name="Slide Number Placeholder 3">
            <a:extLst>
              <a:ext uri="{FF2B5EF4-FFF2-40B4-BE49-F238E27FC236}">
                <a16:creationId xmlns:a16="http://schemas.microsoft.com/office/drawing/2014/main" id="{CBBC067A-6A44-4BA5-808E-3277E820A83B}"/>
              </a:ext>
            </a:extLst>
          </p:cNvPr>
          <p:cNvSpPr>
            <a:spLocks noGrp="1"/>
          </p:cNvSpPr>
          <p:nvPr>
            <p:ph type="sldNum" sz="quarter" idx="12"/>
          </p:nvPr>
        </p:nvSpPr>
        <p:spPr/>
        <p:txBody>
          <a:bodyPr/>
          <a:lstStyle/>
          <a:p>
            <a:fld id="{7E3A9E86-4CC3-4959-A751-C33E618564A4}" type="slidenum">
              <a:rPr lang="en-US" smtClean="0"/>
              <a:t>9</a:t>
            </a:fld>
            <a:endParaRPr lang="en-US" dirty="0"/>
          </a:p>
        </p:txBody>
      </p:sp>
      <p:sp>
        <p:nvSpPr>
          <p:cNvPr id="11" name="TextBox 10">
            <a:extLst>
              <a:ext uri="{FF2B5EF4-FFF2-40B4-BE49-F238E27FC236}">
                <a16:creationId xmlns:a16="http://schemas.microsoft.com/office/drawing/2014/main" id="{C51360FE-032F-4C6C-B97E-2665AA418BF5}"/>
              </a:ext>
            </a:extLst>
          </p:cNvPr>
          <p:cNvSpPr txBox="1"/>
          <p:nvPr/>
        </p:nvSpPr>
        <p:spPr>
          <a:xfrm>
            <a:off x="7168207" y="3666964"/>
            <a:ext cx="1721170" cy="2062103"/>
          </a:xfrm>
          <a:prstGeom prst="rect">
            <a:avLst/>
          </a:prstGeom>
          <a:solidFill>
            <a:schemeClr val="accent6">
              <a:lumMod val="40000"/>
              <a:lumOff val="60000"/>
            </a:schemeClr>
          </a:solidFill>
        </p:spPr>
        <p:txBody>
          <a:bodyPr wrap="square" rtlCol="0">
            <a:spAutoFit/>
          </a:bodyPr>
          <a:lstStyle/>
          <a:p>
            <a:r>
              <a:rPr lang="en-US" sz="1400" b="1" dirty="0"/>
              <a:t>25-26 Actuals vs. prior year projections: </a:t>
            </a:r>
          </a:p>
          <a:p>
            <a:endParaRPr lang="en-US" sz="1600" dirty="0"/>
          </a:p>
          <a:p>
            <a:r>
              <a:rPr lang="en-US" sz="1400" dirty="0"/>
              <a:t>510,425 </a:t>
            </a:r>
            <a:r>
              <a:rPr lang="en-US" sz="1400" b="1" dirty="0"/>
              <a:t>(</a:t>
            </a:r>
            <a:r>
              <a:rPr lang="en-US" sz="1400" b="1" dirty="0">
                <a:solidFill>
                  <a:srgbClr val="FF0000"/>
                </a:solidFill>
              </a:rPr>
              <a:t>-7.0K</a:t>
            </a:r>
            <a:r>
              <a:rPr lang="en-US" sz="1400" b="1" dirty="0"/>
              <a:t>)</a:t>
            </a:r>
          </a:p>
          <a:p>
            <a:endParaRPr lang="en-US" sz="1400" dirty="0"/>
          </a:p>
          <a:p>
            <a:r>
              <a:rPr lang="en-US" sz="1400" dirty="0"/>
              <a:t>467,935 </a:t>
            </a:r>
            <a:r>
              <a:rPr lang="en-US" sz="1400" b="1" dirty="0"/>
              <a:t>(</a:t>
            </a:r>
            <a:r>
              <a:rPr lang="en-US" sz="1400" b="1" dirty="0">
                <a:solidFill>
                  <a:srgbClr val="FF0000"/>
                </a:solidFill>
              </a:rPr>
              <a:t>- 8.2K</a:t>
            </a:r>
            <a:r>
              <a:rPr lang="en-US" sz="1400" b="1" dirty="0"/>
              <a:t>) </a:t>
            </a:r>
          </a:p>
          <a:p>
            <a:endParaRPr lang="en-US" sz="1400" dirty="0"/>
          </a:p>
          <a:p>
            <a:r>
              <a:rPr lang="en-US" sz="1400" dirty="0"/>
              <a:t>42,495 </a:t>
            </a:r>
            <a:r>
              <a:rPr lang="en-US" sz="1400" b="1" dirty="0"/>
              <a:t>(</a:t>
            </a:r>
            <a:r>
              <a:rPr lang="en-US" sz="1400" b="1" dirty="0">
                <a:solidFill>
                  <a:srgbClr val="00B050"/>
                </a:solidFill>
              </a:rPr>
              <a:t>+ 1.2K</a:t>
            </a:r>
            <a:r>
              <a:rPr lang="en-US" sz="1400" dirty="0"/>
              <a:t>)</a:t>
            </a:r>
          </a:p>
        </p:txBody>
      </p:sp>
      <p:sp>
        <p:nvSpPr>
          <p:cNvPr id="15" name="Oval 14">
            <a:extLst>
              <a:ext uri="{FF2B5EF4-FFF2-40B4-BE49-F238E27FC236}">
                <a16:creationId xmlns:a16="http://schemas.microsoft.com/office/drawing/2014/main" id="{56178935-B566-475E-96DB-3F76E7733A60}"/>
              </a:ext>
            </a:extLst>
          </p:cNvPr>
          <p:cNvSpPr/>
          <p:nvPr/>
        </p:nvSpPr>
        <p:spPr>
          <a:xfrm rot="19298717">
            <a:off x="5327842" y="3839593"/>
            <a:ext cx="688900" cy="38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E5277973-E9EE-4633-A569-A113B1516B01}"/>
              </a:ext>
            </a:extLst>
          </p:cNvPr>
          <p:cNvSpPr/>
          <p:nvPr/>
        </p:nvSpPr>
        <p:spPr>
          <a:xfrm rot="19298717">
            <a:off x="5041260" y="1900452"/>
            <a:ext cx="688900" cy="38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DA5113C3-922E-46E7-A548-B8B846AB7C13}"/>
              </a:ext>
            </a:extLst>
          </p:cNvPr>
          <p:cNvSpPr/>
          <p:nvPr/>
        </p:nvSpPr>
        <p:spPr>
          <a:xfrm rot="19298717">
            <a:off x="5212532" y="1354763"/>
            <a:ext cx="818158" cy="38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Arrow: Up-Down 1">
            <a:extLst>
              <a:ext uri="{FF2B5EF4-FFF2-40B4-BE49-F238E27FC236}">
                <a16:creationId xmlns:a16="http://schemas.microsoft.com/office/drawing/2014/main" id="{6C4FC4A2-E9A7-4D5C-A788-E4BF85BA1489}"/>
              </a:ext>
            </a:extLst>
          </p:cNvPr>
          <p:cNvSpPr/>
          <p:nvPr/>
        </p:nvSpPr>
        <p:spPr>
          <a:xfrm>
            <a:off x="1483413" y="2362000"/>
            <a:ext cx="45719" cy="1304964"/>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5DB27B39-56DC-4923-8F51-5195158FE988}"/>
              </a:ext>
            </a:extLst>
          </p:cNvPr>
          <p:cNvSpPr/>
          <p:nvPr/>
        </p:nvSpPr>
        <p:spPr>
          <a:xfrm>
            <a:off x="1261219" y="2999873"/>
            <a:ext cx="609600" cy="2286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tx1"/>
                </a:solidFill>
              </a:rPr>
              <a:t>1988-89</a:t>
            </a:r>
          </a:p>
        </p:txBody>
      </p:sp>
      <p:sp>
        <p:nvSpPr>
          <p:cNvPr id="12" name="Arrow: Up-Down 11">
            <a:extLst>
              <a:ext uri="{FF2B5EF4-FFF2-40B4-BE49-F238E27FC236}">
                <a16:creationId xmlns:a16="http://schemas.microsoft.com/office/drawing/2014/main" id="{45A1F54C-871C-4A64-9E15-1F01D793BE4E}"/>
              </a:ext>
            </a:extLst>
          </p:cNvPr>
          <p:cNvSpPr/>
          <p:nvPr/>
        </p:nvSpPr>
        <p:spPr>
          <a:xfrm>
            <a:off x="5504155" y="2362000"/>
            <a:ext cx="45719" cy="1304964"/>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Arrow Connector 6">
            <a:extLst>
              <a:ext uri="{FF2B5EF4-FFF2-40B4-BE49-F238E27FC236}">
                <a16:creationId xmlns:a16="http://schemas.microsoft.com/office/drawing/2014/main" id="{EF818389-2836-43C6-9F57-2C515A1C8BBE}"/>
              </a:ext>
            </a:extLst>
          </p:cNvPr>
          <p:cNvCxnSpPr>
            <a:cxnSpLocks/>
          </p:cNvCxnSpPr>
          <p:nvPr/>
        </p:nvCxnSpPr>
        <p:spPr>
          <a:xfrm flipH="1">
            <a:off x="6659592" y="1248470"/>
            <a:ext cx="1035171" cy="7000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A39EA32-D545-4A67-AB5D-E0E9EE95D42D}"/>
              </a:ext>
            </a:extLst>
          </p:cNvPr>
          <p:cNvSpPr txBox="1"/>
          <p:nvPr/>
        </p:nvSpPr>
        <p:spPr>
          <a:xfrm>
            <a:off x="7649400" y="994389"/>
            <a:ext cx="1289505" cy="954107"/>
          </a:xfrm>
          <a:prstGeom prst="rect">
            <a:avLst/>
          </a:prstGeom>
          <a:noFill/>
        </p:spPr>
        <p:txBody>
          <a:bodyPr wrap="square" rtlCol="0">
            <a:spAutoFit/>
          </a:bodyPr>
          <a:lstStyle/>
          <a:p>
            <a:r>
              <a:rPr lang="en-US" sz="1400" dirty="0"/>
              <a:t>Projections for continued enrollment decline</a:t>
            </a:r>
          </a:p>
        </p:txBody>
      </p:sp>
      <p:sp>
        <p:nvSpPr>
          <p:cNvPr id="18" name="Rectangle 17">
            <a:extLst>
              <a:ext uri="{FF2B5EF4-FFF2-40B4-BE49-F238E27FC236}">
                <a16:creationId xmlns:a16="http://schemas.microsoft.com/office/drawing/2014/main" id="{7F4FC2F7-4FFE-444C-B2B6-F7400C58E1BA}"/>
              </a:ext>
            </a:extLst>
          </p:cNvPr>
          <p:cNvSpPr/>
          <p:nvPr/>
        </p:nvSpPr>
        <p:spPr>
          <a:xfrm>
            <a:off x="5283969" y="3033703"/>
            <a:ext cx="573367" cy="19477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tx1"/>
                </a:solidFill>
              </a:rPr>
              <a:t>2025-26</a:t>
            </a:r>
          </a:p>
        </p:txBody>
      </p:sp>
    </p:spTree>
    <p:extLst>
      <p:ext uri="{BB962C8B-B14F-4D97-AF65-F5344CB8AC3E}">
        <p14:creationId xmlns:p14="http://schemas.microsoft.com/office/powerpoint/2010/main" val="2872220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B88D5-84F4-4013-A4CC-4D618EDB6024}"/>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9A967698-A84B-40F1-8153-19934CCD820C}"/>
              </a:ext>
            </a:extLst>
          </p:cNvPr>
          <p:cNvPicPr>
            <a:picLocks noGrp="1" noChangeAspect="1"/>
          </p:cNvPicPr>
          <p:nvPr>
            <p:ph idx="1"/>
          </p:nvPr>
        </p:nvPicPr>
        <p:blipFill>
          <a:blip r:embed="rId2"/>
          <a:stretch>
            <a:fillRect/>
          </a:stretch>
        </p:blipFill>
        <p:spPr>
          <a:xfrm>
            <a:off x="303260" y="136162"/>
            <a:ext cx="8782703" cy="6356712"/>
          </a:xfrm>
          <a:prstGeom prst="rect">
            <a:avLst/>
          </a:prstGeom>
        </p:spPr>
      </p:pic>
      <p:sp>
        <p:nvSpPr>
          <p:cNvPr id="5" name="TextBox 4">
            <a:extLst>
              <a:ext uri="{FF2B5EF4-FFF2-40B4-BE49-F238E27FC236}">
                <a16:creationId xmlns:a16="http://schemas.microsoft.com/office/drawing/2014/main" id="{6D5743CA-8B9A-44C3-B4F6-23336C93149C}"/>
              </a:ext>
            </a:extLst>
          </p:cNvPr>
          <p:cNvSpPr txBox="1"/>
          <p:nvPr/>
        </p:nvSpPr>
        <p:spPr>
          <a:xfrm>
            <a:off x="870857" y="6313714"/>
            <a:ext cx="6601097" cy="369332"/>
          </a:xfrm>
          <a:prstGeom prst="rect">
            <a:avLst/>
          </a:prstGeom>
          <a:noFill/>
        </p:spPr>
        <p:txBody>
          <a:bodyPr wrap="square" rtlCol="0">
            <a:spAutoFit/>
          </a:bodyPr>
          <a:lstStyle/>
          <a:p>
            <a:r>
              <a:rPr lang="en-US" dirty="0">
                <a:hlinkClick r:id="rId3"/>
              </a:rPr>
              <a:t>https://www.legis.iowa.gov/docs/publications/FCTA/1529472.pdf</a:t>
            </a:r>
            <a:r>
              <a:rPr lang="en-US" dirty="0"/>
              <a:t> </a:t>
            </a:r>
          </a:p>
        </p:txBody>
      </p:sp>
      <p:sp>
        <p:nvSpPr>
          <p:cNvPr id="6" name="Arrow: Up 5">
            <a:extLst>
              <a:ext uri="{FF2B5EF4-FFF2-40B4-BE49-F238E27FC236}">
                <a16:creationId xmlns:a16="http://schemas.microsoft.com/office/drawing/2014/main" id="{8C4BE35B-D7AD-40DF-A40C-81F0F04317FC}"/>
              </a:ext>
            </a:extLst>
          </p:cNvPr>
          <p:cNvSpPr/>
          <p:nvPr/>
        </p:nvSpPr>
        <p:spPr>
          <a:xfrm rot="12888932">
            <a:off x="8515350" y="3962400"/>
            <a:ext cx="325390" cy="592183"/>
          </a:xfrm>
          <a:prstGeom prst="up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BE8E97FE-52C0-4A1E-8C24-91426BAA8AFB}"/>
              </a:ext>
            </a:extLst>
          </p:cNvPr>
          <p:cNvSpPr/>
          <p:nvPr/>
        </p:nvSpPr>
        <p:spPr>
          <a:xfrm>
            <a:off x="8203474" y="4570163"/>
            <a:ext cx="605244" cy="23878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77076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3571344420"/>
              </p:ext>
            </p:extLst>
          </p:nvPr>
        </p:nvGraphicFramePr>
        <p:xfrm>
          <a:off x="470139" y="152648"/>
          <a:ext cx="8203721" cy="5805576"/>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2A381BA2-5420-45D1-BECE-F4C58E5963D1}"/>
              </a:ext>
            </a:extLst>
          </p:cNvPr>
          <p:cNvSpPr txBox="1"/>
          <p:nvPr/>
        </p:nvSpPr>
        <p:spPr>
          <a:xfrm>
            <a:off x="775186" y="6211669"/>
            <a:ext cx="7898674" cy="646331"/>
          </a:xfrm>
          <a:prstGeom prst="rect">
            <a:avLst/>
          </a:prstGeom>
          <a:noFill/>
        </p:spPr>
        <p:txBody>
          <a:bodyPr wrap="square" rtlCol="0">
            <a:spAutoFit/>
          </a:bodyPr>
          <a:lstStyle/>
          <a:p>
            <a:r>
              <a:rPr lang="en-US" dirty="0"/>
              <a:t>Since 1990, there are 106 fewer school districts.  Notice the low funding valleys that precipitate the consolidation/closing of schools. </a:t>
            </a:r>
          </a:p>
        </p:txBody>
      </p:sp>
    </p:spTree>
    <p:extLst>
      <p:ext uri="{BB962C8B-B14F-4D97-AF65-F5344CB8AC3E}">
        <p14:creationId xmlns:p14="http://schemas.microsoft.com/office/powerpoint/2010/main" val="25512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8D0E9E3D-616D-4407-997C-9F86045A83DC}"/>
              </a:ext>
            </a:extLst>
          </p:cNvPr>
          <p:cNvGraphicFramePr>
            <a:graphicFrameLocks/>
          </p:cNvGraphicFramePr>
          <p:nvPr>
            <p:extLst>
              <p:ext uri="{D42A27DB-BD31-4B8C-83A1-F6EECF244321}">
                <p14:modId xmlns:p14="http://schemas.microsoft.com/office/powerpoint/2010/main" val="3526737740"/>
              </p:ext>
            </p:extLst>
          </p:nvPr>
        </p:nvGraphicFramePr>
        <p:xfrm>
          <a:off x="595223" y="267419"/>
          <a:ext cx="8169215" cy="5969479"/>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9FE07B05-7D4C-4DAD-A48D-91A303AB9156}"/>
              </a:ext>
            </a:extLst>
          </p:cNvPr>
          <p:cNvSpPr txBox="1"/>
          <p:nvPr/>
        </p:nvSpPr>
        <p:spPr>
          <a:xfrm>
            <a:off x="595223" y="6436692"/>
            <a:ext cx="7211683" cy="307777"/>
          </a:xfrm>
          <a:prstGeom prst="rect">
            <a:avLst/>
          </a:prstGeom>
          <a:noFill/>
        </p:spPr>
        <p:txBody>
          <a:bodyPr wrap="square" rtlCol="0">
            <a:spAutoFit/>
          </a:bodyPr>
          <a:lstStyle/>
          <a:p>
            <a:r>
              <a:rPr lang="en-US" sz="1400" dirty="0"/>
              <a:t>National Education Association Rankings &amp; Estimates </a:t>
            </a:r>
            <a:r>
              <a:rPr lang="en-US" sz="1400" dirty="0">
                <a:hlinkClick r:id="rId3"/>
              </a:rPr>
              <a:t>https://www.nea.org/research-publications</a:t>
            </a:r>
            <a:endParaRPr lang="en-US" sz="1400" dirty="0"/>
          </a:p>
        </p:txBody>
      </p:sp>
    </p:spTree>
    <p:extLst>
      <p:ext uri="{BB962C8B-B14F-4D97-AF65-F5344CB8AC3E}">
        <p14:creationId xmlns:p14="http://schemas.microsoft.com/office/powerpoint/2010/main" val="3863996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C4695-96F8-4B70-B619-FAFF83433716}"/>
              </a:ext>
            </a:extLst>
          </p:cNvPr>
          <p:cNvSpPr>
            <a:spLocks noGrp="1"/>
          </p:cNvSpPr>
          <p:nvPr>
            <p:ph type="title"/>
          </p:nvPr>
        </p:nvSpPr>
        <p:spPr/>
        <p:txBody>
          <a:bodyPr/>
          <a:lstStyle/>
          <a:p>
            <a:r>
              <a:rPr lang="en-US" dirty="0"/>
              <a:t>Local Story: Enrollment Decline and Funding</a:t>
            </a:r>
          </a:p>
        </p:txBody>
      </p:sp>
    </p:spTree>
    <p:extLst>
      <p:ext uri="{BB962C8B-B14F-4D97-AF65-F5344CB8AC3E}">
        <p14:creationId xmlns:p14="http://schemas.microsoft.com/office/powerpoint/2010/main" val="2482681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2400" y="76200"/>
            <a:ext cx="8883098" cy="2095500"/>
          </a:xfrm>
          <a:prstGeom prst="rect">
            <a:avLst/>
          </a:prstGeom>
        </p:spPr>
      </p:pic>
      <p:sp>
        <p:nvSpPr>
          <p:cNvPr id="2" name="TextBox 1">
            <a:extLst>
              <a:ext uri="{FF2B5EF4-FFF2-40B4-BE49-F238E27FC236}">
                <a16:creationId xmlns:a16="http://schemas.microsoft.com/office/drawing/2014/main" id="{AE222DE5-05FE-438B-B0FE-CB3179AD2B8C}"/>
              </a:ext>
            </a:extLst>
          </p:cNvPr>
          <p:cNvSpPr txBox="1"/>
          <p:nvPr/>
        </p:nvSpPr>
        <p:spPr>
          <a:xfrm>
            <a:off x="1050985" y="2380595"/>
            <a:ext cx="6705600" cy="3231654"/>
          </a:xfrm>
          <a:prstGeom prst="rect">
            <a:avLst/>
          </a:prstGeom>
          <a:noFill/>
        </p:spPr>
        <p:txBody>
          <a:bodyPr wrap="square" rtlCol="0">
            <a:spAutoFit/>
          </a:bodyPr>
          <a:lstStyle/>
          <a:p>
            <a:pPr algn="ctr"/>
            <a:r>
              <a:rPr lang="en-US" sz="4000" dirty="0">
                <a:solidFill>
                  <a:srgbClr val="25408F"/>
                </a:solidFill>
              </a:rPr>
              <a:t>A little history – what’s been happening with Rural Schools</a:t>
            </a:r>
          </a:p>
          <a:p>
            <a:pPr algn="ctr"/>
            <a:r>
              <a:rPr lang="en-US" sz="2400" dirty="0">
                <a:solidFill>
                  <a:srgbClr val="25408F"/>
                </a:solidFill>
              </a:rPr>
              <a:t>Enrollment</a:t>
            </a:r>
          </a:p>
          <a:p>
            <a:pPr algn="ctr"/>
            <a:r>
              <a:rPr lang="en-US" sz="2400" dirty="0">
                <a:solidFill>
                  <a:srgbClr val="25408F"/>
                </a:solidFill>
              </a:rPr>
              <a:t>Funding</a:t>
            </a:r>
          </a:p>
          <a:p>
            <a:pPr algn="ctr"/>
            <a:r>
              <a:rPr lang="en-US" sz="3600" dirty="0">
                <a:solidFill>
                  <a:srgbClr val="25408F"/>
                </a:solidFill>
              </a:rPr>
              <a:t>Teacher Pay &amp; Shortages </a:t>
            </a:r>
          </a:p>
          <a:p>
            <a:pPr algn="ctr"/>
            <a:r>
              <a:rPr lang="en-US" sz="2000" dirty="0">
                <a:solidFill>
                  <a:srgbClr val="25408F"/>
                </a:solidFill>
              </a:rPr>
              <a:t>School Choice</a:t>
            </a:r>
          </a:p>
          <a:p>
            <a:pPr algn="ctr"/>
            <a:r>
              <a:rPr lang="en-US" sz="2000" dirty="0">
                <a:solidFill>
                  <a:srgbClr val="25408F"/>
                </a:solidFill>
              </a:rPr>
              <a:t>Mandates </a:t>
            </a:r>
          </a:p>
        </p:txBody>
      </p:sp>
    </p:spTree>
    <p:extLst>
      <p:ext uri="{BB962C8B-B14F-4D97-AF65-F5344CB8AC3E}">
        <p14:creationId xmlns:p14="http://schemas.microsoft.com/office/powerpoint/2010/main" val="4159522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CE433-A17E-49F8-BC8A-E0072A6F9973}"/>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B7D5CAA6-4D93-49FE-9325-469F19ED7C71}"/>
              </a:ext>
            </a:extLst>
          </p:cNvPr>
          <p:cNvPicPr>
            <a:picLocks noGrp="1" noChangeAspect="1"/>
          </p:cNvPicPr>
          <p:nvPr>
            <p:ph idx="1"/>
          </p:nvPr>
        </p:nvPicPr>
        <p:blipFill>
          <a:blip r:embed="rId2"/>
          <a:stretch>
            <a:fillRect/>
          </a:stretch>
        </p:blipFill>
        <p:spPr>
          <a:xfrm>
            <a:off x="72470" y="103381"/>
            <a:ext cx="8641903" cy="4538288"/>
          </a:xfrm>
          <a:prstGeom prst="rect">
            <a:avLst/>
          </a:prstGeom>
        </p:spPr>
      </p:pic>
      <p:sp>
        <p:nvSpPr>
          <p:cNvPr id="5" name="TextBox 4">
            <a:extLst>
              <a:ext uri="{FF2B5EF4-FFF2-40B4-BE49-F238E27FC236}">
                <a16:creationId xmlns:a16="http://schemas.microsoft.com/office/drawing/2014/main" id="{723C6C0D-C595-460E-9ECA-C22B322B3A07}"/>
              </a:ext>
            </a:extLst>
          </p:cNvPr>
          <p:cNvSpPr txBox="1"/>
          <p:nvPr/>
        </p:nvSpPr>
        <p:spPr>
          <a:xfrm>
            <a:off x="628650" y="5033554"/>
            <a:ext cx="7740287" cy="1754326"/>
          </a:xfrm>
          <a:prstGeom prst="rect">
            <a:avLst/>
          </a:prstGeom>
          <a:noFill/>
        </p:spPr>
        <p:txBody>
          <a:bodyPr wrap="square" rtlCol="0">
            <a:spAutoFit/>
          </a:bodyPr>
          <a:lstStyle/>
          <a:p>
            <a:r>
              <a:rPr lang="en-US" dirty="0"/>
              <a:t>DE’s Teacher Pipeline Dashboard maps vacancy percentages for school districts. This is a map of total K-12 teachers.  Orient Macksburg was the highest vacancy rate at 42%.  </a:t>
            </a:r>
          </a:p>
          <a:p>
            <a:endParaRPr lang="en-US" dirty="0"/>
          </a:p>
          <a:p>
            <a:r>
              <a:rPr lang="en-US" dirty="0"/>
              <a:t>Source: </a:t>
            </a:r>
            <a:r>
              <a:rPr lang="en-US" dirty="0">
                <a:hlinkClick r:id="rId3"/>
              </a:rPr>
              <a:t>https://educate.iowa.gov/pk-12/educator-quality/practitioner-preparation/teacher-shortage-areas/teacher-pipeline-dashboard</a:t>
            </a:r>
            <a:r>
              <a:rPr lang="en-US" dirty="0"/>
              <a:t> </a:t>
            </a:r>
          </a:p>
        </p:txBody>
      </p:sp>
    </p:spTree>
    <p:extLst>
      <p:ext uri="{BB962C8B-B14F-4D97-AF65-F5344CB8AC3E}">
        <p14:creationId xmlns:p14="http://schemas.microsoft.com/office/powerpoint/2010/main" val="3698150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324A3-71C1-4252-B9C8-9A063A97BF1E}"/>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D8271BBB-1CC8-48AE-92BD-5ED54EB46BA9}"/>
              </a:ext>
            </a:extLst>
          </p:cNvPr>
          <p:cNvPicPr>
            <a:picLocks noGrp="1" noChangeAspect="1"/>
          </p:cNvPicPr>
          <p:nvPr>
            <p:ph idx="1"/>
          </p:nvPr>
        </p:nvPicPr>
        <p:blipFill>
          <a:blip r:embed="rId2"/>
          <a:stretch>
            <a:fillRect/>
          </a:stretch>
        </p:blipFill>
        <p:spPr>
          <a:xfrm>
            <a:off x="87807" y="179585"/>
            <a:ext cx="8995963" cy="4679798"/>
          </a:xfrm>
          <a:prstGeom prst="rect">
            <a:avLst/>
          </a:prstGeom>
        </p:spPr>
      </p:pic>
      <p:sp>
        <p:nvSpPr>
          <p:cNvPr id="5" name="TextBox 4">
            <a:extLst>
              <a:ext uri="{FF2B5EF4-FFF2-40B4-BE49-F238E27FC236}">
                <a16:creationId xmlns:a16="http://schemas.microsoft.com/office/drawing/2014/main" id="{93BEC6FE-5AC8-45F8-9722-89C51962E798}"/>
              </a:ext>
            </a:extLst>
          </p:cNvPr>
          <p:cNvSpPr txBox="1"/>
          <p:nvPr/>
        </p:nvSpPr>
        <p:spPr>
          <a:xfrm>
            <a:off x="924741" y="4924089"/>
            <a:ext cx="7740287" cy="1754326"/>
          </a:xfrm>
          <a:prstGeom prst="rect">
            <a:avLst/>
          </a:prstGeom>
          <a:noFill/>
        </p:spPr>
        <p:txBody>
          <a:bodyPr wrap="square" rtlCol="0">
            <a:spAutoFit/>
          </a:bodyPr>
          <a:lstStyle/>
          <a:p>
            <a:r>
              <a:rPr lang="en-US" dirty="0"/>
              <a:t>DE’s Teacher Pipeline Dashboard maps vacancy percentages for school districts. This is a map of total K-12 teachers.  Gilmore City-Bradgate had the highest percentage of vacancy at 40%.  </a:t>
            </a:r>
          </a:p>
          <a:p>
            <a:endParaRPr lang="en-US" dirty="0"/>
          </a:p>
          <a:p>
            <a:r>
              <a:rPr lang="en-US" dirty="0"/>
              <a:t>Source: </a:t>
            </a:r>
            <a:r>
              <a:rPr lang="en-US" dirty="0">
                <a:hlinkClick r:id="rId3"/>
              </a:rPr>
              <a:t>https://educate.iowa.gov/pk-12/educator-quality/practitioner-preparation/teacher-shortage-areas/teacher-pipeline-dashboard</a:t>
            </a:r>
            <a:r>
              <a:rPr lang="en-US" dirty="0"/>
              <a:t> </a:t>
            </a:r>
          </a:p>
        </p:txBody>
      </p:sp>
    </p:spTree>
    <p:extLst>
      <p:ext uri="{BB962C8B-B14F-4D97-AF65-F5344CB8AC3E}">
        <p14:creationId xmlns:p14="http://schemas.microsoft.com/office/powerpoint/2010/main" val="1907379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FCA28-652D-45E4-8D0F-03D34DD0A303}"/>
              </a:ext>
            </a:extLst>
          </p:cNvPr>
          <p:cNvSpPr>
            <a:spLocks noGrp="1"/>
          </p:cNvSpPr>
          <p:nvPr>
            <p:ph type="title"/>
          </p:nvPr>
        </p:nvSpPr>
        <p:spPr/>
        <p:txBody>
          <a:bodyPr/>
          <a:lstStyle/>
          <a:p>
            <a:r>
              <a:rPr lang="en-US" dirty="0"/>
              <a:t>Teacher Salary Minimums increased 2024 and 2025</a:t>
            </a:r>
          </a:p>
        </p:txBody>
      </p:sp>
      <p:sp>
        <p:nvSpPr>
          <p:cNvPr id="3" name="Content Placeholder 2">
            <a:extLst>
              <a:ext uri="{FF2B5EF4-FFF2-40B4-BE49-F238E27FC236}">
                <a16:creationId xmlns:a16="http://schemas.microsoft.com/office/drawing/2014/main" id="{C7B4AB4E-4D33-4AE0-89DE-168F16E07347}"/>
              </a:ext>
            </a:extLst>
          </p:cNvPr>
          <p:cNvSpPr>
            <a:spLocks noGrp="1"/>
          </p:cNvSpPr>
          <p:nvPr>
            <p:ph idx="1"/>
          </p:nvPr>
        </p:nvSpPr>
        <p:spPr/>
        <p:txBody>
          <a:bodyPr>
            <a:normAutofit fontScale="77500" lnSpcReduction="20000"/>
          </a:bodyPr>
          <a:lstStyle/>
          <a:p>
            <a:pPr>
              <a:lnSpc>
                <a:spcPct val="120000"/>
              </a:lnSpc>
            </a:pPr>
            <a:r>
              <a:rPr lang="en-US" dirty="0"/>
              <a:t>Iowa starting teacher pay is now a minimum of $</a:t>
            </a:r>
            <a:r>
              <a:rPr lang="en-US" dirty="0" smtClean="0"/>
              <a:t>50,000</a:t>
            </a:r>
            <a:endParaRPr lang="en-US" dirty="0"/>
          </a:p>
          <a:p>
            <a:pPr>
              <a:lnSpc>
                <a:spcPct val="120000"/>
              </a:lnSpc>
            </a:pPr>
            <a:r>
              <a:rPr lang="en-US" dirty="0"/>
              <a:t>Teachers with 12+ years experience also make at least </a:t>
            </a:r>
            <a:r>
              <a:rPr lang="en-US"/>
              <a:t>$</a:t>
            </a:r>
            <a:r>
              <a:rPr lang="en-US" smtClean="0"/>
              <a:t>62,000</a:t>
            </a:r>
            <a:r>
              <a:rPr lang="en-US" dirty="0"/>
              <a:t>.  </a:t>
            </a:r>
          </a:p>
          <a:p>
            <a:pPr>
              <a:lnSpc>
                <a:spcPct val="120000"/>
              </a:lnSpc>
            </a:pPr>
            <a:r>
              <a:rPr lang="en-US" dirty="0"/>
              <a:t>Goal was to get Iowa near the top nationally in teacher pay.</a:t>
            </a:r>
          </a:p>
          <a:p>
            <a:pPr>
              <a:lnSpc>
                <a:spcPct val="120000"/>
              </a:lnSpc>
            </a:pPr>
            <a:r>
              <a:rPr lang="en-US" dirty="0"/>
              <a:t>Funded with Teacher Salary Supplement, a per student amount, enough to get districts what they needed to pay the costs of meeting the minimums. (TSS ranges from $726 to $3,373 in FY27)</a:t>
            </a:r>
          </a:p>
          <a:p>
            <a:pPr>
              <a:lnSpc>
                <a:spcPct val="120000"/>
              </a:lnSpc>
            </a:pPr>
            <a:r>
              <a:rPr lang="en-US" dirty="0"/>
              <a:t>Additional policy changes in how AEAs are funded and what services they may and must provide.  Chaos in the AEA restructuring resulted in fewer AEA staff, many of whom were hired as teachers in public schools. </a:t>
            </a:r>
          </a:p>
        </p:txBody>
      </p:sp>
    </p:spTree>
    <p:extLst>
      <p:ext uri="{BB962C8B-B14F-4D97-AF65-F5344CB8AC3E}">
        <p14:creationId xmlns:p14="http://schemas.microsoft.com/office/powerpoint/2010/main" val="2769397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43570-D162-4A84-8805-848701ECB86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F6516EB7-5AC7-4D0E-A9AE-B2771144C836}"/>
              </a:ext>
            </a:extLst>
          </p:cNvPr>
          <p:cNvSpPr>
            <a:spLocks noGrp="1"/>
          </p:cNvSpPr>
          <p:nvPr>
            <p:ph idx="1"/>
          </p:nvPr>
        </p:nvSpPr>
        <p:spPr>
          <a:xfrm>
            <a:off x="541564" y="5462677"/>
            <a:ext cx="7886700" cy="1030197"/>
          </a:xfrm>
        </p:spPr>
        <p:txBody>
          <a:bodyPr>
            <a:normAutofit fontScale="70000" lnSpcReduction="20000"/>
          </a:bodyPr>
          <a:lstStyle/>
          <a:p>
            <a:pPr marL="0" indent="0">
              <a:lnSpc>
                <a:spcPct val="120000"/>
              </a:lnSpc>
              <a:buNone/>
            </a:pPr>
            <a:r>
              <a:rPr lang="en-US" dirty="0"/>
              <a:t>Vacancy rates dropped in 2024-25. However, still some outliers in rural districts.  Olin has 18% vacancy. West Monona was unable to fill 12% of teaching jobs. Wayne had a 10% vacancy. </a:t>
            </a:r>
          </a:p>
        </p:txBody>
      </p:sp>
      <p:pic>
        <p:nvPicPr>
          <p:cNvPr id="4" name="Picture 3">
            <a:extLst>
              <a:ext uri="{FF2B5EF4-FFF2-40B4-BE49-F238E27FC236}">
                <a16:creationId xmlns:a16="http://schemas.microsoft.com/office/drawing/2014/main" id="{1D657336-2733-4B0D-AA9D-AC129B6E260D}"/>
              </a:ext>
            </a:extLst>
          </p:cNvPr>
          <p:cNvPicPr>
            <a:picLocks noChangeAspect="1"/>
          </p:cNvPicPr>
          <p:nvPr/>
        </p:nvPicPr>
        <p:blipFill>
          <a:blip r:embed="rId2"/>
          <a:stretch>
            <a:fillRect/>
          </a:stretch>
        </p:blipFill>
        <p:spPr>
          <a:xfrm>
            <a:off x="339539" y="266693"/>
            <a:ext cx="8537368" cy="4496896"/>
          </a:xfrm>
          <a:prstGeom prst="rect">
            <a:avLst/>
          </a:prstGeom>
        </p:spPr>
      </p:pic>
    </p:spTree>
    <p:extLst>
      <p:ext uri="{BB962C8B-B14F-4D97-AF65-F5344CB8AC3E}">
        <p14:creationId xmlns:p14="http://schemas.microsoft.com/office/powerpoint/2010/main" val="2059042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81D36-3085-4B1C-86B0-736975035797}"/>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9AA8EFEC-480A-46F0-88D2-91D5FE2FEF5A}"/>
              </a:ext>
            </a:extLst>
          </p:cNvPr>
          <p:cNvPicPr>
            <a:picLocks noGrp="1" noChangeAspect="1"/>
          </p:cNvPicPr>
          <p:nvPr>
            <p:ph idx="1"/>
          </p:nvPr>
        </p:nvPicPr>
        <p:blipFill>
          <a:blip r:embed="rId2"/>
          <a:stretch>
            <a:fillRect/>
          </a:stretch>
        </p:blipFill>
        <p:spPr>
          <a:xfrm>
            <a:off x="151253" y="165501"/>
            <a:ext cx="8691003" cy="5338654"/>
          </a:xfrm>
          <a:prstGeom prst="rect">
            <a:avLst/>
          </a:prstGeom>
        </p:spPr>
      </p:pic>
      <p:sp>
        <p:nvSpPr>
          <p:cNvPr id="5" name="TextBox 4">
            <a:extLst>
              <a:ext uri="{FF2B5EF4-FFF2-40B4-BE49-F238E27FC236}">
                <a16:creationId xmlns:a16="http://schemas.microsoft.com/office/drawing/2014/main" id="{35C9A395-4FF2-42C6-BC58-A3E214EFA908}"/>
              </a:ext>
            </a:extLst>
          </p:cNvPr>
          <p:cNvSpPr txBox="1"/>
          <p:nvPr/>
        </p:nvSpPr>
        <p:spPr>
          <a:xfrm>
            <a:off x="257453" y="5956916"/>
            <a:ext cx="6702640" cy="646331"/>
          </a:xfrm>
          <a:prstGeom prst="rect">
            <a:avLst/>
          </a:prstGeom>
          <a:noFill/>
        </p:spPr>
        <p:txBody>
          <a:bodyPr wrap="square" rtlCol="0">
            <a:spAutoFit/>
          </a:bodyPr>
          <a:lstStyle/>
          <a:p>
            <a:r>
              <a:rPr lang="en-US" dirty="0"/>
              <a:t>Source: LSA FactBook </a:t>
            </a:r>
          </a:p>
          <a:p>
            <a:r>
              <a:rPr lang="en-US" dirty="0">
                <a:hlinkClick r:id="rId3"/>
              </a:rPr>
              <a:t>https://www.legis.iowa.gov/docs/publications/FCTA/1607808.pdf</a:t>
            </a:r>
            <a:r>
              <a:rPr lang="en-US" dirty="0"/>
              <a:t>  </a:t>
            </a:r>
          </a:p>
        </p:txBody>
      </p:sp>
      <p:sp>
        <p:nvSpPr>
          <p:cNvPr id="6" name="Arrow: Up 5">
            <a:extLst>
              <a:ext uri="{FF2B5EF4-FFF2-40B4-BE49-F238E27FC236}">
                <a16:creationId xmlns:a16="http://schemas.microsoft.com/office/drawing/2014/main" id="{B947A6DA-D6EE-4713-9359-FF7B427701CA}"/>
              </a:ext>
            </a:extLst>
          </p:cNvPr>
          <p:cNvSpPr/>
          <p:nvPr/>
        </p:nvSpPr>
        <p:spPr>
          <a:xfrm rot="2340233">
            <a:off x="6196614" y="4998128"/>
            <a:ext cx="958788" cy="887767"/>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62D5175A-56BE-4492-BF3A-800D11DB3162}"/>
              </a:ext>
            </a:extLst>
          </p:cNvPr>
          <p:cNvSpPr/>
          <p:nvPr/>
        </p:nvSpPr>
        <p:spPr>
          <a:xfrm>
            <a:off x="6960092" y="4714043"/>
            <a:ext cx="1367161" cy="4705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77350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C4695-96F8-4B70-B619-FAFF83433716}"/>
              </a:ext>
            </a:extLst>
          </p:cNvPr>
          <p:cNvSpPr>
            <a:spLocks noGrp="1"/>
          </p:cNvSpPr>
          <p:nvPr>
            <p:ph type="title"/>
          </p:nvPr>
        </p:nvSpPr>
        <p:spPr/>
        <p:txBody>
          <a:bodyPr/>
          <a:lstStyle/>
          <a:p>
            <a:r>
              <a:rPr lang="en-US" dirty="0"/>
              <a:t>Local Story: Teacher Shortage</a:t>
            </a:r>
          </a:p>
        </p:txBody>
      </p:sp>
      <p:sp>
        <p:nvSpPr>
          <p:cNvPr id="3" name="Content Placeholder 2">
            <a:extLst>
              <a:ext uri="{FF2B5EF4-FFF2-40B4-BE49-F238E27FC236}">
                <a16:creationId xmlns:a16="http://schemas.microsoft.com/office/drawing/2014/main" id="{8D8043EB-FACB-40A6-85BE-6B2E858D6322}"/>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993317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2400" y="76200"/>
            <a:ext cx="8883098" cy="2095500"/>
          </a:xfrm>
          <a:prstGeom prst="rect">
            <a:avLst/>
          </a:prstGeom>
        </p:spPr>
      </p:pic>
      <p:sp>
        <p:nvSpPr>
          <p:cNvPr id="2" name="TextBox 1">
            <a:extLst>
              <a:ext uri="{FF2B5EF4-FFF2-40B4-BE49-F238E27FC236}">
                <a16:creationId xmlns:a16="http://schemas.microsoft.com/office/drawing/2014/main" id="{AE222DE5-05FE-438B-B0FE-CB3179AD2B8C}"/>
              </a:ext>
            </a:extLst>
          </p:cNvPr>
          <p:cNvSpPr txBox="1"/>
          <p:nvPr/>
        </p:nvSpPr>
        <p:spPr>
          <a:xfrm>
            <a:off x="1050985" y="2380595"/>
            <a:ext cx="6705600" cy="3539430"/>
          </a:xfrm>
          <a:prstGeom prst="rect">
            <a:avLst/>
          </a:prstGeom>
          <a:noFill/>
        </p:spPr>
        <p:txBody>
          <a:bodyPr wrap="square" rtlCol="0">
            <a:spAutoFit/>
          </a:bodyPr>
          <a:lstStyle/>
          <a:p>
            <a:pPr algn="ctr"/>
            <a:r>
              <a:rPr lang="en-US" sz="4000" dirty="0">
                <a:solidFill>
                  <a:srgbClr val="25408F"/>
                </a:solidFill>
              </a:rPr>
              <a:t>A little history – what’s been happening with Rural Schools</a:t>
            </a:r>
          </a:p>
          <a:p>
            <a:pPr algn="ctr"/>
            <a:r>
              <a:rPr lang="en-US" sz="2400" dirty="0">
                <a:solidFill>
                  <a:srgbClr val="25408F"/>
                </a:solidFill>
              </a:rPr>
              <a:t>Enrollment</a:t>
            </a:r>
          </a:p>
          <a:p>
            <a:pPr algn="ctr"/>
            <a:r>
              <a:rPr lang="en-US" sz="2400" dirty="0">
                <a:solidFill>
                  <a:srgbClr val="25408F"/>
                </a:solidFill>
              </a:rPr>
              <a:t>Funding</a:t>
            </a:r>
          </a:p>
          <a:p>
            <a:pPr algn="ctr"/>
            <a:r>
              <a:rPr lang="en-US" sz="2400" dirty="0">
                <a:solidFill>
                  <a:srgbClr val="25408F"/>
                </a:solidFill>
              </a:rPr>
              <a:t>Teacher Pay &amp; Shortages </a:t>
            </a:r>
          </a:p>
          <a:p>
            <a:pPr algn="ctr"/>
            <a:r>
              <a:rPr lang="en-US" sz="3600" dirty="0">
                <a:solidFill>
                  <a:srgbClr val="25408F"/>
                </a:solidFill>
              </a:rPr>
              <a:t>School Choice</a:t>
            </a:r>
          </a:p>
          <a:p>
            <a:pPr algn="ctr"/>
            <a:r>
              <a:rPr lang="en-US" sz="3600" dirty="0">
                <a:solidFill>
                  <a:srgbClr val="25408F"/>
                </a:solidFill>
              </a:rPr>
              <a:t>Mandates </a:t>
            </a:r>
          </a:p>
        </p:txBody>
      </p:sp>
    </p:spTree>
    <p:extLst>
      <p:ext uri="{BB962C8B-B14F-4D97-AF65-F5344CB8AC3E}">
        <p14:creationId xmlns:p14="http://schemas.microsoft.com/office/powerpoint/2010/main" val="825522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8C331-4E97-42C4-B0F3-854DF3ED99A8}"/>
              </a:ext>
            </a:extLst>
          </p:cNvPr>
          <p:cNvSpPr>
            <a:spLocks noGrp="1"/>
          </p:cNvSpPr>
          <p:nvPr>
            <p:ph type="title"/>
          </p:nvPr>
        </p:nvSpPr>
        <p:spPr/>
        <p:txBody>
          <a:bodyPr/>
          <a:lstStyle/>
          <a:p>
            <a:r>
              <a:rPr lang="en-US" dirty="0"/>
              <a:t>School Choice Expansion</a:t>
            </a:r>
          </a:p>
        </p:txBody>
      </p:sp>
      <p:sp>
        <p:nvSpPr>
          <p:cNvPr id="3" name="Content Placeholder 2">
            <a:extLst>
              <a:ext uri="{FF2B5EF4-FFF2-40B4-BE49-F238E27FC236}">
                <a16:creationId xmlns:a16="http://schemas.microsoft.com/office/drawing/2014/main" id="{121697A6-41E5-47CB-BCCD-EECCECA28628}"/>
              </a:ext>
            </a:extLst>
          </p:cNvPr>
          <p:cNvSpPr>
            <a:spLocks noGrp="1"/>
          </p:cNvSpPr>
          <p:nvPr>
            <p:ph idx="1"/>
          </p:nvPr>
        </p:nvSpPr>
        <p:spPr>
          <a:xfrm>
            <a:off x="628650" y="1535502"/>
            <a:ext cx="7886700" cy="5037826"/>
          </a:xfrm>
        </p:spPr>
        <p:txBody>
          <a:bodyPr>
            <a:normAutofit fontScale="70000" lnSpcReduction="20000"/>
          </a:bodyPr>
          <a:lstStyle/>
          <a:p>
            <a:pPr>
              <a:lnSpc>
                <a:spcPct val="120000"/>
              </a:lnSpc>
            </a:pPr>
            <a:r>
              <a:rPr lang="en-US" dirty="0"/>
              <a:t>Education Savings Accounts for Accredited nonpublic schools.  </a:t>
            </a:r>
          </a:p>
          <a:p>
            <a:pPr lvl="1">
              <a:lnSpc>
                <a:spcPct val="120000"/>
              </a:lnSpc>
            </a:pPr>
            <a:r>
              <a:rPr lang="en-US" dirty="0"/>
              <a:t>All enrolled private school students are eligible for the $8,148 ESA (no income/means testing)</a:t>
            </a:r>
          </a:p>
          <a:p>
            <a:pPr lvl="1">
              <a:lnSpc>
                <a:spcPct val="120000"/>
              </a:lnSpc>
            </a:pPr>
            <a:r>
              <a:rPr lang="en-US" dirty="0"/>
              <a:t>42,495 private school enrollment in 2025-26 (5.9K more than before ESAs began, or 16% increase) </a:t>
            </a:r>
          </a:p>
          <a:p>
            <a:pPr lvl="1">
              <a:lnSpc>
                <a:spcPct val="120000"/>
              </a:lnSpc>
            </a:pPr>
            <a:r>
              <a:rPr lang="en-US" dirty="0"/>
              <a:t>Mostly in urban/suburban areas and some NW and NE Iowa spots</a:t>
            </a:r>
          </a:p>
          <a:p>
            <a:pPr lvl="1">
              <a:lnSpc>
                <a:spcPct val="120000"/>
              </a:lnSpc>
            </a:pPr>
            <a:r>
              <a:rPr lang="en-US" dirty="0"/>
              <a:t>Most rural areas do not have private schools – why care?</a:t>
            </a:r>
          </a:p>
          <a:p>
            <a:pPr lvl="1">
              <a:lnSpc>
                <a:spcPct val="120000"/>
              </a:lnSpc>
            </a:pPr>
            <a:r>
              <a:rPr lang="en-US" dirty="0"/>
              <a:t>The state funding for ESAs is equivalent to about 8% SSA. Remember the chart on school closures following low funding increases? That 8% increase per pupil ($380 million) would have made a big difference, especially in rural areas with declining enrollment. </a:t>
            </a:r>
          </a:p>
          <a:p>
            <a:pPr>
              <a:lnSpc>
                <a:spcPct val="120000"/>
              </a:lnSpc>
            </a:pPr>
            <a:r>
              <a:rPr lang="en-US" dirty="0"/>
              <a:t>Charter Schools – 17 now authorized by Iowa State Board of Education. There are a few on-line options which attract serve rural students.</a:t>
            </a:r>
          </a:p>
          <a:p>
            <a:pPr>
              <a:lnSpc>
                <a:spcPct val="120000"/>
              </a:lnSpc>
            </a:pPr>
            <a:r>
              <a:rPr lang="en-US" dirty="0"/>
              <a:t>Home School – loosed regulations in 2026 Session, hard to measure with no oversight</a:t>
            </a:r>
          </a:p>
          <a:p>
            <a:pPr lvl="1">
              <a:lnSpc>
                <a:spcPct val="120000"/>
              </a:lnSpc>
            </a:pPr>
            <a:endParaRPr lang="en-US" dirty="0"/>
          </a:p>
          <a:p>
            <a:pPr lvl="1">
              <a:lnSpc>
                <a:spcPct val="120000"/>
              </a:lnSpc>
            </a:pPr>
            <a:endParaRPr lang="en-US" dirty="0"/>
          </a:p>
          <a:p>
            <a:pPr lvl="1">
              <a:lnSpc>
                <a:spcPct val="120000"/>
              </a:lnSpc>
            </a:pPr>
            <a:endParaRPr lang="en-US" dirty="0"/>
          </a:p>
          <a:p>
            <a:pPr lvl="1"/>
            <a:endParaRPr lang="en-US" dirty="0"/>
          </a:p>
        </p:txBody>
      </p:sp>
    </p:spTree>
    <p:extLst>
      <p:ext uri="{BB962C8B-B14F-4D97-AF65-F5344CB8AC3E}">
        <p14:creationId xmlns:p14="http://schemas.microsoft.com/office/powerpoint/2010/main" val="1318094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1ED8E-F30F-4356-B4E2-D244E42C7B0F}"/>
              </a:ext>
            </a:extLst>
          </p:cNvPr>
          <p:cNvSpPr>
            <a:spLocks noGrp="1"/>
          </p:cNvSpPr>
          <p:nvPr>
            <p:ph type="title"/>
          </p:nvPr>
        </p:nvSpPr>
        <p:spPr>
          <a:xfrm>
            <a:off x="493717" y="136524"/>
            <a:ext cx="7886700" cy="1325563"/>
          </a:xfrm>
        </p:spPr>
        <p:txBody>
          <a:bodyPr>
            <a:normAutofit/>
          </a:bodyPr>
          <a:lstStyle/>
          <a:p>
            <a:r>
              <a:rPr lang="en-US" dirty="0"/>
              <a:t>Has SSA (per pupil funding) Kept Up With The Economy?</a:t>
            </a:r>
          </a:p>
        </p:txBody>
      </p:sp>
      <p:sp>
        <p:nvSpPr>
          <p:cNvPr id="4" name="Slide Number Placeholder 3">
            <a:extLst>
              <a:ext uri="{FF2B5EF4-FFF2-40B4-BE49-F238E27FC236}">
                <a16:creationId xmlns:a16="http://schemas.microsoft.com/office/drawing/2014/main" id="{2E07AAFC-424C-483C-AEBF-1AF5DD6622F2}"/>
              </a:ext>
            </a:extLst>
          </p:cNvPr>
          <p:cNvSpPr>
            <a:spLocks noGrp="1"/>
          </p:cNvSpPr>
          <p:nvPr>
            <p:ph type="sldNum" sz="quarter" idx="12"/>
          </p:nvPr>
        </p:nvSpPr>
        <p:spPr/>
        <p:txBody>
          <a:bodyPr/>
          <a:lstStyle/>
          <a:p>
            <a:fld id="{7E3A9E86-4CC3-4959-A751-C33E618564A4}" type="slidenum">
              <a:rPr lang="en-US" smtClean="0"/>
              <a:t>23</a:t>
            </a:fld>
            <a:endParaRPr lang="en-US" dirty="0"/>
          </a:p>
        </p:txBody>
      </p:sp>
      <p:sp>
        <p:nvSpPr>
          <p:cNvPr id="6" name="TextBox 5">
            <a:extLst>
              <a:ext uri="{FF2B5EF4-FFF2-40B4-BE49-F238E27FC236}">
                <a16:creationId xmlns:a16="http://schemas.microsoft.com/office/drawing/2014/main" id="{9FCD2D0A-7A25-47F4-994D-2C2465D6243E}"/>
              </a:ext>
            </a:extLst>
          </p:cNvPr>
          <p:cNvSpPr txBox="1"/>
          <p:nvPr/>
        </p:nvSpPr>
        <p:spPr>
          <a:xfrm rot="16200000">
            <a:off x="4208266" y="2671225"/>
            <a:ext cx="615553" cy="7735374"/>
          </a:xfrm>
          <a:prstGeom prst="rect">
            <a:avLst/>
          </a:prstGeom>
          <a:solidFill>
            <a:schemeClr val="accent3">
              <a:lumMod val="60000"/>
              <a:lumOff val="40000"/>
            </a:schemeClr>
          </a:solidFill>
        </p:spPr>
        <p:txBody>
          <a:bodyPr vert="vert" wrap="square" rtlCol="0">
            <a:spAutoFit/>
          </a:bodyPr>
          <a:lstStyle/>
          <a:p>
            <a:r>
              <a:rPr lang="en-US" sz="1400" dirty="0"/>
              <a:t>Chart includes an additional 1% SSA in FY2025 and FY2026 to simulate the increase in TSS. The gap between SSA and wages and CPI is about 13-25%, depending on the timeline.</a:t>
            </a:r>
          </a:p>
        </p:txBody>
      </p:sp>
      <p:graphicFrame>
        <p:nvGraphicFramePr>
          <p:cNvPr id="9" name="Chart 8">
            <a:extLst>
              <a:ext uri="{FF2B5EF4-FFF2-40B4-BE49-F238E27FC236}">
                <a16:creationId xmlns:a16="http://schemas.microsoft.com/office/drawing/2014/main" id="{19C94D72-355B-4648-BB9A-CF8100B88EDB}"/>
              </a:ext>
            </a:extLst>
          </p:cNvPr>
          <p:cNvGraphicFramePr>
            <a:graphicFrameLocks/>
          </p:cNvGraphicFramePr>
          <p:nvPr>
            <p:extLst/>
          </p:nvPr>
        </p:nvGraphicFramePr>
        <p:xfrm>
          <a:off x="673894" y="1242106"/>
          <a:ext cx="7735375" cy="4989029"/>
        </p:xfrm>
        <a:graphic>
          <a:graphicData uri="http://schemas.openxmlformats.org/drawingml/2006/chart">
            <c:chart xmlns:c="http://schemas.openxmlformats.org/drawingml/2006/chart" xmlns:r="http://schemas.openxmlformats.org/officeDocument/2006/relationships" r:id="rId2"/>
          </a:graphicData>
        </a:graphic>
      </p:graphicFrame>
      <p:sp>
        <p:nvSpPr>
          <p:cNvPr id="3" name="Right Brace 2">
            <a:extLst>
              <a:ext uri="{FF2B5EF4-FFF2-40B4-BE49-F238E27FC236}">
                <a16:creationId xmlns:a16="http://schemas.microsoft.com/office/drawing/2014/main" id="{32127B93-8B13-4397-BBA1-629C88B0C75E}"/>
              </a:ext>
            </a:extLst>
          </p:cNvPr>
          <p:cNvSpPr/>
          <p:nvPr/>
        </p:nvSpPr>
        <p:spPr>
          <a:xfrm>
            <a:off x="8077200" y="2209800"/>
            <a:ext cx="306530" cy="1371600"/>
          </a:xfrm>
          <a:prstGeom prst="righ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0" name="TextBox 9">
            <a:extLst>
              <a:ext uri="{FF2B5EF4-FFF2-40B4-BE49-F238E27FC236}">
                <a16:creationId xmlns:a16="http://schemas.microsoft.com/office/drawing/2014/main" id="{80CD15B0-83A8-4ABC-AA2F-91DB4C3C9C9E}"/>
              </a:ext>
            </a:extLst>
          </p:cNvPr>
          <p:cNvSpPr txBox="1"/>
          <p:nvPr/>
        </p:nvSpPr>
        <p:spPr>
          <a:xfrm>
            <a:off x="8380417" y="2710934"/>
            <a:ext cx="758541" cy="369332"/>
          </a:xfrm>
          <a:prstGeom prst="rect">
            <a:avLst/>
          </a:prstGeom>
          <a:noFill/>
        </p:spPr>
        <p:txBody>
          <a:bodyPr wrap="none" rtlCol="0">
            <a:spAutoFit/>
          </a:bodyPr>
          <a:lstStyle/>
          <a:p>
            <a:r>
              <a:rPr lang="en-US" dirty="0"/>
              <a:t>13.8%</a:t>
            </a:r>
          </a:p>
        </p:txBody>
      </p:sp>
      <p:pic>
        <p:nvPicPr>
          <p:cNvPr id="8" name="Picture 7">
            <a:extLst>
              <a:ext uri="{FF2B5EF4-FFF2-40B4-BE49-F238E27FC236}">
                <a16:creationId xmlns:a16="http://schemas.microsoft.com/office/drawing/2014/main" id="{77EDDEF4-1EBE-41A8-AB92-9C51B9CA7062}"/>
              </a:ext>
            </a:extLst>
          </p:cNvPr>
          <p:cNvPicPr>
            <a:picLocks noChangeAspect="1"/>
          </p:cNvPicPr>
          <p:nvPr/>
        </p:nvPicPr>
        <p:blipFill>
          <a:blip r:embed="rId3"/>
          <a:stretch>
            <a:fillRect/>
          </a:stretch>
        </p:blipFill>
        <p:spPr>
          <a:xfrm>
            <a:off x="7482104" y="898682"/>
            <a:ext cx="1497367" cy="695564"/>
          </a:xfrm>
          <a:prstGeom prst="rect">
            <a:avLst/>
          </a:prstGeom>
        </p:spPr>
      </p:pic>
    </p:spTree>
    <p:extLst>
      <p:ext uri="{BB962C8B-B14F-4D97-AF65-F5344CB8AC3E}">
        <p14:creationId xmlns:p14="http://schemas.microsoft.com/office/powerpoint/2010/main" val="477823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9351F-24D0-42A4-97AA-07E220FDE482}"/>
              </a:ext>
            </a:extLst>
          </p:cNvPr>
          <p:cNvSpPr>
            <a:spLocks noGrp="1"/>
          </p:cNvSpPr>
          <p:nvPr>
            <p:ph type="title"/>
          </p:nvPr>
        </p:nvSpPr>
        <p:spPr/>
        <p:txBody>
          <a:bodyPr/>
          <a:lstStyle/>
          <a:p>
            <a:r>
              <a:rPr lang="en-US" dirty="0"/>
              <a:t>Poverty – changing needs of students</a:t>
            </a:r>
          </a:p>
        </p:txBody>
      </p:sp>
      <p:sp>
        <p:nvSpPr>
          <p:cNvPr id="3" name="Content Placeholder 2">
            <a:extLst>
              <a:ext uri="{FF2B5EF4-FFF2-40B4-BE49-F238E27FC236}">
                <a16:creationId xmlns:a16="http://schemas.microsoft.com/office/drawing/2014/main" id="{F64BDA1C-00B0-45B1-8697-008223D1734D}"/>
              </a:ext>
            </a:extLst>
          </p:cNvPr>
          <p:cNvSpPr>
            <a:spLocks noGrp="1"/>
          </p:cNvSpPr>
          <p:nvPr>
            <p:ph idx="1"/>
          </p:nvPr>
        </p:nvSpPr>
        <p:spPr/>
        <p:txBody>
          <a:bodyPr/>
          <a:lstStyle/>
          <a:p>
            <a:r>
              <a:rPr lang="en-US" dirty="0"/>
              <a:t>When school choice options increase, concentration of poverty in public schools increases</a:t>
            </a:r>
          </a:p>
          <a:p>
            <a:r>
              <a:rPr lang="en-US" dirty="0"/>
              <a:t>That’s not the only reason –poverty has increased in rural areas that have little school choice options</a:t>
            </a:r>
          </a:p>
          <a:p>
            <a:r>
              <a:rPr lang="en-US" dirty="0"/>
              <a:t>In 2001, about 27% of students were eligible for Free/Reduced Price Lunch (FRPL). </a:t>
            </a:r>
          </a:p>
          <a:p>
            <a:r>
              <a:rPr lang="en-US" dirty="0"/>
              <a:t>In 2026, there were 42.2% of students eligible for Free/Reduced Price Lunch (FRPL). 197,491 students, many of whom are in rural school districts. </a:t>
            </a:r>
          </a:p>
          <a:p>
            <a:endParaRPr lang="en-US" dirty="0"/>
          </a:p>
        </p:txBody>
      </p:sp>
    </p:spTree>
    <p:extLst>
      <p:ext uri="{BB962C8B-B14F-4D97-AF65-F5344CB8AC3E}">
        <p14:creationId xmlns:p14="http://schemas.microsoft.com/office/powerpoint/2010/main" val="39430113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3085F-9DA5-4082-A0F8-0B9229EE964A}"/>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0676073E-18C9-4CAA-9D52-B512C82A00CA}"/>
              </a:ext>
            </a:extLst>
          </p:cNvPr>
          <p:cNvPicPr>
            <a:picLocks noGrp="1" noChangeAspect="1"/>
          </p:cNvPicPr>
          <p:nvPr>
            <p:ph idx="1"/>
          </p:nvPr>
        </p:nvPicPr>
        <p:blipFill>
          <a:blip r:embed="rId2"/>
          <a:stretch>
            <a:fillRect/>
          </a:stretch>
        </p:blipFill>
        <p:spPr>
          <a:xfrm>
            <a:off x="103106" y="299398"/>
            <a:ext cx="8937788" cy="5514805"/>
          </a:xfrm>
          <a:prstGeom prst="rect">
            <a:avLst/>
          </a:prstGeom>
        </p:spPr>
      </p:pic>
      <p:sp>
        <p:nvSpPr>
          <p:cNvPr id="5" name="TextBox 4">
            <a:extLst>
              <a:ext uri="{FF2B5EF4-FFF2-40B4-BE49-F238E27FC236}">
                <a16:creationId xmlns:a16="http://schemas.microsoft.com/office/drawing/2014/main" id="{FC09C5BD-0BF7-4953-BBF6-56E08A7C575F}"/>
              </a:ext>
            </a:extLst>
          </p:cNvPr>
          <p:cNvSpPr txBox="1"/>
          <p:nvPr/>
        </p:nvSpPr>
        <p:spPr>
          <a:xfrm>
            <a:off x="741872" y="5814203"/>
            <a:ext cx="7886700" cy="369332"/>
          </a:xfrm>
          <a:prstGeom prst="rect">
            <a:avLst/>
          </a:prstGeom>
          <a:noFill/>
        </p:spPr>
        <p:txBody>
          <a:bodyPr wrap="square" rtlCol="0">
            <a:spAutoFit/>
          </a:bodyPr>
          <a:lstStyle/>
          <a:p>
            <a:r>
              <a:rPr lang="en-US" dirty="0"/>
              <a:t>In 2001, only Diagonal school district is above 60% FRPL eligibility. </a:t>
            </a:r>
          </a:p>
        </p:txBody>
      </p:sp>
    </p:spTree>
    <p:extLst>
      <p:ext uri="{BB962C8B-B14F-4D97-AF65-F5344CB8AC3E}">
        <p14:creationId xmlns:p14="http://schemas.microsoft.com/office/powerpoint/2010/main" val="14358747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62208-5A78-490B-A7D8-47453D3C4A3F}"/>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A9D15958-08B2-4D2C-8436-4F7953FA1FEA}"/>
              </a:ext>
            </a:extLst>
          </p:cNvPr>
          <p:cNvPicPr>
            <a:picLocks noGrp="1" noChangeAspect="1"/>
          </p:cNvPicPr>
          <p:nvPr>
            <p:ph idx="1"/>
          </p:nvPr>
        </p:nvPicPr>
        <p:blipFill>
          <a:blip r:embed="rId2"/>
          <a:stretch>
            <a:fillRect/>
          </a:stretch>
        </p:blipFill>
        <p:spPr>
          <a:xfrm>
            <a:off x="135548" y="0"/>
            <a:ext cx="8697127" cy="5385409"/>
          </a:xfrm>
          <a:prstGeom prst="rect">
            <a:avLst/>
          </a:prstGeom>
        </p:spPr>
      </p:pic>
      <p:sp>
        <p:nvSpPr>
          <p:cNvPr id="5" name="TextBox 4">
            <a:extLst>
              <a:ext uri="{FF2B5EF4-FFF2-40B4-BE49-F238E27FC236}">
                <a16:creationId xmlns:a16="http://schemas.microsoft.com/office/drawing/2014/main" id="{C29400A0-36E3-47BD-9767-49E03637467A}"/>
              </a:ext>
            </a:extLst>
          </p:cNvPr>
          <p:cNvSpPr txBox="1"/>
          <p:nvPr/>
        </p:nvSpPr>
        <p:spPr>
          <a:xfrm>
            <a:off x="448574" y="5693434"/>
            <a:ext cx="8186468" cy="646331"/>
          </a:xfrm>
          <a:prstGeom prst="rect">
            <a:avLst/>
          </a:prstGeom>
          <a:noFill/>
        </p:spPr>
        <p:txBody>
          <a:bodyPr wrap="square" rtlCol="0">
            <a:spAutoFit/>
          </a:bodyPr>
          <a:lstStyle/>
          <a:p>
            <a:r>
              <a:rPr lang="en-US" dirty="0"/>
              <a:t>16 school district in 2024 are above 60% FPRL. 13 of those 16 school districts are rural. </a:t>
            </a:r>
          </a:p>
        </p:txBody>
      </p:sp>
    </p:spTree>
    <p:extLst>
      <p:ext uri="{BB962C8B-B14F-4D97-AF65-F5344CB8AC3E}">
        <p14:creationId xmlns:p14="http://schemas.microsoft.com/office/powerpoint/2010/main" val="23368262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BD3B5-BBD6-4400-8BD5-3318516D26EF}"/>
              </a:ext>
            </a:extLst>
          </p:cNvPr>
          <p:cNvSpPr>
            <a:spLocks noGrp="1"/>
          </p:cNvSpPr>
          <p:nvPr>
            <p:ph type="title"/>
          </p:nvPr>
        </p:nvSpPr>
        <p:spPr/>
        <p:txBody>
          <a:bodyPr/>
          <a:lstStyle/>
          <a:p>
            <a:r>
              <a:rPr lang="en-US" dirty="0"/>
              <a:t>Poverty and Education</a:t>
            </a:r>
          </a:p>
        </p:txBody>
      </p:sp>
      <p:sp>
        <p:nvSpPr>
          <p:cNvPr id="3" name="Content Placeholder 2">
            <a:extLst>
              <a:ext uri="{FF2B5EF4-FFF2-40B4-BE49-F238E27FC236}">
                <a16:creationId xmlns:a16="http://schemas.microsoft.com/office/drawing/2014/main" id="{68126522-B3CC-4505-B68D-994494D8522D}"/>
              </a:ext>
            </a:extLst>
          </p:cNvPr>
          <p:cNvSpPr>
            <a:spLocks noGrp="1"/>
          </p:cNvSpPr>
          <p:nvPr>
            <p:ph idx="1"/>
          </p:nvPr>
        </p:nvSpPr>
        <p:spPr/>
        <p:txBody>
          <a:bodyPr>
            <a:normAutofit fontScale="62500" lnSpcReduction="20000"/>
          </a:bodyPr>
          <a:lstStyle/>
          <a:p>
            <a:pPr lvl="0"/>
            <a:r>
              <a:rPr lang="en-US" dirty="0"/>
              <a:t>Iowa’s funding for at-risk (.48%) and dropout prevention (2.5-5%) combined are well short of the national average 29% weighting for low-income students (AIR, </a:t>
            </a:r>
            <a:r>
              <a:rPr lang="en-US" u="sng" dirty="0">
                <a:hlinkClick r:id="rId2"/>
              </a:rPr>
              <a:t>Study of a new Method of Funding for Public Schools in Nevada</a:t>
            </a:r>
            <a:r>
              <a:rPr lang="en-US" dirty="0"/>
              <a:t>, Sept. 2012). </a:t>
            </a:r>
          </a:p>
          <a:p>
            <a:pPr lvl="0"/>
            <a:r>
              <a:rPr lang="en-US" dirty="0"/>
              <a:t>Since Iowa spends over $4,000 less per student than the national average (</a:t>
            </a:r>
            <a:r>
              <a:rPr lang="en-US" u="sng" dirty="0">
                <a:hlinkClick r:id="rId3"/>
              </a:rPr>
              <a:t>NEA Rankings  &amp; Estimates</a:t>
            </a:r>
            <a:r>
              <a:rPr lang="en-US" dirty="0"/>
              <a:t> FY 2026), the weighting per low-income Iowa student, applied to a lower base, is inadequate to provide needed supports.  </a:t>
            </a:r>
          </a:p>
          <a:p>
            <a:pPr lvl="0"/>
            <a:r>
              <a:rPr lang="en-US" dirty="0"/>
              <a:t>Students from low-income families are more likely to begin school academically behind, exhibit nonproficient literacy skills, especially in early elementary, and fall further behind over summer breaks, unless schools have the resources, staff and programs to meet their needs. </a:t>
            </a:r>
          </a:p>
          <a:p>
            <a:r>
              <a:rPr lang="en-US" dirty="0"/>
              <a:t>Concentrated poverty impacts student learning when not addressed. The McCourt School of Public Policy, Georgetown, FutureEd, </a:t>
            </a:r>
            <a:r>
              <a:rPr lang="en-US" u="sng" dirty="0">
                <a:hlinkClick r:id="rId4"/>
              </a:rPr>
              <a:t>State Education Funding; The Poverty Equation</a:t>
            </a:r>
            <a:r>
              <a:rPr lang="en-US" dirty="0"/>
              <a:t>, March 2020, states, “What’s more, when poverty is concentrated in a school—that is, when a significant portion of students in a school come from low-income households—the impact on performance is compounded. </a:t>
            </a:r>
            <a:r>
              <a:rPr lang="en-US" u="sng" dirty="0">
                <a:hlinkClick r:id="rId5"/>
              </a:rPr>
              <a:t>A body of research</a:t>
            </a:r>
            <a:r>
              <a:rPr lang="en-US" dirty="0"/>
              <a:t> suggests that there is a ‘tipping point,’ somewhere between 50 to 60 percent of a school’s students living in poverty, where performance for all students there drastically declines.”</a:t>
            </a:r>
          </a:p>
          <a:p>
            <a:endParaRPr lang="en-US" dirty="0"/>
          </a:p>
        </p:txBody>
      </p:sp>
    </p:spTree>
    <p:extLst>
      <p:ext uri="{BB962C8B-B14F-4D97-AF65-F5344CB8AC3E}">
        <p14:creationId xmlns:p14="http://schemas.microsoft.com/office/powerpoint/2010/main" val="3753520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C4695-96F8-4B70-B619-FAFF83433716}"/>
              </a:ext>
            </a:extLst>
          </p:cNvPr>
          <p:cNvSpPr>
            <a:spLocks noGrp="1"/>
          </p:cNvSpPr>
          <p:nvPr>
            <p:ph type="title"/>
          </p:nvPr>
        </p:nvSpPr>
        <p:spPr/>
        <p:txBody>
          <a:bodyPr/>
          <a:lstStyle/>
          <a:p>
            <a:r>
              <a:rPr lang="en-US" dirty="0"/>
              <a:t>Local Story - Poverty</a:t>
            </a:r>
          </a:p>
        </p:txBody>
      </p:sp>
      <p:sp>
        <p:nvSpPr>
          <p:cNvPr id="3" name="Content Placeholder 2">
            <a:extLst>
              <a:ext uri="{FF2B5EF4-FFF2-40B4-BE49-F238E27FC236}">
                <a16:creationId xmlns:a16="http://schemas.microsoft.com/office/drawing/2014/main" id="{8D8043EB-FACB-40A6-85BE-6B2E858D6322}"/>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3535908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DC6EC-4EB9-432D-81BA-F13A6980A228}"/>
              </a:ext>
            </a:extLst>
          </p:cNvPr>
          <p:cNvSpPr>
            <a:spLocks noGrp="1"/>
          </p:cNvSpPr>
          <p:nvPr>
            <p:ph type="title"/>
          </p:nvPr>
        </p:nvSpPr>
        <p:spPr/>
        <p:txBody>
          <a:bodyPr>
            <a:normAutofit fontScale="90000"/>
          </a:bodyPr>
          <a:lstStyle/>
          <a:p>
            <a:r>
              <a:rPr lang="en-US" dirty="0"/>
              <a:t>Accreditation and Unfunded Mandates – 10 years of more work</a:t>
            </a:r>
          </a:p>
        </p:txBody>
      </p:sp>
      <p:sp>
        <p:nvSpPr>
          <p:cNvPr id="3" name="Content Placeholder 2">
            <a:extLst>
              <a:ext uri="{FF2B5EF4-FFF2-40B4-BE49-F238E27FC236}">
                <a16:creationId xmlns:a16="http://schemas.microsoft.com/office/drawing/2014/main" id="{11202112-2959-429C-B504-3057ED97AC8A}"/>
              </a:ext>
            </a:extLst>
          </p:cNvPr>
          <p:cNvSpPr>
            <a:spLocks noGrp="1"/>
          </p:cNvSpPr>
          <p:nvPr>
            <p:ph idx="1"/>
          </p:nvPr>
        </p:nvSpPr>
        <p:spPr/>
        <p:txBody>
          <a:bodyPr/>
          <a:lstStyle/>
          <a:p>
            <a:r>
              <a:rPr lang="en-US" b="1" dirty="0"/>
              <a:t>Curriculum/Instructional Changes</a:t>
            </a:r>
            <a:r>
              <a:rPr lang="en-US" dirty="0"/>
              <a:t>: Computer science, financial literacy, civics test for graduation, work-based learning, literacy state initiative and math counts state initiative, technology time limits in K-5, Talented and Gifted plans and acceleration</a:t>
            </a:r>
          </a:p>
          <a:p>
            <a:r>
              <a:rPr lang="en-US" b="1" dirty="0"/>
              <a:t>Policy mandates</a:t>
            </a:r>
            <a:r>
              <a:rPr lang="en-US" dirty="0"/>
              <a:t>: cell-phone restrictions, classroom removals, chronic absenteeism plans, technology limits in K-5, radon testing, employee misconduct reporting and background checks, seizure disorder training, special education training</a:t>
            </a:r>
          </a:p>
        </p:txBody>
      </p:sp>
    </p:spTree>
    <p:extLst>
      <p:ext uri="{BB962C8B-B14F-4D97-AF65-F5344CB8AC3E}">
        <p14:creationId xmlns:p14="http://schemas.microsoft.com/office/powerpoint/2010/main" val="4579598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342900" y="449199"/>
            <a:ext cx="6309360" cy="342900"/>
          </a:xfrm>
          <a:prstGeom prst="rect">
            <a:avLst/>
          </a:prstGeom>
          <a:noFill/>
          <a:ln/>
        </p:spPr>
        <p:txBody>
          <a:bodyPr wrap="square" lIns="0" tIns="0" rIns="0" bIns="0" rtlCol="0" anchor="ctr"/>
          <a:lstStyle/>
          <a:p>
            <a:r>
              <a:rPr lang="en-US" sz="2100" b="1" dirty="0">
                <a:solidFill>
                  <a:srgbClr val="1B2A38"/>
                </a:solidFill>
                <a:latin typeface="Cambria" pitchFamily="34" charset="0"/>
                <a:ea typeface="Cambria" pitchFamily="34" charset="-122"/>
                <a:cs typeface="Cambria" pitchFamily="34" charset="-120"/>
              </a:rPr>
              <a:t>Items per legislative session</a:t>
            </a:r>
            <a:endParaRPr lang="en-US" sz="2100" dirty="0"/>
          </a:p>
        </p:txBody>
      </p:sp>
      <p:sp>
        <p:nvSpPr>
          <p:cNvPr id="3" name="Text 1"/>
          <p:cNvSpPr txBox="1"/>
          <p:nvPr/>
        </p:nvSpPr>
        <p:spPr>
          <a:xfrm>
            <a:off x="342900" y="908685"/>
            <a:ext cx="6309360" cy="205740"/>
          </a:xfrm>
          <a:prstGeom prst="rect">
            <a:avLst/>
          </a:prstGeom>
          <a:noFill/>
          <a:ln/>
        </p:spPr>
        <p:txBody>
          <a:bodyPr wrap="square" lIns="0" tIns="0" rIns="0" bIns="0" rtlCol="0" anchor="ctr"/>
          <a:lstStyle/>
          <a:p>
            <a:r>
              <a:rPr lang="en-US" sz="1400" dirty="0">
                <a:solidFill>
                  <a:srgbClr val="6E6D67"/>
                </a:solidFill>
                <a:latin typeface="Calibri" pitchFamily="34" charset="0"/>
                <a:ea typeface="Calibri" pitchFamily="34" charset="-122"/>
                <a:cs typeface="Calibri" pitchFamily="34" charset="-120"/>
              </a:rPr>
              <a:t>64 items, 2017–2026  ·  60 new requirements and 4 providing relief</a:t>
            </a:r>
            <a:endParaRPr lang="en-US" sz="1400" dirty="0"/>
          </a:p>
        </p:txBody>
      </p:sp>
      <p:graphicFrame>
        <p:nvGraphicFramePr>
          <p:cNvPr id="4" name="Chart 0"/>
          <p:cNvGraphicFramePr/>
          <p:nvPr/>
        </p:nvGraphicFramePr>
        <p:xfrm>
          <a:off x="342900" y="1783080"/>
          <a:ext cx="5897880" cy="37719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txBox="1"/>
          <p:nvPr/>
        </p:nvSpPr>
        <p:spPr>
          <a:xfrm>
            <a:off x="6583680" y="2023110"/>
            <a:ext cx="2194560" cy="582930"/>
          </a:xfrm>
          <a:prstGeom prst="rect">
            <a:avLst/>
          </a:prstGeom>
          <a:noFill/>
          <a:ln/>
        </p:spPr>
        <p:txBody>
          <a:bodyPr wrap="square" lIns="0" tIns="0" rIns="0" bIns="0" rtlCol="0" anchor="b"/>
          <a:lstStyle/>
          <a:p>
            <a:r>
              <a:rPr lang="en-US" sz="3450" b="1" dirty="0">
                <a:solidFill>
                  <a:srgbClr val="1E5FA8"/>
                </a:solidFill>
                <a:latin typeface="Cambria" pitchFamily="34" charset="0"/>
                <a:ea typeface="Cambria" pitchFamily="34" charset="-122"/>
                <a:cs typeface="Cambria" pitchFamily="34" charset="-120"/>
              </a:rPr>
              <a:t>60</a:t>
            </a:r>
            <a:endParaRPr lang="en-US" sz="3450" dirty="0"/>
          </a:p>
        </p:txBody>
      </p:sp>
      <p:sp>
        <p:nvSpPr>
          <p:cNvPr id="6" name="Text 3"/>
          <p:cNvSpPr txBox="1"/>
          <p:nvPr/>
        </p:nvSpPr>
        <p:spPr>
          <a:xfrm>
            <a:off x="6583680" y="2626614"/>
            <a:ext cx="2194560" cy="342900"/>
          </a:xfrm>
          <a:prstGeom prst="rect">
            <a:avLst/>
          </a:prstGeom>
          <a:noFill/>
          <a:ln/>
        </p:spPr>
        <p:txBody>
          <a:bodyPr wrap="square" lIns="0" tIns="0" rIns="0" bIns="0" rtlCol="0" anchor="t"/>
          <a:lstStyle/>
          <a:p>
            <a:r>
              <a:rPr lang="en-US" sz="900" dirty="0">
                <a:solidFill>
                  <a:srgbClr val="6E6D67"/>
                </a:solidFill>
                <a:latin typeface="Calibri" pitchFamily="34" charset="0"/>
                <a:ea typeface="Calibri" pitchFamily="34" charset="-122"/>
                <a:cs typeface="Calibri" pitchFamily="34" charset="-120"/>
              </a:rPr>
              <a:t>new requirements</a:t>
            </a:r>
            <a:endParaRPr lang="en-US" sz="900" dirty="0"/>
          </a:p>
        </p:txBody>
      </p:sp>
      <p:sp>
        <p:nvSpPr>
          <p:cNvPr id="7" name="Text 4"/>
          <p:cNvSpPr txBox="1"/>
          <p:nvPr/>
        </p:nvSpPr>
        <p:spPr>
          <a:xfrm>
            <a:off x="6583680" y="3223260"/>
            <a:ext cx="2194560" cy="582930"/>
          </a:xfrm>
          <a:prstGeom prst="rect">
            <a:avLst/>
          </a:prstGeom>
          <a:noFill/>
          <a:ln/>
        </p:spPr>
        <p:txBody>
          <a:bodyPr wrap="square" lIns="0" tIns="0" rIns="0" bIns="0" rtlCol="0" anchor="b"/>
          <a:lstStyle/>
          <a:p>
            <a:r>
              <a:rPr lang="en-US" sz="3450" b="1" dirty="0">
                <a:solidFill>
                  <a:srgbClr val="1B8A5A"/>
                </a:solidFill>
                <a:latin typeface="Cambria" pitchFamily="34" charset="0"/>
                <a:ea typeface="Cambria" pitchFamily="34" charset="-122"/>
                <a:cs typeface="Cambria" pitchFamily="34" charset="-120"/>
              </a:rPr>
              <a:t>4</a:t>
            </a:r>
            <a:endParaRPr lang="en-US" sz="3450" dirty="0"/>
          </a:p>
        </p:txBody>
      </p:sp>
      <p:sp>
        <p:nvSpPr>
          <p:cNvPr id="8" name="Text 5"/>
          <p:cNvSpPr txBox="1"/>
          <p:nvPr/>
        </p:nvSpPr>
        <p:spPr>
          <a:xfrm>
            <a:off x="6583680" y="3826764"/>
            <a:ext cx="2194560" cy="342900"/>
          </a:xfrm>
          <a:prstGeom prst="rect">
            <a:avLst/>
          </a:prstGeom>
          <a:noFill/>
          <a:ln/>
        </p:spPr>
        <p:txBody>
          <a:bodyPr wrap="square" lIns="0" tIns="0" rIns="0" bIns="0" rtlCol="0" anchor="t"/>
          <a:lstStyle/>
          <a:p>
            <a:r>
              <a:rPr lang="en-US" sz="900" dirty="0">
                <a:solidFill>
                  <a:srgbClr val="6E6D67"/>
                </a:solidFill>
                <a:latin typeface="Calibri" pitchFamily="34" charset="0"/>
                <a:ea typeface="Calibri" pitchFamily="34" charset="-122"/>
                <a:cs typeface="Calibri" pitchFamily="34" charset="-120"/>
              </a:rPr>
              <a:t>relief or flexibility bills</a:t>
            </a:r>
            <a:endParaRPr lang="en-US" sz="900" dirty="0"/>
          </a:p>
        </p:txBody>
      </p:sp>
      <p:sp>
        <p:nvSpPr>
          <p:cNvPr id="9" name="Text 6"/>
          <p:cNvSpPr txBox="1"/>
          <p:nvPr/>
        </p:nvSpPr>
        <p:spPr>
          <a:xfrm>
            <a:off x="6583680" y="4423410"/>
            <a:ext cx="2194560" cy="582930"/>
          </a:xfrm>
          <a:prstGeom prst="rect">
            <a:avLst/>
          </a:prstGeom>
          <a:noFill/>
          <a:ln/>
        </p:spPr>
        <p:txBody>
          <a:bodyPr wrap="square" lIns="0" tIns="0" rIns="0" bIns="0" rtlCol="0" anchor="b"/>
          <a:lstStyle/>
          <a:p>
            <a:r>
              <a:rPr lang="en-US" sz="3450" b="1" dirty="0">
                <a:solidFill>
                  <a:srgbClr val="1E5FA8"/>
                </a:solidFill>
                <a:latin typeface="Cambria" pitchFamily="34" charset="0"/>
                <a:ea typeface="Cambria" pitchFamily="34" charset="-122"/>
                <a:cs typeface="Cambria" pitchFamily="34" charset="-120"/>
              </a:rPr>
              <a:t>27</a:t>
            </a:r>
            <a:endParaRPr lang="en-US" sz="3450" dirty="0"/>
          </a:p>
        </p:txBody>
      </p:sp>
      <p:sp>
        <p:nvSpPr>
          <p:cNvPr id="10" name="Text 7"/>
          <p:cNvSpPr txBox="1"/>
          <p:nvPr/>
        </p:nvSpPr>
        <p:spPr>
          <a:xfrm>
            <a:off x="6583680" y="5026914"/>
            <a:ext cx="2194560" cy="342900"/>
          </a:xfrm>
          <a:prstGeom prst="rect">
            <a:avLst/>
          </a:prstGeom>
          <a:noFill/>
          <a:ln/>
        </p:spPr>
        <p:txBody>
          <a:bodyPr wrap="square" lIns="0" tIns="0" rIns="0" bIns="0" rtlCol="0" anchor="t"/>
          <a:lstStyle/>
          <a:p>
            <a:r>
              <a:rPr lang="en-US" sz="900" dirty="0">
                <a:solidFill>
                  <a:srgbClr val="6E6D67"/>
                </a:solidFill>
                <a:latin typeface="Calibri" pitchFamily="34" charset="0"/>
                <a:ea typeface="Calibri" pitchFamily="34" charset="-122"/>
                <a:cs typeface="Calibri" pitchFamily="34" charset="-120"/>
              </a:rPr>
              <a:t>items in 2025 &amp; 2026 alone</a:t>
            </a:r>
            <a:endParaRPr lang="en-US" sz="900" dirty="0"/>
          </a:p>
        </p:txBody>
      </p:sp>
      <p:sp>
        <p:nvSpPr>
          <p:cNvPr id="11" name="Text 8"/>
          <p:cNvSpPr txBox="1"/>
          <p:nvPr/>
        </p:nvSpPr>
        <p:spPr>
          <a:xfrm>
            <a:off x="354330" y="5863590"/>
            <a:ext cx="8435340" cy="240030"/>
          </a:xfrm>
          <a:prstGeom prst="rect">
            <a:avLst/>
          </a:prstGeom>
          <a:noFill/>
          <a:ln/>
        </p:spPr>
        <p:txBody>
          <a:bodyPr wrap="square" lIns="0" tIns="0" rIns="0" bIns="0" rtlCol="0" anchor="ctr"/>
          <a:lstStyle/>
          <a:p>
            <a:r>
              <a:rPr lang="en-US" sz="1050" i="1" dirty="0">
                <a:solidFill>
                  <a:srgbClr val="6E6D67"/>
                </a:solidFill>
                <a:latin typeface="Calibri" pitchFamily="34" charset="0"/>
                <a:ea typeface="Calibri" pitchFamily="34" charset="-122"/>
                <a:cs typeface="Calibri" pitchFamily="34" charset="-120"/>
              </a:rPr>
              <a:t>Counts bills, not workload: a single-line requirement weighs the same here as an omnibus.</a:t>
            </a:r>
            <a:endParaRPr lang="en-US" sz="1050" dirty="0"/>
          </a:p>
        </p:txBody>
      </p:sp>
      <p:sp>
        <p:nvSpPr>
          <p:cNvPr id="12" name="TextBox 11">
            <a:extLst>
              <a:ext uri="{FF2B5EF4-FFF2-40B4-BE49-F238E27FC236}">
                <a16:creationId xmlns:a16="http://schemas.microsoft.com/office/drawing/2014/main" id="{8577E89C-4F26-493E-9629-195F831B7729}"/>
              </a:ext>
            </a:extLst>
          </p:cNvPr>
          <p:cNvSpPr txBox="1"/>
          <p:nvPr/>
        </p:nvSpPr>
        <p:spPr>
          <a:xfrm>
            <a:off x="5526657" y="5863590"/>
            <a:ext cx="3429000" cy="738664"/>
          </a:xfrm>
          <a:prstGeom prst="rect">
            <a:avLst/>
          </a:prstGeom>
          <a:noFill/>
        </p:spPr>
        <p:txBody>
          <a:bodyPr wrap="square" rtlCol="0">
            <a:spAutoFit/>
          </a:bodyPr>
          <a:lstStyle/>
          <a:p>
            <a:r>
              <a:rPr lang="en-US" altLang="en-US" sz="1400" dirty="0">
                <a:solidFill>
                  <a:srgbClr val="1155CC"/>
                </a:solidFill>
                <a:latin typeface="Arial" panose="020B0604020202020204" pitchFamily="34" charset="0"/>
                <a:cs typeface="Arial" panose="020B0604020202020204" pitchFamily="34" charset="0"/>
                <a:hlinkClick r:id="rId4"/>
              </a:rPr>
              <a:t>https://www.iowaschoolfinance.com/system/files/members/Public/Unfunded%20Mandates%202017%20to%202026.pdf</a:t>
            </a:r>
            <a:r>
              <a:rPr lang="en-US" altLang="en-US" sz="1400" dirty="0"/>
              <a:t> </a:t>
            </a:r>
            <a:endParaRPr lang="en-US" altLang="en-US" sz="1400" dirty="0">
              <a:latin typeface="Arial" panose="020B0604020202020204" pitchFamily="34" charset="0"/>
            </a:endParaRPr>
          </a:p>
        </p:txBody>
      </p:sp>
      <p:pic>
        <p:nvPicPr>
          <p:cNvPr id="13" name="Picture 12">
            <a:extLst>
              <a:ext uri="{FF2B5EF4-FFF2-40B4-BE49-F238E27FC236}">
                <a16:creationId xmlns:a16="http://schemas.microsoft.com/office/drawing/2014/main" id="{77EDDEF4-1EBE-41A8-AB92-9C51B9CA7062}"/>
              </a:ext>
            </a:extLst>
          </p:cNvPr>
          <p:cNvPicPr>
            <a:picLocks noChangeAspect="1"/>
          </p:cNvPicPr>
          <p:nvPr/>
        </p:nvPicPr>
        <p:blipFill>
          <a:blip r:embed="rId5"/>
          <a:stretch>
            <a:fillRect/>
          </a:stretch>
        </p:blipFill>
        <p:spPr>
          <a:xfrm>
            <a:off x="6912266" y="306029"/>
            <a:ext cx="1513937" cy="703261"/>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C4695-96F8-4B70-B619-FAFF83433716}"/>
              </a:ext>
            </a:extLst>
          </p:cNvPr>
          <p:cNvSpPr>
            <a:spLocks noGrp="1"/>
          </p:cNvSpPr>
          <p:nvPr>
            <p:ph type="title"/>
          </p:nvPr>
        </p:nvSpPr>
        <p:spPr/>
        <p:txBody>
          <a:bodyPr/>
          <a:lstStyle/>
          <a:p>
            <a:r>
              <a:rPr lang="en-US" dirty="0"/>
              <a:t>Local Story – Unfunded Mandates</a:t>
            </a:r>
          </a:p>
        </p:txBody>
      </p:sp>
      <p:sp>
        <p:nvSpPr>
          <p:cNvPr id="3" name="Content Placeholder 2">
            <a:extLst>
              <a:ext uri="{FF2B5EF4-FFF2-40B4-BE49-F238E27FC236}">
                <a16:creationId xmlns:a16="http://schemas.microsoft.com/office/drawing/2014/main" id="{8D8043EB-FACB-40A6-85BE-6B2E858D6322}"/>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0682013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DC6EC-4EB9-432D-81BA-F13A6980A228}"/>
              </a:ext>
            </a:extLst>
          </p:cNvPr>
          <p:cNvSpPr>
            <a:spLocks noGrp="1"/>
          </p:cNvSpPr>
          <p:nvPr>
            <p:ph type="title"/>
          </p:nvPr>
        </p:nvSpPr>
        <p:spPr/>
        <p:txBody>
          <a:bodyPr>
            <a:normAutofit/>
          </a:bodyPr>
          <a:lstStyle/>
          <a:p>
            <a:r>
              <a:rPr lang="en-US" b="1" dirty="0"/>
              <a:t>Other Financial Limitations 2026</a:t>
            </a:r>
          </a:p>
        </p:txBody>
      </p:sp>
      <p:sp>
        <p:nvSpPr>
          <p:cNvPr id="3" name="Content Placeholder 2">
            <a:extLst>
              <a:ext uri="{FF2B5EF4-FFF2-40B4-BE49-F238E27FC236}">
                <a16:creationId xmlns:a16="http://schemas.microsoft.com/office/drawing/2014/main" id="{11202112-2959-429C-B504-3057ED97AC8A}"/>
              </a:ext>
            </a:extLst>
          </p:cNvPr>
          <p:cNvSpPr>
            <a:spLocks noGrp="1"/>
          </p:cNvSpPr>
          <p:nvPr>
            <p:ph idx="1"/>
          </p:nvPr>
        </p:nvSpPr>
        <p:spPr>
          <a:xfrm>
            <a:off x="414068" y="1561381"/>
            <a:ext cx="8101282" cy="4615582"/>
          </a:xfrm>
        </p:spPr>
        <p:txBody>
          <a:bodyPr>
            <a:normAutofit fontScale="77500" lnSpcReduction="20000"/>
          </a:bodyPr>
          <a:lstStyle/>
          <a:p>
            <a:pPr>
              <a:lnSpc>
                <a:spcPct val="120000"/>
              </a:lnSpc>
            </a:pPr>
            <a:r>
              <a:rPr lang="en-US" b="1" dirty="0"/>
              <a:t>2026 Property Tax Reform bill</a:t>
            </a:r>
          </a:p>
          <a:p>
            <a:pPr lvl="1">
              <a:lnSpc>
                <a:spcPct val="120000"/>
              </a:lnSpc>
            </a:pPr>
            <a:r>
              <a:rPr lang="en-US" dirty="0"/>
              <a:t>Limited school districts to no more than 35% carry forward of spending authority into FY 2027 (larger balances were typically in smaller rural districts).</a:t>
            </a:r>
          </a:p>
          <a:p>
            <a:pPr lvl="1">
              <a:lnSpc>
                <a:spcPct val="120000"/>
              </a:lnSpc>
            </a:pPr>
            <a:r>
              <a:rPr lang="en-US" dirty="0"/>
              <a:t>Scooped SAVE (State penny sales tax for school infrastructure) $39 million in FY27, scales up to $122 million in FY 2031. </a:t>
            </a:r>
          </a:p>
          <a:p>
            <a:pPr>
              <a:lnSpc>
                <a:spcPct val="120000"/>
              </a:lnSpc>
            </a:pPr>
            <a:r>
              <a:rPr lang="en-US" b="1" dirty="0"/>
              <a:t>School Funding: </a:t>
            </a:r>
            <a:r>
              <a:rPr lang="en-US" dirty="0"/>
              <a:t>state used $42 million to pay for budget guarantee, which otherwise would have allowed school district to use property taxes to slow the financial impact of declining enrollment. (That $42 million could have delivered a higher SSA rate giving more funding to school districts instead)</a:t>
            </a:r>
          </a:p>
          <a:p>
            <a:pPr>
              <a:lnSpc>
                <a:spcPct val="120000"/>
              </a:lnSpc>
            </a:pPr>
            <a:r>
              <a:rPr lang="en-US" b="1" dirty="0"/>
              <a:t>Hourly Staff Pay</a:t>
            </a:r>
            <a:r>
              <a:rPr lang="en-US" dirty="0"/>
              <a:t>:  $14 million from FY26 was cut in half, providing just $7 million for FY27.</a:t>
            </a:r>
          </a:p>
        </p:txBody>
      </p:sp>
    </p:spTree>
    <p:extLst>
      <p:ext uri="{BB962C8B-B14F-4D97-AF65-F5344CB8AC3E}">
        <p14:creationId xmlns:p14="http://schemas.microsoft.com/office/powerpoint/2010/main" val="14464396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809C8-EF8E-4982-8D8A-4E46822EE323}"/>
              </a:ext>
            </a:extLst>
          </p:cNvPr>
          <p:cNvSpPr>
            <a:spLocks noGrp="1"/>
          </p:cNvSpPr>
          <p:nvPr>
            <p:ph type="title"/>
          </p:nvPr>
        </p:nvSpPr>
        <p:spPr/>
        <p:txBody>
          <a:bodyPr/>
          <a:lstStyle/>
          <a:p>
            <a:r>
              <a:rPr lang="en-US" dirty="0"/>
              <a:t>Iowa and Other State Expenditure Comparisons </a:t>
            </a:r>
          </a:p>
        </p:txBody>
      </p:sp>
      <p:graphicFrame>
        <p:nvGraphicFramePr>
          <p:cNvPr id="4" name="Content Placeholder 3">
            <a:extLst>
              <a:ext uri="{FF2B5EF4-FFF2-40B4-BE49-F238E27FC236}">
                <a16:creationId xmlns:a16="http://schemas.microsoft.com/office/drawing/2014/main" id="{8D0E9E3D-616D-4407-997C-9F86045A83DC}"/>
              </a:ext>
            </a:extLst>
          </p:cNvPr>
          <p:cNvGraphicFramePr>
            <a:graphicFrameLocks noGrp="1"/>
          </p:cNvGraphicFramePr>
          <p:nvPr>
            <p:ph idx="1"/>
            <p:extLst>
              <p:ext uri="{D42A27DB-BD31-4B8C-83A1-F6EECF244321}">
                <p14:modId xmlns:p14="http://schemas.microsoft.com/office/powerpoint/2010/main" val="2513703340"/>
              </p:ext>
            </p:extLst>
          </p:nvPr>
        </p:nvGraphicFramePr>
        <p:xfrm>
          <a:off x="628650" y="1825625"/>
          <a:ext cx="78867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0A4F4654-E7D1-4BE3-8BD4-5A40D3D3E0C0}"/>
              </a:ext>
            </a:extLst>
          </p:cNvPr>
          <p:cNvSpPr txBox="1"/>
          <p:nvPr/>
        </p:nvSpPr>
        <p:spPr>
          <a:xfrm>
            <a:off x="741872" y="6305909"/>
            <a:ext cx="1561381" cy="369332"/>
          </a:xfrm>
          <a:prstGeom prst="rect">
            <a:avLst/>
          </a:prstGeom>
          <a:solidFill>
            <a:schemeClr val="accent6">
              <a:lumMod val="40000"/>
              <a:lumOff val="60000"/>
            </a:schemeClr>
          </a:solidFill>
        </p:spPr>
        <p:txBody>
          <a:bodyPr wrap="square" rtlCol="0">
            <a:spAutoFit/>
          </a:bodyPr>
          <a:lstStyle/>
          <a:p>
            <a:r>
              <a:rPr lang="en-US" dirty="0"/>
              <a:t>$94.5 million</a:t>
            </a:r>
          </a:p>
        </p:txBody>
      </p:sp>
      <p:sp>
        <p:nvSpPr>
          <p:cNvPr id="6" name="TextBox 5">
            <a:extLst>
              <a:ext uri="{FF2B5EF4-FFF2-40B4-BE49-F238E27FC236}">
                <a16:creationId xmlns:a16="http://schemas.microsoft.com/office/drawing/2014/main" id="{AD1AF008-47CA-4638-9772-0E5BFF948902}"/>
              </a:ext>
            </a:extLst>
          </p:cNvPr>
          <p:cNvSpPr txBox="1"/>
          <p:nvPr/>
        </p:nvSpPr>
        <p:spPr>
          <a:xfrm>
            <a:off x="6953969" y="6273643"/>
            <a:ext cx="1561381" cy="369332"/>
          </a:xfrm>
          <a:prstGeom prst="rect">
            <a:avLst/>
          </a:prstGeom>
          <a:solidFill>
            <a:schemeClr val="accent6">
              <a:lumMod val="40000"/>
              <a:lumOff val="60000"/>
            </a:schemeClr>
          </a:solidFill>
        </p:spPr>
        <p:txBody>
          <a:bodyPr wrap="square" rtlCol="0">
            <a:spAutoFit/>
          </a:bodyPr>
          <a:lstStyle/>
          <a:p>
            <a:r>
              <a:rPr lang="en-US" dirty="0"/>
              <a:t>$1.96 billion</a:t>
            </a:r>
          </a:p>
        </p:txBody>
      </p:sp>
    </p:spTree>
    <p:extLst>
      <p:ext uri="{BB962C8B-B14F-4D97-AF65-F5344CB8AC3E}">
        <p14:creationId xmlns:p14="http://schemas.microsoft.com/office/powerpoint/2010/main" val="15485747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DC6EC-4EB9-432D-81BA-F13A6980A228}"/>
              </a:ext>
            </a:extLst>
          </p:cNvPr>
          <p:cNvSpPr>
            <a:spLocks noGrp="1"/>
          </p:cNvSpPr>
          <p:nvPr>
            <p:ph type="title"/>
          </p:nvPr>
        </p:nvSpPr>
        <p:spPr/>
        <p:txBody>
          <a:bodyPr>
            <a:normAutofit/>
          </a:bodyPr>
          <a:lstStyle/>
          <a:p>
            <a:r>
              <a:rPr lang="en-US" b="1" dirty="0"/>
              <a:t>Amendment #1 on the ballot</a:t>
            </a:r>
          </a:p>
        </p:txBody>
      </p:sp>
      <p:sp>
        <p:nvSpPr>
          <p:cNvPr id="3" name="Content Placeholder 2">
            <a:extLst>
              <a:ext uri="{FF2B5EF4-FFF2-40B4-BE49-F238E27FC236}">
                <a16:creationId xmlns:a16="http://schemas.microsoft.com/office/drawing/2014/main" id="{11202112-2959-429C-B504-3057ED97AC8A}"/>
              </a:ext>
            </a:extLst>
          </p:cNvPr>
          <p:cNvSpPr>
            <a:spLocks noGrp="1"/>
          </p:cNvSpPr>
          <p:nvPr>
            <p:ph idx="1"/>
          </p:nvPr>
        </p:nvSpPr>
        <p:spPr>
          <a:xfrm>
            <a:off x="414068" y="1561381"/>
            <a:ext cx="8101282" cy="4615582"/>
          </a:xfrm>
        </p:spPr>
        <p:txBody>
          <a:bodyPr>
            <a:normAutofit fontScale="77500" lnSpcReduction="20000"/>
          </a:bodyPr>
          <a:lstStyle/>
          <a:p>
            <a:pPr>
              <a:lnSpc>
                <a:spcPct val="120000"/>
              </a:lnSpc>
            </a:pPr>
            <a:r>
              <a:rPr lang="en-US" b="1" dirty="0"/>
              <a:t>Requires a supermajority (2/3) of senators and representatives in Iowa to increase corporate or individual income taxes to solve a future budget problem </a:t>
            </a:r>
          </a:p>
          <a:p>
            <a:pPr lvl="1">
              <a:lnSpc>
                <a:spcPct val="120000"/>
              </a:lnSpc>
            </a:pPr>
            <a:r>
              <a:rPr lang="en-US" dirty="0"/>
              <a:t>17 Senators would be able to halt an income tax reconsideration. </a:t>
            </a:r>
          </a:p>
          <a:p>
            <a:pPr lvl="1">
              <a:lnSpc>
                <a:spcPct val="120000"/>
              </a:lnSpc>
            </a:pPr>
            <a:r>
              <a:rPr lang="en-US" dirty="0"/>
              <a:t>Would leave sales taxes, property taxes, fees and/or severe state budget cuts to response to a recession or other budget need. </a:t>
            </a:r>
          </a:p>
          <a:p>
            <a:pPr lvl="1">
              <a:lnSpc>
                <a:spcPct val="120000"/>
              </a:lnSpc>
            </a:pPr>
            <a:r>
              <a:rPr lang="en-US" dirty="0"/>
              <a:t>For rural families, sales taxes and property taxes are more regressive (they pay a larger share of their income on those taxes than rich people do.)</a:t>
            </a:r>
          </a:p>
          <a:p>
            <a:pPr lvl="1">
              <a:lnSpc>
                <a:spcPct val="120000"/>
              </a:lnSpc>
            </a:pPr>
            <a:r>
              <a:rPr lang="en-US" dirty="0"/>
              <a:t>Education is closing in on 50% of the state budget. Schools will have to be on the chopping block (as will health care, water quality, etc.) </a:t>
            </a:r>
          </a:p>
          <a:p>
            <a:pPr lvl="1">
              <a:lnSpc>
                <a:spcPct val="120000"/>
              </a:lnSpc>
            </a:pPr>
            <a:r>
              <a:rPr lang="en-US" dirty="0"/>
              <a:t>Google “Colorado and TABOR” experience (Tax Payer Bill of Rights) to see the impacts – dropped from the middle of the pack to 48</a:t>
            </a:r>
            <a:r>
              <a:rPr lang="en-US" baseline="30000" dirty="0"/>
              <a:t>th</a:t>
            </a:r>
            <a:r>
              <a:rPr lang="en-US" dirty="0"/>
              <a:t> in teacher Pay</a:t>
            </a:r>
          </a:p>
        </p:txBody>
      </p:sp>
    </p:spTree>
    <p:extLst>
      <p:ext uri="{BB962C8B-B14F-4D97-AF65-F5344CB8AC3E}">
        <p14:creationId xmlns:p14="http://schemas.microsoft.com/office/powerpoint/2010/main" val="2563372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C3318-883D-47D5-A568-923DD88B80C5}"/>
              </a:ext>
            </a:extLst>
          </p:cNvPr>
          <p:cNvSpPr>
            <a:spLocks noGrp="1"/>
          </p:cNvSpPr>
          <p:nvPr>
            <p:ph type="title"/>
          </p:nvPr>
        </p:nvSpPr>
        <p:spPr/>
        <p:txBody>
          <a:bodyPr/>
          <a:lstStyle/>
          <a:p>
            <a:r>
              <a:rPr lang="en-US" dirty="0"/>
              <a:t>Some Legislative Actions to Help Rural Schools</a:t>
            </a:r>
          </a:p>
        </p:txBody>
      </p:sp>
      <p:sp>
        <p:nvSpPr>
          <p:cNvPr id="3" name="Content Placeholder 2">
            <a:extLst>
              <a:ext uri="{FF2B5EF4-FFF2-40B4-BE49-F238E27FC236}">
                <a16:creationId xmlns:a16="http://schemas.microsoft.com/office/drawing/2014/main" id="{29146812-82ED-417B-A76D-637035825E30}"/>
              </a:ext>
            </a:extLst>
          </p:cNvPr>
          <p:cNvSpPr>
            <a:spLocks noGrp="1"/>
          </p:cNvSpPr>
          <p:nvPr>
            <p:ph idx="1"/>
          </p:nvPr>
        </p:nvSpPr>
        <p:spPr>
          <a:xfrm>
            <a:off x="628650" y="1825624"/>
            <a:ext cx="7886700" cy="4859847"/>
          </a:xfrm>
        </p:spPr>
        <p:txBody>
          <a:bodyPr>
            <a:normAutofit fontScale="55000" lnSpcReduction="20000"/>
          </a:bodyPr>
          <a:lstStyle/>
          <a:p>
            <a:pPr>
              <a:lnSpc>
                <a:spcPct val="120000"/>
              </a:lnSpc>
            </a:pPr>
            <a:r>
              <a:rPr lang="en-US" sz="3100" b="1" dirty="0"/>
              <a:t>TSS to increase teacher pay </a:t>
            </a:r>
            <a:r>
              <a:rPr lang="en-US" sz="3100" dirty="0"/>
              <a:t>– more funding for smaller and rural school districts per pupil.  Very appreciated, however, it’s based on enrollment. If enrollment goes down more than funding percentage goes up, TSS goes down. (If SSA doesn’t grow the TSS pot, salaries will fall behind quickly)</a:t>
            </a:r>
          </a:p>
          <a:p>
            <a:pPr>
              <a:lnSpc>
                <a:spcPct val="120000"/>
              </a:lnSpc>
            </a:pPr>
            <a:r>
              <a:rPr lang="en-US" sz="3100" b="1" dirty="0"/>
              <a:t>Transportation equity funding </a:t>
            </a:r>
            <a:r>
              <a:rPr lang="en-US" sz="3100" dirty="0"/>
              <a:t>– schools with transportation costs per pupil above the state average receive reimbursement for their higher costs (they can now buy text books, pay for a counselor or a librarian or add a CTE program). Total of $33.3 million. </a:t>
            </a:r>
          </a:p>
          <a:p>
            <a:pPr>
              <a:lnSpc>
                <a:spcPct val="120000"/>
              </a:lnSpc>
            </a:pPr>
            <a:r>
              <a:rPr lang="en-US" sz="3100" b="1" dirty="0"/>
              <a:t>Operational Sharing </a:t>
            </a:r>
            <a:r>
              <a:rPr lang="en-US" sz="3100" dirty="0"/>
              <a:t>– school districts can share certain positions, like superintendents, curriculum directors, school resource officers, etc., and generate extra funding to help cover their costs. FY26, a total weighting equivalent to 4,310 students, or $34.4 million, was generated through operational sharing for 301 school districts. (Only 24 districts didn’t receive operational sharing funding)</a:t>
            </a:r>
          </a:p>
          <a:p>
            <a:pPr>
              <a:lnSpc>
                <a:spcPct val="120000"/>
              </a:lnSpc>
            </a:pPr>
            <a:r>
              <a:rPr lang="en-US" sz="3100" b="1" dirty="0"/>
              <a:t>Flexibility Account Options</a:t>
            </a:r>
            <a:r>
              <a:rPr lang="en-US" sz="3100" dirty="0"/>
              <a:t> – since one size doesn’t fit all, categorical carry forward funds (PD, PK, TLC and Class Size) can be redirected by school board action to other priorities. </a:t>
            </a:r>
          </a:p>
          <a:p>
            <a:endParaRPr lang="en-US" dirty="0"/>
          </a:p>
          <a:p>
            <a:endParaRPr lang="en-US" dirty="0"/>
          </a:p>
        </p:txBody>
      </p:sp>
    </p:spTree>
    <p:extLst>
      <p:ext uri="{BB962C8B-B14F-4D97-AF65-F5344CB8AC3E}">
        <p14:creationId xmlns:p14="http://schemas.microsoft.com/office/powerpoint/2010/main" val="22619880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2400" y="76200"/>
            <a:ext cx="8883098" cy="2095500"/>
          </a:xfrm>
          <a:prstGeom prst="rect">
            <a:avLst/>
          </a:prstGeom>
        </p:spPr>
      </p:pic>
      <p:sp>
        <p:nvSpPr>
          <p:cNvPr id="2" name="TextBox 1">
            <a:extLst>
              <a:ext uri="{FF2B5EF4-FFF2-40B4-BE49-F238E27FC236}">
                <a16:creationId xmlns:a16="http://schemas.microsoft.com/office/drawing/2014/main" id="{AE222DE5-05FE-438B-B0FE-CB3179AD2B8C}"/>
              </a:ext>
            </a:extLst>
          </p:cNvPr>
          <p:cNvSpPr txBox="1"/>
          <p:nvPr/>
        </p:nvSpPr>
        <p:spPr>
          <a:xfrm>
            <a:off x="990600" y="2743200"/>
            <a:ext cx="6705600" cy="1323439"/>
          </a:xfrm>
          <a:prstGeom prst="rect">
            <a:avLst/>
          </a:prstGeom>
          <a:noFill/>
        </p:spPr>
        <p:txBody>
          <a:bodyPr wrap="square" rtlCol="0">
            <a:spAutoFit/>
          </a:bodyPr>
          <a:lstStyle/>
          <a:p>
            <a:pPr algn="ctr"/>
            <a:r>
              <a:rPr lang="en-US" sz="4000" dirty="0">
                <a:solidFill>
                  <a:srgbClr val="25408F"/>
                </a:solidFill>
              </a:rPr>
              <a:t>Strengths of Iowa’s Rural Schools</a:t>
            </a:r>
          </a:p>
        </p:txBody>
      </p:sp>
    </p:spTree>
    <p:extLst>
      <p:ext uri="{BB962C8B-B14F-4D97-AF65-F5344CB8AC3E}">
        <p14:creationId xmlns:p14="http://schemas.microsoft.com/office/powerpoint/2010/main" val="37285082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244958-F09A-41B9-8995-E5B3896A520B}"/>
              </a:ext>
            </a:extLst>
          </p:cNvPr>
          <p:cNvSpPr>
            <a:spLocks noGrp="1"/>
          </p:cNvSpPr>
          <p:nvPr>
            <p:ph sz="half" idx="1"/>
          </p:nvPr>
        </p:nvSpPr>
        <p:spPr>
          <a:xfrm>
            <a:off x="628650" y="836762"/>
            <a:ext cx="3576878" cy="5340201"/>
          </a:xfrm>
        </p:spPr>
        <p:txBody>
          <a:bodyPr>
            <a:normAutofit fontScale="77500" lnSpcReduction="20000"/>
          </a:bodyPr>
          <a:lstStyle/>
          <a:p>
            <a:pPr>
              <a:lnSpc>
                <a:spcPct val="120000"/>
              </a:lnSpc>
            </a:pPr>
            <a:r>
              <a:rPr lang="en-US" dirty="0"/>
              <a:t>NREA Annual Report “Why rural Matters” ranks states by the condition of their rural schools, with #1 having the most significant needs.</a:t>
            </a:r>
          </a:p>
          <a:p>
            <a:pPr>
              <a:lnSpc>
                <a:spcPct val="120000"/>
              </a:lnSpc>
            </a:pPr>
            <a:r>
              <a:rPr lang="en-US" dirty="0"/>
              <a:t>This report placed Iowa among the top third of states in outcomes for rural students</a:t>
            </a:r>
          </a:p>
          <a:p>
            <a:pPr>
              <a:lnSpc>
                <a:spcPct val="120000"/>
              </a:lnSpc>
            </a:pPr>
            <a:r>
              <a:rPr lang="en-US" dirty="0">
                <a:hlinkClick r:id="rId2"/>
              </a:rPr>
              <a:t>https://nrea.net/wp-content/uploads/2026/05/WRMReport2025-State-by-State-5-28-26.pdf</a:t>
            </a:r>
            <a:r>
              <a:rPr lang="en-US" dirty="0"/>
              <a:t> </a:t>
            </a:r>
          </a:p>
          <a:p>
            <a:pPr>
              <a:lnSpc>
                <a:spcPct val="120000"/>
              </a:lnSpc>
            </a:pPr>
            <a:endParaRPr lang="en-US" dirty="0"/>
          </a:p>
        </p:txBody>
      </p:sp>
      <p:sp>
        <p:nvSpPr>
          <p:cNvPr id="4" name="Content Placeholder 3">
            <a:extLst>
              <a:ext uri="{FF2B5EF4-FFF2-40B4-BE49-F238E27FC236}">
                <a16:creationId xmlns:a16="http://schemas.microsoft.com/office/drawing/2014/main" id="{46136E68-7043-4B1D-84E5-1DB71C755D63}"/>
              </a:ext>
            </a:extLst>
          </p:cNvPr>
          <p:cNvSpPr>
            <a:spLocks noGrp="1"/>
          </p:cNvSpPr>
          <p:nvPr>
            <p:ph sz="half" idx="2"/>
          </p:nvPr>
        </p:nvSpPr>
        <p:spPr/>
        <p:txBody>
          <a:bodyPr>
            <a:normAutofit fontScale="77500" lnSpcReduction="20000"/>
          </a:bodyPr>
          <a:lstStyle/>
          <a:p>
            <a:endParaRPr lang="en-US" dirty="0"/>
          </a:p>
        </p:txBody>
      </p:sp>
      <p:pic>
        <p:nvPicPr>
          <p:cNvPr id="5" name="Picture 4">
            <a:extLst>
              <a:ext uri="{FF2B5EF4-FFF2-40B4-BE49-F238E27FC236}">
                <a16:creationId xmlns:a16="http://schemas.microsoft.com/office/drawing/2014/main" id="{CDB90B02-C42C-48E6-A33B-03052DF58465}"/>
              </a:ext>
            </a:extLst>
          </p:cNvPr>
          <p:cNvPicPr>
            <a:picLocks noChangeAspect="1"/>
          </p:cNvPicPr>
          <p:nvPr/>
        </p:nvPicPr>
        <p:blipFill>
          <a:blip r:embed="rId3"/>
          <a:stretch>
            <a:fillRect/>
          </a:stretch>
        </p:blipFill>
        <p:spPr>
          <a:xfrm>
            <a:off x="4011283" y="186249"/>
            <a:ext cx="4927689" cy="6494766"/>
          </a:xfrm>
          <a:prstGeom prst="rect">
            <a:avLst/>
          </a:prstGeom>
        </p:spPr>
      </p:pic>
    </p:spTree>
    <p:extLst>
      <p:ext uri="{BB962C8B-B14F-4D97-AF65-F5344CB8AC3E}">
        <p14:creationId xmlns:p14="http://schemas.microsoft.com/office/powerpoint/2010/main" val="16106935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6E3D9-69F6-4BEE-B795-E728AC573966}"/>
              </a:ext>
            </a:extLst>
          </p:cNvPr>
          <p:cNvSpPr>
            <a:spLocks noGrp="1"/>
          </p:cNvSpPr>
          <p:nvPr>
            <p:ph type="title"/>
          </p:nvPr>
        </p:nvSpPr>
        <p:spPr>
          <a:xfrm>
            <a:off x="5691740" y="132214"/>
            <a:ext cx="3239369" cy="1325563"/>
          </a:xfrm>
        </p:spPr>
        <p:txBody>
          <a:bodyPr>
            <a:normAutofit/>
          </a:bodyPr>
          <a:lstStyle/>
          <a:p>
            <a:r>
              <a:rPr lang="en-US" dirty="0"/>
              <a:t>NREA Ranking</a:t>
            </a:r>
          </a:p>
        </p:txBody>
      </p:sp>
      <p:pic>
        <p:nvPicPr>
          <p:cNvPr id="4" name="Content Placeholder 3">
            <a:extLst>
              <a:ext uri="{FF2B5EF4-FFF2-40B4-BE49-F238E27FC236}">
                <a16:creationId xmlns:a16="http://schemas.microsoft.com/office/drawing/2014/main" id="{15331319-926D-4CA4-9130-25822C1112BC}"/>
              </a:ext>
            </a:extLst>
          </p:cNvPr>
          <p:cNvPicPr>
            <a:picLocks noGrp="1" noChangeAspect="1"/>
          </p:cNvPicPr>
          <p:nvPr>
            <p:ph idx="1"/>
          </p:nvPr>
        </p:nvPicPr>
        <p:blipFill>
          <a:blip r:embed="rId2"/>
          <a:stretch>
            <a:fillRect/>
          </a:stretch>
        </p:blipFill>
        <p:spPr>
          <a:xfrm>
            <a:off x="116306" y="296115"/>
            <a:ext cx="5378720" cy="6938348"/>
          </a:xfrm>
          <a:prstGeom prst="rect">
            <a:avLst/>
          </a:prstGeom>
        </p:spPr>
      </p:pic>
      <p:sp>
        <p:nvSpPr>
          <p:cNvPr id="5" name="TextBox 4">
            <a:extLst>
              <a:ext uri="{FF2B5EF4-FFF2-40B4-BE49-F238E27FC236}">
                <a16:creationId xmlns:a16="http://schemas.microsoft.com/office/drawing/2014/main" id="{9F576AB3-E4C2-46FD-91F6-5B9EF7F397DE}"/>
              </a:ext>
            </a:extLst>
          </p:cNvPr>
          <p:cNvSpPr txBox="1"/>
          <p:nvPr/>
        </p:nvSpPr>
        <p:spPr>
          <a:xfrm>
            <a:off x="5691740" y="1618590"/>
            <a:ext cx="3239369" cy="5909310"/>
          </a:xfrm>
          <a:prstGeom prst="rect">
            <a:avLst/>
          </a:prstGeom>
          <a:noFill/>
        </p:spPr>
        <p:txBody>
          <a:bodyPr wrap="square" rtlCol="0">
            <a:spAutoFit/>
          </a:bodyPr>
          <a:lstStyle/>
          <a:p>
            <a:r>
              <a:rPr lang="en-US" dirty="0"/>
              <a:t>Iowa is doing pretty well, ranking 16</a:t>
            </a:r>
            <a:r>
              <a:rPr lang="en-US" baseline="30000" dirty="0"/>
              <a:t>th</a:t>
            </a:r>
            <a:r>
              <a:rPr lang="en-US" dirty="0"/>
              <a:t> in nation in the quality of rural education.</a:t>
            </a:r>
          </a:p>
          <a:p>
            <a:endParaRPr lang="en-US" dirty="0"/>
          </a:p>
          <a:p>
            <a:pPr marL="285750" indent="-285750">
              <a:buFont typeface="Arial" panose="020B0604020202020204" pitchFamily="34" charset="0"/>
              <a:buChar char="•"/>
            </a:pPr>
            <a:r>
              <a:rPr lang="en-US" dirty="0"/>
              <a:t>40.4% of Iowa students are served in rural districts</a:t>
            </a:r>
          </a:p>
          <a:p>
            <a:pPr marL="285750" indent="-285750">
              <a:buFont typeface="Arial" panose="020B0604020202020204" pitchFamily="34" charset="0"/>
              <a:buChar char="•"/>
            </a:pPr>
            <a:r>
              <a:rPr lang="en-US" dirty="0"/>
              <a:t>State revenue to schools per local dollar $1.00 Iowa ranks 17</a:t>
            </a:r>
            <a:r>
              <a:rPr lang="en-US" baseline="30000" dirty="0"/>
              <a:t>th</a:t>
            </a:r>
            <a:r>
              <a:rPr lang="en-US" dirty="0"/>
              <a:t> (33 other states  have a better ratio of local to state dollars)</a:t>
            </a:r>
          </a:p>
          <a:p>
            <a:pPr marL="285750" indent="-285750">
              <a:buFont typeface="Arial" panose="020B0604020202020204" pitchFamily="34" charset="0"/>
              <a:buChar char="•"/>
            </a:pPr>
            <a:r>
              <a:rPr lang="en-US" dirty="0"/>
              <a:t>Iowa is in the Top third of states for better outcomes in test scores for rural students. </a:t>
            </a:r>
          </a:p>
          <a:p>
            <a:pPr marL="285750" indent="-285750">
              <a:buFont typeface="Arial" panose="020B0604020202020204" pitchFamily="34" charset="0"/>
              <a:buChar char="•"/>
            </a:pPr>
            <a:r>
              <a:rPr lang="en-US" dirty="0"/>
              <a:t>Only 5 states have better rural student access to PK than Iowa. </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8572127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E05CD-F2B6-4398-8B74-0DCBC82AA71E}"/>
              </a:ext>
            </a:extLst>
          </p:cNvPr>
          <p:cNvSpPr>
            <a:spLocks noGrp="1"/>
          </p:cNvSpPr>
          <p:nvPr>
            <p:ph type="title"/>
          </p:nvPr>
        </p:nvSpPr>
        <p:spPr/>
        <p:txBody>
          <a:bodyPr/>
          <a:lstStyle/>
          <a:p>
            <a:r>
              <a:rPr lang="en-US" dirty="0"/>
              <a:t>Rural School Programs</a:t>
            </a:r>
          </a:p>
        </p:txBody>
      </p:sp>
      <p:sp>
        <p:nvSpPr>
          <p:cNvPr id="3" name="Content Placeholder 2">
            <a:extLst>
              <a:ext uri="{FF2B5EF4-FFF2-40B4-BE49-F238E27FC236}">
                <a16:creationId xmlns:a16="http://schemas.microsoft.com/office/drawing/2014/main" id="{8D87895F-4854-4BA8-84E1-87F4979E48EB}"/>
              </a:ext>
            </a:extLst>
          </p:cNvPr>
          <p:cNvSpPr>
            <a:spLocks noGrp="1"/>
          </p:cNvSpPr>
          <p:nvPr>
            <p:ph idx="1"/>
          </p:nvPr>
        </p:nvSpPr>
        <p:spPr>
          <a:xfrm>
            <a:off x="628650" y="1835944"/>
            <a:ext cx="7886700" cy="4807744"/>
          </a:xfrm>
        </p:spPr>
        <p:txBody>
          <a:bodyPr>
            <a:normAutofit fontScale="70000" lnSpcReduction="20000"/>
          </a:bodyPr>
          <a:lstStyle/>
          <a:p>
            <a:pPr>
              <a:lnSpc>
                <a:spcPct val="120000"/>
              </a:lnSpc>
            </a:pPr>
            <a:r>
              <a:rPr lang="en-US" dirty="0"/>
              <a:t>We know you and your family – students don’t “fall through the cracks”. </a:t>
            </a:r>
          </a:p>
          <a:p>
            <a:pPr>
              <a:lnSpc>
                <a:spcPct val="120000"/>
              </a:lnSpc>
            </a:pPr>
            <a:r>
              <a:rPr lang="en-US" dirty="0"/>
              <a:t>Great staff, committed to students and communities, finding creative solutions and working with communities to bring opportunities to students. </a:t>
            </a:r>
          </a:p>
          <a:p>
            <a:pPr>
              <a:lnSpc>
                <a:spcPct val="120000"/>
              </a:lnSpc>
            </a:pPr>
            <a:r>
              <a:rPr lang="en-US" dirty="0"/>
              <a:t>Universal Preschool (only 5 states have better PK access for students)</a:t>
            </a:r>
          </a:p>
          <a:p>
            <a:pPr>
              <a:lnSpc>
                <a:spcPct val="120000"/>
              </a:lnSpc>
            </a:pPr>
            <a:r>
              <a:rPr lang="en-US" dirty="0"/>
              <a:t>Graduation Rate: over 100 rural school districts in Iowa had ZERO dropouts in FY 2025 according to DE </a:t>
            </a:r>
            <a:r>
              <a:rPr lang="en-US" dirty="0">
                <a:hlinkClick r:id="rId2"/>
              </a:rPr>
              <a:t>website</a:t>
            </a:r>
            <a:r>
              <a:rPr lang="en-US" dirty="0"/>
              <a:t>. </a:t>
            </a:r>
          </a:p>
          <a:p>
            <a:pPr>
              <a:lnSpc>
                <a:spcPct val="120000"/>
              </a:lnSpc>
            </a:pPr>
            <a:r>
              <a:rPr lang="en-US" dirty="0"/>
              <a:t>Shared Programming (CTE Academies, Concurrent Enrollment/College Credit, Shared teachers, Shared Courses, Work-based learning and Internships) </a:t>
            </a:r>
          </a:p>
          <a:p>
            <a:pPr>
              <a:lnSpc>
                <a:spcPct val="120000"/>
              </a:lnSpc>
            </a:pPr>
            <a:r>
              <a:rPr lang="en-US" dirty="0"/>
              <a:t>Iowa ranks #1 in the nation in college credit earned per capita in High School. </a:t>
            </a:r>
          </a:p>
        </p:txBody>
      </p:sp>
    </p:spTree>
    <p:extLst>
      <p:ext uri="{BB962C8B-B14F-4D97-AF65-F5344CB8AC3E}">
        <p14:creationId xmlns:p14="http://schemas.microsoft.com/office/powerpoint/2010/main" val="38220413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F1940-2210-46BD-9CE1-3E38B784CF65}"/>
              </a:ext>
            </a:extLst>
          </p:cNvPr>
          <p:cNvSpPr>
            <a:spLocks noGrp="1"/>
          </p:cNvSpPr>
          <p:nvPr>
            <p:ph type="title"/>
          </p:nvPr>
        </p:nvSpPr>
        <p:spPr/>
        <p:txBody>
          <a:bodyPr/>
          <a:lstStyle/>
          <a:p>
            <a:r>
              <a:rPr lang="en-US" dirty="0"/>
              <a:t>Local Story: collaboration</a:t>
            </a:r>
          </a:p>
        </p:txBody>
      </p:sp>
      <p:sp>
        <p:nvSpPr>
          <p:cNvPr id="5" name="Content Placeholder 4">
            <a:extLst>
              <a:ext uri="{FF2B5EF4-FFF2-40B4-BE49-F238E27FC236}">
                <a16:creationId xmlns:a16="http://schemas.microsoft.com/office/drawing/2014/main" id="{5B0816CD-C164-434E-9AEF-A473CC01EB8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565501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05DFD-4E93-481B-A3C2-074982EED9BC}"/>
              </a:ext>
            </a:extLst>
          </p:cNvPr>
          <p:cNvSpPr>
            <a:spLocks noGrp="1"/>
          </p:cNvSpPr>
          <p:nvPr>
            <p:ph type="title"/>
          </p:nvPr>
        </p:nvSpPr>
        <p:spPr/>
        <p:txBody>
          <a:bodyPr/>
          <a:lstStyle/>
          <a:p>
            <a:r>
              <a:rPr lang="en-US" dirty="0"/>
              <a:t>Local Story: Grow your own programs </a:t>
            </a:r>
          </a:p>
        </p:txBody>
      </p:sp>
      <p:sp>
        <p:nvSpPr>
          <p:cNvPr id="5" name="Content Placeholder 4">
            <a:extLst>
              <a:ext uri="{FF2B5EF4-FFF2-40B4-BE49-F238E27FC236}">
                <a16:creationId xmlns:a16="http://schemas.microsoft.com/office/drawing/2014/main" id="{3707ADA7-8C10-4AED-BBB5-1F9C3D39207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032217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A430A-EA7B-441C-BAE1-18E02012A3FD}"/>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8C317E84-44D7-4245-B65D-389B56E899E5}"/>
              </a:ext>
            </a:extLst>
          </p:cNvPr>
          <p:cNvSpPr>
            <a:spLocks noGrp="1"/>
          </p:cNvSpPr>
          <p:nvPr>
            <p:ph idx="1"/>
          </p:nvPr>
        </p:nvSpPr>
        <p:spPr/>
        <p:txBody>
          <a:bodyPr>
            <a:normAutofit fontScale="77500" lnSpcReduction="20000"/>
          </a:bodyPr>
          <a:lstStyle/>
          <a:p>
            <a:pPr>
              <a:lnSpc>
                <a:spcPct val="120000"/>
              </a:lnSpc>
            </a:pPr>
            <a:r>
              <a:rPr lang="en-US" dirty="0"/>
              <a:t>We are hopeful because rural schools have the  commitment to serve students and we have a lot going for us (and for them.) </a:t>
            </a:r>
          </a:p>
          <a:p>
            <a:pPr>
              <a:lnSpc>
                <a:spcPct val="120000"/>
              </a:lnSpc>
            </a:pPr>
            <a:r>
              <a:rPr lang="en-US" dirty="0"/>
              <a:t>The state has to own the responsibility to adequately fund education. </a:t>
            </a:r>
          </a:p>
          <a:p>
            <a:pPr>
              <a:lnSpc>
                <a:spcPct val="120000"/>
              </a:lnSpc>
            </a:pPr>
            <a:r>
              <a:rPr lang="en-US" sz="2400" dirty="0">
                <a:solidFill>
                  <a:prstClr val="black"/>
                </a:solidFill>
                <a:latin typeface="Verdana" panose="020B0604030504040204" pitchFamily="34" charset="0"/>
                <a:cs typeface="Arial" panose="020B0604020202020204" pitchFamily="34" charset="0"/>
              </a:rPr>
              <a:t>Lester Thurow, Economics and Management Professor, at MIT, in his book Zero-sum Solution, 1985:</a:t>
            </a:r>
          </a:p>
          <a:p>
            <a:pPr marL="0" lvl="0" indent="0" eaLnBrk="0" fontAlgn="base" hangingPunct="0">
              <a:lnSpc>
                <a:spcPct val="120000"/>
              </a:lnSpc>
              <a:spcBef>
                <a:spcPct val="0"/>
              </a:spcBef>
              <a:spcAft>
                <a:spcPct val="0"/>
              </a:spcAft>
              <a:buNone/>
              <a:defRPr/>
            </a:pPr>
            <a:r>
              <a:rPr lang="en-US" sz="2400" dirty="0">
                <a:solidFill>
                  <a:prstClr val="black"/>
                </a:solidFill>
                <a:latin typeface="Verdana" panose="020B0604030504040204" pitchFamily="34" charset="0"/>
                <a:cs typeface="Arial" panose="020B0604020202020204" pitchFamily="34" charset="0"/>
              </a:rPr>
              <a:t> </a:t>
            </a:r>
          </a:p>
          <a:p>
            <a:pPr marL="0" lvl="0" indent="0" eaLnBrk="0" fontAlgn="base" hangingPunct="0">
              <a:lnSpc>
                <a:spcPct val="120000"/>
              </a:lnSpc>
              <a:spcBef>
                <a:spcPct val="0"/>
              </a:spcBef>
              <a:spcAft>
                <a:spcPct val="0"/>
              </a:spcAft>
              <a:buNone/>
              <a:defRPr/>
            </a:pPr>
            <a:r>
              <a:rPr lang="en-US" sz="2400" dirty="0">
                <a:solidFill>
                  <a:prstClr val="black"/>
                </a:solidFill>
                <a:latin typeface="Verdana" panose="020B0604030504040204" pitchFamily="34" charset="0"/>
                <a:cs typeface="Arial" panose="020B0604020202020204" pitchFamily="34" charset="0"/>
              </a:rPr>
              <a:t>“Social welfare programs may be a matter of ethics and generosity, but education and training are not.  I am willing to pay for, indeed insist upon, the education of my neighbor’s children, not because I am generous, but because I cannot afford to live with them uneducated.”</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0379935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8CE4D-2490-45DD-8716-BE1459109DF0}"/>
              </a:ext>
            </a:extLst>
          </p:cNvPr>
          <p:cNvSpPr>
            <a:spLocks noGrp="1"/>
          </p:cNvSpPr>
          <p:nvPr>
            <p:ph type="title"/>
          </p:nvPr>
        </p:nvSpPr>
        <p:spPr/>
        <p:txBody>
          <a:bodyPr/>
          <a:lstStyle/>
          <a:p>
            <a:pPr algn="ctr"/>
            <a:r>
              <a:rPr lang="en-US" dirty="0"/>
              <a:t>Questions </a:t>
            </a:r>
          </a:p>
        </p:txBody>
      </p:sp>
      <p:pic>
        <p:nvPicPr>
          <p:cNvPr id="4" name="Content Placeholder 3">
            <a:extLst>
              <a:ext uri="{FF2B5EF4-FFF2-40B4-BE49-F238E27FC236}">
                <a16:creationId xmlns:a16="http://schemas.microsoft.com/office/drawing/2014/main" id="{D5649ABA-3F31-4E13-BA97-C3A113F62195}"/>
              </a:ext>
            </a:extLst>
          </p:cNvPr>
          <p:cNvPicPr>
            <a:picLocks noGrp="1" noChangeAspect="1"/>
          </p:cNvPicPr>
          <p:nvPr>
            <p:ph idx="1"/>
          </p:nvPr>
        </p:nvPicPr>
        <p:blipFill>
          <a:blip r:embed="rId2"/>
          <a:stretch>
            <a:fillRect/>
          </a:stretch>
        </p:blipFill>
        <p:spPr>
          <a:xfrm>
            <a:off x="628650" y="1690689"/>
            <a:ext cx="2076557" cy="2171812"/>
          </a:xfrm>
          <a:prstGeom prst="rect">
            <a:avLst/>
          </a:prstGeom>
        </p:spPr>
      </p:pic>
      <p:pic>
        <p:nvPicPr>
          <p:cNvPr id="5" name="Picture 4">
            <a:extLst>
              <a:ext uri="{FF2B5EF4-FFF2-40B4-BE49-F238E27FC236}">
                <a16:creationId xmlns:a16="http://schemas.microsoft.com/office/drawing/2014/main" id="{0F58359F-51A1-4D1A-ADE5-F09D1DA90A89}"/>
              </a:ext>
            </a:extLst>
          </p:cNvPr>
          <p:cNvPicPr>
            <a:picLocks noChangeAspect="1"/>
          </p:cNvPicPr>
          <p:nvPr/>
        </p:nvPicPr>
        <p:blipFill>
          <a:blip r:embed="rId3"/>
          <a:stretch>
            <a:fillRect/>
          </a:stretch>
        </p:blipFill>
        <p:spPr>
          <a:xfrm>
            <a:off x="3533720" y="1690689"/>
            <a:ext cx="2076558" cy="2271409"/>
          </a:xfrm>
          <a:prstGeom prst="rect">
            <a:avLst/>
          </a:prstGeom>
        </p:spPr>
      </p:pic>
      <p:pic>
        <p:nvPicPr>
          <p:cNvPr id="6" name="Picture 5">
            <a:extLst>
              <a:ext uri="{FF2B5EF4-FFF2-40B4-BE49-F238E27FC236}">
                <a16:creationId xmlns:a16="http://schemas.microsoft.com/office/drawing/2014/main" id="{5E8DCEBE-40B0-44ED-AEB5-7439FD232FE9}"/>
              </a:ext>
            </a:extLst>
          </p:cNvPr>
          <p:cNvPicPr>
            <a:picLocks noChangeAspect="1"/>
          </p:cNvPicPr>
          <p:nvPr/>
        </p:nvPicPr>
        <p:blipFill>
          <a:blip r:embed="rId4"/>
          <a:stretch>
            <a:fillRect/>
          </a:stretch>
        </p:blipFill>
        <p:spPr>
          <a:xfrm>
            <a:off x="6105730" y="1690688"/>
            <a:ext cx="2248152" cy="2271409"/>
          </a:xfrm>
          <a:prstGeom prst="rect">
            <a:avLst/>
          </a:prstGeom>
        </p:spPr>
      </p:pic>
      <p:sp>
        <p:nvSpPr>
          <p:cNvPr id="9" name="Rectangle 1">
            <a:extLst>
              <a:ext uri="{FF2B5EF4-FFF2-40B4-BE49-F238E27FC236}">
                <a16:creationId xmlns:a16="http://schemas.microsoft.com/office/drawing/2014/main" id="{4CB8A58A-E1A4-4448-8259-0843D3683BB0}"/>
              </a:ext>
            </a:extLst>
          </p:cNvPr>
          <p:cNvSpPr>
            <a:spLocks noChangeArrowheads="1"/>
          </p:cNvSpPr>
          <p:nvPr/>
        </p:nvSpPr>
        <p:spPr bwMode="auto">
          <a:xfrm>
            <a:off x="6105730" y="4283860"/>
            <a:ext cx="2898476" cy="20313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222222"/>
                </a:solidFill>
                <a:effectLst/>
                <a:latin typeface="Arial" panose="020B0604020202020204" pitchFamily="34" charset="0"/>
                <a:cs typeface="Arial" panose="020B0604020202020204" pitchFamily="34" charset="0"/>
              </a:rPr>
              <a:t>Caleb Bonjour, Superintendent at Gladbrook Reinbeck CSD</a:t>
            </a: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since 2023-24 school year.</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Email: </a:t>
            </a:r>
            <a:r>
              <a:rPr kumimoji="0" lang="en-US" altLang="en-US" sz="14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5"/>
              </a:rPr>
              <a:t>caleb.bonjour@gr-rebels.net</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Article: </a:t>
            </a:r>
            <a:r>
              <a:rPr kumimoji="0" lang="en-US" altLang="en-US" sz="14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6"/>
              </a:rPr>
              <a:t>https://www.gladbrook-reinbeck.k12.ia.us/article/1107275</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LinkedIn: </a:t>
            </a:r>
            <a:r>
              <a:rPr kumimoji="0" lang="en-US" altLang="en-US" sz="14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7"/>
              </a:rPr>
              <a:t>https://www.linkedin.com/in/caleb-bonjour-01381192/</a:t>
            </a:r>
            <a:endParaRPr kumimoji="0" lang="en-US" altLang="en-US" sz="1400" b="0" i="0" u="none" strike="noStrike" cap="none" normalizeH="0" baseline="0" dirty="0">
              <a:ln>
                <a:noFill/>
              </a:ln>
              <a:solidFill>
                <a:schemeClr val="tx1"/>
              </a:solidFill>
              <a:effectLst/>
              <a:latin typeface="Arial" panose="020B0604020202020204" pitchFamily="34" charset="0"/>
            </a:endParaRPr>
          </a:p>
        </p:txBody>
      </p:sp>
      <p:sp>
        <p:nvSpPr>
          <p:cNvPr id="11" name="Rectangle 2">
            <a:extLst>
              <a:ext uri="{FF2B5EF4-FFF2-40B4-BE49-F238E27FC236}">
                <a16:creationId xmlns:a16="http://schemas.microsoft.com/office/drawing/2014/main" id="{84EB3421-3A04-4DE3-AE9F-6C0FEE6858A5}"/>
              </a:ext>
            </a:extLst>
          </p:cNvPr>
          <p:cNvSpPr>
            <a:spLocks noChangeArrowheads="1"/>
          </p:cNvSpPr>
          <p:nvPr/>
        </p:nvSpPr>
        <p:spPr bwMode="auto">
          <a:xfrm>
            <a:off x="3390181" y="4354086"/>
            <a:ext cx="2363638" cy="20313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222222"/>
                </a:solidFill>
                <a:effectLst/>
                <a:latin typeface="Arial" panose="020B0604020202020204" pitchFamily="34" charset="0"/>
                <a:cs typeface="Arial" panose="020B0604020202020204" pitchFamily="34" charset="0"/>
              </a:rPr>
              <a:t>Ron Lorenz, Superintendent at Red Oak CSD</a:t>
            </a: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since 2020-21 school year.</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Email: </a:t>
            </a:r>
            <a:r>
              <a:rPr kumimoji="0" lang="en-US" altLang="en-US" sz="14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8"/>
              </a:rPr>
              <a:t>lorenzr@redoakschools.org</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LinkedIn: </a:t>
            </a:r>
            <a:r>
              <a:rPr kumimoji="0" lang="en-US" altLang="en-US" sz="14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9"/>
              </a:rPr>
              <a:t>https://www.linkedin.com/in/ron-lorenz-033a7620</a:t>
            </a:r>
            <a:endParaRPr kumimoji="0" lang="en-US" altLang="en-US" sz="1400" b="0" i="0" u="none" strike="noStrike" cap="none" normalizeH="0" baseline="0" dirty="0">
              <a:ln>
                <a:noFill/>
              </a:ln>
              <a:solidFill>
                <a:schemeClr val="tx1"/>
              </a:solidFill>
              <a:effectLst/>
              <a:latin typeface="Arial" panose="020B0604020202020204" pitchFamily="34" charset="0"/>
            </a:endParaRPr>
          </a:p>
        </p:txBody>
      </p:sp>
      <p:sp>
        <p:nvSpPr>
          <p:cNvPr id="13" name="Rectangle 3">
            <a:extLst>
              <a:ext uri="{FF2B5EF4-FFF2-40B4-BE49-F238E27FC236}">
                <a16:creationId xmlns:a16="http://schemas.microsoft.com/office/drawing/2014/main" id="{2BCCE199-B5EC-472B-831D-727A98AB9F64}"/>
              </a:ext>
            </a:extLst>
          </p:cNvPr>
          <p:cNvSpPr>
            <a:spLocks noChangeArrowheads="1"/>
          </p:cNvSpPr>
          <p:nvPr/>
        </p:nvSpPr>
        <p:spPr bwMode="auto">
          <a:xfrm>
            <a:off x="422694" y="4354086"/>
            <a:ext cx="2615576" cy="20313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222222"/>
                </a:solidFill>
                <a:effectLst/>
                <a:latin typeface="Arial" panose="020B0604020202020204" pitchFamily="34" charset="0"/>
                <a:cs typeface="Arial" panose="020B0604020202020204" pitchFamily="34" charset="0"/>
              </a:rPr>
              <a:t>Margaret Buckton</a:t>
            </a: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Professional Advocate for Rural School Advocates of Iowa (since 2013), and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Partner at Iowa School Finance Information Services (ISFIS)</a:t>
            </a:r>
            <a:endParaRPr kumimoji="0" lang="en-US"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Bio: </a:t>
            </a:r>
            <a:r>
              <a:rPr kumimoji="0" lang="en-US" altLang="en-US" sz="14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10"/>
              </a:rPr>
              <a:t>https://www.iowaschoolfinance.com/Margaret</a:t>
            </a:r>
            <a:endParaRPr kumimoji="0" lang="en-US" altLang="en-US" sz="1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719117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2400" y="76200"/>
            <a:ext cx="8883098" cy="2095500"/>
          </a:xfrm>
          <a:prstGeom prst="rect">
            <a:avLst/>
          </a:prstGeom>
        </p:spPr>
      </p:pic>
      <p:sp>
        <p:nvSpPr>
          <p:cNvPr id="2" name="TextBox 1">
            <a:extLst>
              <a:ext uri="{FF2B5EF4-FFF2-40B4-BE49-F238E27FC236}">
                <a16:creationId xmlns:a16="http://schemas.microsoft.com/office/drawing/2014/main" id="{AE222DE5-05FE-438B-B0FE-CB3179AD2B8C}"/>
              </a:ext>
            </a:extLst>
          </p:cNvPr>
          <p:cNvSpPr txBox="1"/>
          <p:nvPr/>
        </p:nvSpPr>
        <p:spPr>
          <a:xfrm>
            <a:off x="990600" y="2743200"/>
            <a:ext cx="6705600" cy="2554545"/>
          </a:xfrm>
          <a:prstGeom prst="rect">
            <a:avLst/>
          </a:prstGeom>
          <a:noFill/>
        </p:spPr>
        <p:txBody>
          <a:bodyPr wrap="square" rtlCol="0">
            <a:spAutoFit/>
          </a:bodyPr>
          <a:lstStyle/>
          <a:p>
            <a:pPr algn="ctr"/>
            <a:r>
              <a:rPr lang="en-US" sz="4000" dirty="0">
                <a:solidFill>
                  <a:srgbClr val="25408F"/>
                </a:solidFill>
              </a:rPr>
              <a:t>This Presentation and Recording will be posted on the RSAI website if you’d like to share it with others.</a:t>
            </a:r>
          </a:p>
        </p:txBody>
      </p:sp>
    </p:spTree>
    <p:extLst>
      <p:ext uri="{BB962C8B-B14F-4D97-AF65-F5344CB8AC3E}">
        <p14:creationId xmlns:p14="http://schemas.microsoft.com/office/powerpoint/2010/main" val="1856385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537</TotalTime>
  <Words>2330</Words>
  <Application>Microsoft Office PowerPoint</Application>
  <PresentationFormat>On-screen Show (4:3)</PresentationFormat>
  <Paragraphs>372</Paragraphs>
  <Slides>44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Arial</vt:lpstr>
      <vt:lpstr>Calibri</vt:lpstr>
      <vt:lpstr>Calibri Light</vt:lpstr>
      <vt:lpstr>Cambria</vt:lpstr>
      <vt:lpstr>Verdana</vt:lpstr>
      <vt:lpstr>Office Theme</vt:lpstr>
      <vt:lpstr>PowerPoint Presentation</vt:lpstr>
      <vt:lpstr>Your Panel Today</vt:lpstr>
      <vt:lpstr>Public Schools Are Economic Development</vt:lpstr>
      <vt:lpstr>Public Schools Are Economic Development:</vt:lpstr>
      <vt:lpstr>Public Schools Are Economic Development:</vt:lpstr>
      <vt:lpstr>Public Schools Are Economic Development:</vt:lpstr>
      <vt:lpstr>Public Schools Are Economic Development:</vt:lpstr>
      <vt:lpstr>PowerPoint Presentation</vt:lpstr>
      <vt:lpstr>PowerPoint Presentation</vt:lpstr>
      <vt:lpstr>PowerPoint Presentation</vt:lpstr>
      <vt:lpstr>PowerPoint Presentation</vt:lpstr>
      <vt:lpstr>PowerPoint Presentation</vt:lpstr>
      <vt:lpstr>Local Story: Enrollment Decline and Funding</vt:lpstr>
      <vt:lpstr>PowerPoint Presentation</vt:lpstr>
      <vt:lpstr>PowerPoint Presentation</vt:lpstr>
      <vt:lpstr>PowerPoint Presentation</vt:lpstr>
      <vt:lpstr>Teacher Salary Minimums increased 2024 and 2025</vt:lpstr>
      <vt:lpstr>PowerPoint Presentation</vt:lpstr>
      <vt:lpstr>PowerPoint Presentation</vt:lpstr>
      <vt:lpstr>Local Story: Teacher Shortage</vt:lpstr>
      <vt:lpstr>PowerPoint Presentation</vt:lpstr>
      <vt:lpstr>School Choice Expansion</vt:lpstr>
      <vt:lpstr>Has SSA (per pupil funding) Kept Up With The Economy?</vt:lpstr>
      <vt:lpstr>Poverty – changing needs of students</vt:lpstr>
      <vt:lpstr>PowerPoint Presentation</vt:lpstr>
      <vt:lpstr>PowerPoint Presentation</vt:lpstr>
      <vt:lpstr>Poverty and Education</vt:lpstr>
      <vt:lpstr>Local Story - Poverty</vt:lpstr>
      <vt:lpstr>Accreditation and Unfunded Mandates – 10 years of more work</vt:lpstr>
      <vt:lpstr>PowerPoint Presentation</vt:lpstr>
      <vt:lpstr>Local Story – Unfunded Mandates</vt:lpstr>
      <vt:lpstr>Other Financial Limitations 2026</vt:lpstr>
      <vt:lpstr>Iowa and Other State Expenditure Comparisons </vt:lpstr>
      <vt:lpstr>Amendment #1 on the ballot</vt:lpstr>
      <vt:lpstr>Some Legislative Actions to Help Rural Schools</vt:lpstr>
      <vt:lpstr>PowerPoint Presentation</vt:lpstr>
      <vt:lpstr>PowerPoint Presentation</vt:lpstr>
      <vt:lpstr>NREA Ranking</vt:lpstr>
      <vt:lpstr>Rural School Programs</vt:lpstr>
      <vt:lpstr>Local Story: collaboration</vt:lpstr>
      <vt:lpstr>Local Story: Grow your own programs </vt:lpstr>
      <vt:lpstr>Conclusion</vt:lpstr>
      <vt:lpstr>Questions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Margaret</dc:creator>
  <cp:lastModifiedBy>JA</cp:lastModifiedBy>
  <cp:revision>38</cp:revision>
  <dcterms:created xsi:type="dcterms:W3CDTF">2026-07-20T18:38:22Z</dcterms:created>
  <dcterms:modified xsi:type="dcterms:W3CDTF">2026-10-09T19:55:57Z</dcterms:modified>
</cp:coreProperties>
</file>