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62"/>
  </p:notesMasterIdLst>
  <p:sldIdLst>
    <p:sldId id="480" r:id="rId2"/>
    <p:sldId id="511" r:id="rId3"/>
    <p:sldId id="512" r:id="rId4"/>
    <p:sldId id="510" r:id="rId5"/>
    <p:sldId id="259" r:id="rId6"/>
    <p:sldId id="295" r:id="rId7"/>
    <p:sldId id="492" r:id="rId8"/>
    <p:sldId id="308" r:id="rId9"/>
    <p:sldId id="263" r:id="rId10"/>
    <p:sldId id="298" r:id="rId11"/>
    <p:sldId id="260" r:id="rId12"/>
    <p:sldId id="296" r:id="rId13"/>
    <p:sldId id="266" r:id="rId14"/>
    <p:sldId id="267" r:id="rId15"/>
    <p:sldId id="268" r:id="rId16"/>
    <p:sldId id="270" r:id="rId17"/>
    <p:sldId id="269" r:id="rId18"/>
    <p:sldId id="300" r:id="rId19"/>
    <p:sldId id="271" r:id="rId20"/>
    <p:sldId id="493" r:id="rId21"/>
    <p:sldId id="494" r:id="rId22"/>
    <p:sldId id="496" r:id="rId23"/>
    <p:sldId id="272" r:id="rId24"/>
    <p:sldId id="509" r:id="rId25"/>
    <p:sldId id="273" r:id="rId26"/>
    <p:sldId id="274" r:id="rId27"/>
    <p:sldId id="294" r:id="rId28"/>
    <p:sldId id="276" r:id="rId29"/>
    <p:sldId id="277" r:id="rId30"/>
    <p:sldId id="307" r:id="rId31"/>
    <p:sldId id="280" r:id="rId32"/>
    <p:sldId id="281" r:id="rId33"/>
    <p:sldId id="282" r:id="rId34"/>
    <p:sldId id="283" r:id="rId35"/>
    <p:sldId id="284" r:id="rId36"/>
    <p:sldId id="285" r:id="rId37"/>
    <p:sldId id="286" r:id="rId38"/>
    <p:sldId id="481" r:id="rId39"/>
    <p:sldId id="292" r:id="rId40"/>
    <p:sldId id="484" r:id="rId41"/>
    <p:sldId id="482" r:id="rId42"/>
    <p:sldId id="483" r:id="rId43"/>
    <p:sldId id="498" r:id="rId44"/>
    <p:sldId id="500" r:id="rId45"/>
    <p:sldId id="501" r:id="rId46"/>
    <p:sldId id="502" r:id="rId47"/>
    <p:sldId id="491" r:id="rId48"/>
    <p:sldId id="490" r:id="rId49"/>
    <p:sldId id="489" r:id="rId50"/>
    <p:sldId id="504" r:id="rId51"/>
    <p:sldId id="505" r:id="rId52"/>
    <p:sldId id="506" r:id="rId53"/>
    <p:sldId id="508" r:id="rId54"/>
    <p:sldId id="507" r:id="rId55"/>
    <p:sldId id="486" r:id="rId56"/>
    <p:sldId id="487" r:id="rId57"/>
    <p:sldId id="488" r:id="rId58"/>
    <p:sldId id="503" r:id="rId59"/>
    <p:sldId id="513" r:id="rId60"/>
    <p:sldId id="293" r:id="rId6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0B4"/>
    <a:srgbClr val="254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2"/>
  </p:normalViewPr>
  <p:slideViewPr>
    <p:cSldViewPr snapToGrid="0" snapToObjects="1">
      <p:cViewPr varScale="1">
        <p:scale>
          <a:sx n="81" d="100"/>
          <a:sy n="81" d="100"/>
        </p:scale>
        <p:origin x="1505" y="34"/>
      </p:cViewPr>
      <p:guideLst/>
    </p:cSldViewPr>
  </p:slideViewPr>
  <p:notesTextViewPr>
    <p:cViewPr>
      <p:scale>
        <a:sx n="1" d="1"/>
        <a:sy n="1" d="1"/>
      </p:scale>
      <p:origin x="0" y="0"/>
    </p:cViewPr>
  </p:notesTextViewPr>
  <p:notesViewPr>
    <p:cSldViewPr snapToGrid="0" snapToObjects="1">
      <p:cViewPr varScale="1">
        <p:scale>
          <a:sx n="63" d="100"/>
          <a:sy n="63" d="100"/>
        </p:scale>
        <p:origin x="235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argaret\Desktop\ISFIS\Special%20Ed%20Services\history%20of%20special%20education%20deficits%20201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view3D>
    <c:floor>
      <c:thickness val="0"/>
    </c:floor>
    <c:sideWall>
      <c:thickness val="0"/>
    </c:sideWall>
    <c:backWall>
      <c:thickness val="0"/>
    </c:backWall>
    <c:plotArea>
      <c:layout>
        <c:manualLayout>
          <c:layoutTarget val="inner"/>
          <c:xMode val="edge"/>
          <c:yMode val="edge"/>
          <c:x val="2.9693582975862134E-2"/>
          <c:y val="7.1176764543381413E-2"/>
          <c:w val="0.8196291259130567"/>
          <c:h val="0.84044445193815442"/>
        </c:manualLayout>
      </c:layout>
      <c:pie3DChart>
        <c:varyColors val="1"/>
        <c:dLbls>
          <c:showLegendKey val="0"/>
          <c:showVal val="0"/>
          <c:showCatName val="0"/>
          <c:showSerName val="0"/>
          <c:showPercent val="0"/>
          <c:showBubbleSize val="0"/>
          <c:showLeaderLines val="0"/>
        </c:dLbls>
      </c:pie3DChart>
    </c:plotArea>
    <c:legend>
      <c:legendPos val="r"/>
      <c:layout>
        <c:manualLayout>
          <c:xMode val="edge"/>
          <c:yMode val="edge"/>
          <c:x val="0.62583679213676024"/>
          <c:y val="0.71887740497306651"/>
          <c:w val="0.26734585223971041"/>
          <c:h val="0.28112259502693349"/>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FFC000"/>
              </a:solidFill>
              <a:ln w="19050">
                <a:solidFill>
                  <a:schemeClr val="lt1"/>
                </a:solidFill>
              </a:ln>
              <a:effectLst/>
            </c:spPr>
            <c:extLst>
              <c:ext xmlns:c16="http://schemas.microsoft.com/office/drawing/2014/chart" uri="{C3380CC4-5D6E-409C-BE32-E72D297353CC}">
                <c16:uniqueId val="{00000001-0D3C-47A8-8144-7EFF4368ABA0}"/>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0D3C-47A8-8144-7EFF4368ABA0}"/>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0D3C-47A8-8144-7EFF4368ABA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D3C-47A8-8144-7EFF4368ABA0}"/>
              </c:ext>
            </c:extLst>
          </c:dPt>
          <c:dLbls>
            <c:dLbl>
              <c:idx val="0"/>
              <c:layout>
                <c:manualLayout>
                  <c:x val="1.3176698034009634E-2"/>
                  <c:y val="3.7564263079290362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3C-47A8-8144-7EFF4368ABA0}"/>
                </c:ext>
              </c:extLst>
            </c:dLbl>
            <c:dLbl>
              <c:idx val="1"/>
              <c:layout>
                <c:manualLayout>
                  <c:x val="1.6721736067806358E-3"/>
                  <c:y val="1.8085741473672654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3C-47A8-8144-7EFF4368ABA0}"/>
                </c:ext>
              </c:extLst>
            </c:dLbl>
            <c:dLbl>
              <c:idx val="2"/>
              <c:layout>
                <c:manualLayout>
                  <c:x val="-2.0519493098619782E-2"/>
                  <c:y val="-2.4526283207652391E-2"/>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3C-47A8-8144-7EFF4368ABA0}"/>
                </c:ext>
              </c:extLst>
            </c:dLbl>
            <c:dLbl>
              <c:idx val="3"/>
              <c:layout>
                <c:manualLayout>
                  <c:x val="5.4483396939153869E-3"/>
                  <c:y val="-7.5864789424069648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3C-47A8-8144-7EFF4368ABA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Property Taxes</c:v>
                </c:pt>
                <c:pt idx="1">
                  <c:v>Federal Funds</c:v>
                </c:pt>
                <c:pt idx="2">
                  <c:v>State Aid</c:v>
                </c:pt>
                <c:pt idx="3">
                  <c:v>Other</c:v>
                </c:pt>
              </c:strCache>
            </c:strRef>
          </c:cat>
          <c:val>
            <c:numRef>
              <c:f>Sheet1!$B$2:$B$5</c:f>
              <c:numCache>
                <c:formatCode>0.0%</c:formatCode>
                <c:ptCount val="4"/>
                <c:pt idx="0">
                  <c:v>0.36199999999999999</c:v>
                </c:pt>
                <c:pt idx="1">
                  <c:v>4.2000000000000003E-2</c:v>
                </c:pt>
                <c:pt idx="2">
                  <c:v>0.55600000000000005</c:v>
                </c:pt>
                <c:pt idx="3">
                  <c:v>0.04</c:v>
                </c:pt>
              </c:numCache>
            </c:numRef>
          </c:val>
          <c:extLst>
            <c:ext xmlns:c16="http://schemas.microsoft.com/office/drawing/2014/chart" uri="{C3380CC4-5D6E-409C-BE32-E72D297353CC}">
              <c16:uniqueId val="{00000008-0D3C-47A8-8144-7EFF4368ABA0}"/>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6961110662132764"/>
          <c:y val="0.9308826832178152"/>
          <c:w val="0.57508872903260733"/>
          <c:h val="5.498551304660362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Special Ed Net Deficit History</a:t>
            </a:r>
          </a:p>
          <a:p>
            <a:pPr>
              <a:defRPr sz="2000"/>
            </a:pPr>
            <a:r>
              <a:rPr lang="en-US" sz="2000" dirty="0"/>
              <a:t>(Statewide Deficits minus Carryforward)</a:t>
            </a:r>
          </a:p>
          <a:p>
            <a:pPr>
              <a:defRPr sz="2000"/>
            </a:pPr>
            <a:r>
              <a:rPr lang="en-US" sz="2000" dirty="0"/>
              <a:t>Dollars in Millions</a:t>
            </a:r>
          </a:p>
        </c:rich>
      </c:tx>
      <c:layout>
        <c:manualLayout>
          <c:xMode val="edge"/>
          <c:yMode val="edge"/>
          <c:x val="0.27959498172930425"/>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7030A0"/>
            </a:solidFill>
            <a:ln>
              <a:no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08-412B-BCCC-16A016A12692}"/>
                </c:ext>
              </c:extLst>
            </c:dLbl>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508-412B-BCCC-16A016A12692}"/>
                </c:ext>
              </c:extLst>
            </c:dLbl>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508-412B-BCCC-16A016A12692}"/>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Sheet1!$B$1:$Q$1</c:f>
              <c:strCache>
                <c:ptCount val="16"/>
                <c:pt idx="0">
                  <c:v>FY 2003</c:v>
                </c:pt>
                <c:pt idx="1">
                  <c:v>FY 2004</c:v>
                </c:pt>
                <c:pt idx="2">
                  <c:v>FY 2005</c:v>
                </c:pt>
                <c:pt idx="3">
                  <c:v>FY 2006</c:v>
                </c:pt>
                <c:pt idx="4">
                  <c:v>FY 2007</c:v>
                </c:pt>
                <c:pt idx="5">
                  <c:v>FY 2008</c:v>
                </c:pt>
                <c:pt idx="6">
                  <c:v>FY 2009</c:v>
                </c:pt>
                <c:pt idx="7">
                  <c:v>FY 2010</c:v>
                </c:pt>
                <c:pt idx="8">
                  <c:v>FY 2011</c:v>
                </c:pt>
                <c:pt idx="9">
                  <c:v>FY 2012</c:v>
                </c:pt>
                <c:pt idx="10">
                  <c:v>FY 2013</c:v>
                </c:pt>
                <c:pt idx="11">
                  <c:v>FY 2014 </c:v>
                </c:pt>
                <c:pt idx="12">
                  <c:v>FY 2015</c:v>
                </c:pt>
                <c:pt idx="13">
                  <c:v>FY 2016</c:v>
                </c:pt>
                <c:pt idx="14">
                  <c:v>FY 2017</c:v>
                </c:pt>
                <c:pt idx="15">
                  <c:v>FY 2018</c:v>
                </c:pt>
              </c:strCache>
            </c:strRef>
          </c:cat>
          <c:val>
            <c:numRef>
              <c:f>Sheet1!$B$3:$Q$3</c:f>
              <c:numCache>
                <c:formatCode>General</c:formatCode>
                <c:ptCount val="16"/>
                <c:pt idx="0">
                  <c:v>-21</c:v>
                </c:pt>
                <c:pt idx="1">
                  <c:v>-22</c:v>
                </c:pt>
                <c:pt idx="2">
                  <c:v>-30</c:v>
                </c:pt>
                <c:pt idx="3">
                  <c:v>-22</c:v>
                </c:pt>
                <c:pt idx="4">
                  <c:v>-24</c:v>
                </c:pt>
                <c:pt idx="5">
                  <c:v>-46</c:v>
                </c:pt>
                <c:pt idx="6">
                  <c:v>-49</c:v>
                </c:pt>
                <c:pt idx="7">
                  <c:v>-32</c:v>
                </c:pt>
                <c:pt idx="8">
                  <c:v>-24</c:v>
                </c:pt>
                <c:pt idx="9">
                  <c:v>-48</c:v>
                </c:pt>
                <c:pt idx="10">
                  <c:v>-65</c:v>
                </c:pt>
                <c:pt idx="11">
                  <c:v>-81</c:v>
                </c:pt>
                <c:pt idx="12">
                  <c:v>-88</c:v>
                </c:pt>
                <c:pt idx="13">
                  <c:v>-101</c:v>
                </c:pt>
                <c:pt idx="14">
                  <c:v>-106</c:v>
                </c:pt>
                <c:pt idx="15">
                  <c:v>-117</c:v>
                </c:pt>
              </c:numCache>
            </c:numRef>
          </c:val>
          <c:extLst>
            <c:ext xmlns:c16="http://schemas.microsoft.com/office/drawing/2014/chart" uri="{C3380CC4-5D6E-409C-BE32-E72D297353CC}">
              <c16:uniqueId val="{00000003-B508-412B-BCCC-16A016A12692}"/>
            </c:ext>
          </c:extLst>
        </c:ser>
        <c:dLbls>
          <c:showLegendKey val="0"/>
          <c:showVal val="0"/>
          <c:showCatName val="0"/>
          <c:showSerName val="0"/>
          <c:showPercent val="0"/>
          <c:showBubbleSize val="0"/>
        </c:dLbls>
        <c:gapWidth val="219"/>
        <c:axId val="400642904"/>
        <c:axId val="400643688"/>
      </c:barChart>
      <c:catAx>
        <c:axId val="4006429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0643688"/>
        <c:crosses val="autoZero"/>
        <c:auto val="1"/>
        <c:lblAlgn val="ctr"/>
        <c:lblOffset val="100"/>
        <c:noMultiLvlLbl val="0"/>
      </c:catAx>
      <c:valAx>
        <c:axId val="400643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0642904"/>
        <c:crosses val="autoZero"/>
        <c:crossBetween val="between"/>
      </c:valAx>
      <c:spPr>
        <a:noFill/>
        <a:ln>
          <a:noFill/>
        </a:ln>
        <a:effectLst/>
      </c:spPr>
    </c:plotArea>
    <c:plotVisOnly val="1"/>
    <c:dispBlanksAs val="gap"/>
    <c:showDLblsOverMax val="0"/>
  </c:chart>
  <c:spPr>
    <a:solidFill>
      <a:schemeClr val="bg1"/>
    </a:solidFill>
    <a:ln>
      <a:solidFill>
        <a:schemeClr val="accent1"/>
      </a:solid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64A58-443C-45F8-A684-334A9160423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35345FA8-6EAC-4383-93BA-0085CE3CAB1A}">
      <dgm:prSet phldrT="[Text]"/>
      <dgm:spPr/>
      <dgm:t>
        <a:bodyPr/>
        <a:lstStyle/>
        <a:p>
          <a:r>
            <a:rPr lang="en-US" dirty="0">
              <a:solidFill>
                <a:srgbClr val="25408F"/>
              </a:solidFill>
            </a:rPr>
            <a:t>Funds</a:t>
          </a:r>
        </a:p>
      </dgm:t>
    </dgm:pt>
    <dgm:pt modelId="{96796186-558F-4F74-A417-17C02FB84ECB}" type="parTrans" cxnId="{0E439F84-FDD1-4CF4-9971-753DE22492F3}">
      <dgm:prSet/>
      <dgm:spPr/>
      <dgm:t>
        <a:bodyPr/>
        <a:lstStyle/>
        <a:p>
          <a:endParaRPr lang="en-US">
            <a:solidFill>
              <a:srgbClr val="25408F"/>
            </a:solidFill>
          </a:endParaRPr>
        </a:p>
      </dgm:t>
    </dgm:pt>
    <dgm:pt modelId="{541E7E33-7FAA-4483-924C-8C58EC747170}" type="sibTrans" cxnId="{0E439F84-FDD1-4CF4-9971-753DE22492F3}">
      <dgm:prSet/>
      <dgm:spPr/>
      <dgm:t>
        <a:bodyPr/>
        <a:lstStyle/>
        <a:p>
          <a:endParaRPr lang="en-US">
            <a:solidFill>
              <a:srgbClr val="25408F"/>
            </a:solidFill>
          </a:endParaRPr>
        </a:p>
      </dgm:t>
    </dgm:pt>
    <dgm:pt modelId="{46620D4A-E37B-4A3F-A365-35FF5EFE4710}">
      <dgm:prSet phldrT="[Text]"/>
      <dgm:spPr/>
      <dgm:t>
        <a:bodyPr/>
        <a:lstStyle/>
        <a:p>
          <a:r>
            <a:rPr lang="en-US" dirty="0">
              <a:solidFill>
                <a:srgbClr val="25408F"/>
              </a:solidFill>
            </a:rPr>
            <a:t>Activity</a:t>
          </a:r>
        </a:p>
      </dgm:t>
    </dgm:pt>
    <dgm:pt modelId="{AF010E93-E7EB-44B4-8E8E-8C1025FCC709}" type="parTrans" cxnId="{34D631D5-DFB8-4F73-AE9F-5178B1E51BA6}">
      <dgm:prSet/>
      <dgm:spPr/>
      <dgm:t>
        <a:bodyPr/>
        <a:lstStyle/>
        <a:p>
          <a:endParaRPr lang="en-US" dirty="0">
            <a:solidFill>
              <a:srgbClr val="25408F"/>
            </a:solidFill>
          </a:endParaRPr>
        </a:p>
      </dgm:t>
    </dgm:pt>
    <dgm:pt modelId="{DBC179CD-6A1D-41B1-9A7E-1D2E5482BD82}" type="sibTrans" cxnId="{34D631D5-DFB8-4F73-AE9F-5178B1E51BA6}">
      <dgm:prSet/>
      <dgm:spPr/>
      <dgm:t>
        <a:bodyPr/>
        <a:lstStyle/>
        <a:p>
          <a:endParaRPr lang="en-US">
            <a:solidFill>
              <a:srgbClr val="25408F"/>
            </a:solidFill>
          </a:endParaRPr>
        </a:p>
      </dgm:t>
    </dgm:pt>
    <dgm:pt modelId="{D2649218-F9D5-4A3C-8507-266586950BE6}">
      <dgm:prSet phldrT="[Text]"/>
      <dgm:spPr/>
      <dgm:t>
        <a:bodyPr/>
        <a:lstStyle/>
        <a:p>
          <a:r>
            <a:rPr lang="en-US" dirty="0">
              <a:solidFill>
                <a:srgbClr val="25408F"/>
              </a:solidFill>
            </a:rPr>
            <a:t>Nutrition</a:t>
          </a:r>
        </a:p>
      </dgm:t>
    </dgm:pt>
    <dgm:pt modelId="{B6D2F26C-6DFE-4A50-9A69-C6D4D6F09E85}" type="parTrans" cxnId="{871F6AA4-CC31-4BDE-8B41-DC9853E9BA29}">
      <dgm:prSet/>
      <dgm:spPr/>
      <dgm:t>
        <a:bodyPr/>
        <a:lstStyle/>
        <a:p>
          <a:endParaRPr lang="en-US" dirty="0">
            <a:solidFill>
              <a:srgbClr val="25408F"/>
            </a:solidFill>
          </a:endParaRPr>
        </a:p>
      </dgm:t>
    </dgm:pt>
    <dgm:pt modelId="{449AF8D3-B09A-4B99-ADD4-AF6B054FDAE7}" type="sibTrans" cxnId="{871F6AA4-CC31-4BDE-8B41-DC9853E9BA29}">
      <dgm:prSet/>
      <dgm:spPr/>
      <dgm:t>
        <a:bodyPr/>
        <a:lstStyle/>
        <a:p>
          <a:endParaRPr lang="en-US">
            <a:solidFill>
              <a:srgbClr val="25408F"/>
            </a:solidFill>
          </a:endParaRPr>
        </a:p>
      </dgm:t>
    </dgm:pt>
    <dgm:pt modelId="{4D46DF62-6F02-4F15-93B2-DA762DB95B96}">
      <dgm:prSet/>
      <dgm:spPr/>
      <dgm:t>
        <a:bodyPr/>
        <a:lstStyle/>
        <a:p>
          <a:r>
            <a:rPr lang="en-US" dirty="0">
              <a:solidFill>
                <a:srgbClr val="25408F"/>
              </a:solidFill>
            </a:rPr>
            <a:t>Trust &amp; Agency</a:t>
          </a:r>
        </a:p>
      </dgm:t>
    </dgm:pt>
    <dgm:pt modelId="{514EA8E2-925A-4EA1-8019-25FC26A2AB6C}" type="parTrans" cxnId="{AD64A8C7-4FEE-498C-9B42-AC2506BB95FB}">
      <dgm:prSet/>
      <dgm:spPr/>
      <dgm:t>
        <a:bodyPr/>
        <a:lstStyle/>
        <a:p>
          <a:endParaRPr lang="en-US" dirty="0">
            <a:solidFill>
              <a:srgbClr val="25408F"/>
            </a:solidFill>
          </a:endParaRPr>
        </a:p>
      </dgm:t>
    </dgm:pt>
    <dgm:pt modelId="{416BEAC4-5F1F-4322-95A9-125F248EAE1C}" type="sibTrans" cxnId="{AD64A8C7-4FEE-498C-9B42-AC2506BB95FB}">
      <dgm:prSet/>
      <dgm:spPr/>
      <dgm:t>
        <a:bodyPr/>
        <a:lstStyle/>
        <a:p>
          <a:endParaRPr lang="en-US">
            <a:solidFill>
              <a:srgbClr val="25408F"/>
            </a:solidFill>
          </a:endParaRPr>
        </a:p>
      </dgm:t>
    </dgm:pt>
    <dgm:pt modelId="{24B0891D-C7AC-4C27-91A0-CEB5846F0033}">
      <dgm:prSet/>
      <dgm:spPr/>
      <dgm:t>
        <a:bodyPr/>
        <a:lstStyle/>
        <a:p>
          <a:r>
            <a:rPr lang="en-US" dirty="0">
              <a:solidFill>
                <a:srgbClr val="25408F"/>
              </a:solidFill>
            </a:rPr>
            <a:t>Other</a:t>
          </a:r>
        </a:p>
      </dgm:t>
    </dgm:pt>
    <dgm:pt modelId="{9E9951A3-AD8B-4D8B-8EAC-A2B599875ABE}" type="parTrans" cxnId="{2D892229-C924-4E11-B493-4C7AC0F9DD1F}">
      <dgm:prSet/>
      <dgm:spPr/>
      <dgm:t>
        <a:bodyPr/>
        <a:lstStyle/>
        <a:p>
          <a:endParaRPr lang="en-US" dirty="0">
            <a:solidFill>
              <a:srgbClr val="25408F"/>
            </a:solidFill>
          </a:endParaRPr>
        </a:p>
      </dgm:t>
    </dgm:pt>
    <dgm:pt modelId="{8B8243A2-E356-4E84-BD8D-D719B4224226}" type="sibTrans" cxnId="{2D892229-C924-4E11-B493-4C7AC0F9DD1F}">
      <dgm:prSet/>
      <dgm:spPr/>
      <dgm:t>
        <a:bodyPr/>
        <a:lstStyle/>
        <a:p>
          <a:endParaRPr lang="en-US">
            <a:solidFill>
              <a:srgbClr val="25408F"/>
            </a:solidFill>
          </a:endParaRPr>
        </a:p>
      </dgm:t>
    </dgm:pt>
    <dgm:pt modelId="{72AC5DEE-EAE2-4139-9D51-5563862652E0}" type="pres">
      <dgm:prSet presAssocID="{53D64A58-443C-45F8-A684-334A9160423E}" presName="Name0" presStyleCnt="0">
        <dgm:presLayoutVars>
          <dgm:chPref val="1"/>
          <dgm:dir/>
          <dgm:animOne val="branch"/>
          <dgm:animLvl val="lvl"/>
          <dgm:resizeHandles val="exact"/>
        </dgm:presLayoutVars>
      </dgm:prSet>
      <dgm:spPr/>
      <dgm:t>
        <a:bodyPr/>
        <a:lstStyle/>
        <a:p>
          <a:endParaRPr lang="en-US"/>
        </a:p>
      </dgm:t>
    </dgm:pt>
    <dgm:pt modelId="{0EAD523D-91C7-423C-8970-F9484E442EEC}" type="pres">
      <dgm:prSet presAssocID="{35345FA8-6EAC-4383-93BA-0085CE3CAB1A}" presName="root1" presStyleCnt="0"/>
      <dgm:spPr/>
    </dgm:pt>
    <dgm:pt modelId="{FBD1AA06-9E3C-4A65-AA33-D4952EEC1E0A}" type="pres">
      <dgm:prSet presAssocID="{35345FA8-6EAC-4383-93BA-0085CE3CAB1A}" presName="LevelOneTextNode" presStyleLbl="node0" presStyleIdx="0" presStyleCnt="1">
        <dgm:presLayoutVars>
          <dgm:chPref val="3"/>
        </dgm:presLayoutVars>
      </dgm:prSet>
      <dgm:spPr/>
      <dgm:t>
        <a:bodyPr/>
        <a:lstStyle/>
        <a:p>
          <a:endParaRPr lang="en-US"/>
        </a:p>
      </dgm:t>
    </dgm:pt>
    <dgm:pt modelId="{33A30C5D-3108-4713-8321-763D8B440049}" type="pres">
      <dgm:prSet presAssocID="{35345FA8-6EAC-4383-93BA-0085CE3CAB1A}" presName="level2hierChild" presStyleCnt="0"/>
      <dgm:spPr/>
    </dgm:pt>
    <dgm:pt modelId="{3A18D7B7-EDFF-4A2E-92BA-27AE4A1F534C}" type="pres">
      <dgm:prSet presAssocID="{AF010E93-E7EB-44B4-8E8E-8C1025FCC709}" presName="conn2-1" presStyleLbl="parChTrans1D2" presStyleIdx="0" presStyleCnt="4"/>
      <dgm:spPr/>
      <dgm:t>
        <a:bodyPr/>
        <a:lstStyle/>
        <a:p>
          <a:endParaRPr lang="en-US"/>
        </a:p>
      </dgm:t>
    </dgm:pt>
    <dgm:pt modelId="{AF295253-E53B-4982-9148-DA9D499C4854}" type="pres">
      <dgm:prSet presAssocID="{AF010E93-E7EB-44B4-8E8E-8C1025FCC709}" presName="connTx" presStyleLbl="parChTrans1D2" presStyleIdx="0" presStyleCnt="4"/>
      <dgm:spPr/>
      <dgm:t>
        <a:bodyPr/>
        <a:lstStyle/>
        <a:p>
          <a:endParaRPr lang="en-US"/>
        </a:p>
      </dgm:t>
    </dgm:pt>
    <dgm:pt modelId="{32D9240A-5B5F-4666-9D2F-BC431FBA020E}" type="pres">
      <dgm:prSet presAssocID="{46620D4A-E37B-4A3F-A365-35FF5EFE4710}" presName="root2" presStyleCnt="0"/>
      <dgm:spPr/>
    </dgm:pt>
    <dgm:pt modelId="{099307C2-9BA9-4135-804A-7EF161C408B2}" type="pres">
      <dgm:prSet presAssocID="{46620D4A-E37B-4A3F-A365-35FF5EFE4710}" presName="LevelTwoTextNode" presStyleLbl="node2" presStyleIdx="0" presStyleCnt="4">
        <dgm:presLayoutVars>
          <dgm:chPref val="3"/>
        </dgm:presLayoutVars>
      </dgm:prSet>
      <dgm:spPr/>
      <dgm:t>
        <a:bodyPr/>
        <a:lstStyle/>
        <a:p>
          <a:endParaRPr lang="en-US"/>
        </a:p>
      </dgm:t>
    </dgm:pt>
    <dgm:pt modelId="{EFE25767-5EF0-4C8D-BDEC-1706A35BAA2E}" type="pres">
      <dgm:prSet presAssocID="{46620D4A-E37B-4A3F-A365-35FF5EFE4710}" presName="level3hierChild" presStyleCnt="0"/>
      <dgm:spPr/>
    </dgm:pt>
    <dgm:pt modelId="{2E840B3C-8E3D-4D10-804C-A924091452FF}" type="pres">
      <dgm:prSet presAssocID="{B6D2F26C-6DFE-4A50-9A69-C6D4D6F09E85}" presName="conn2-1" presStyleLbl="parChTrans1D2" presStyleIdx="1" presStyleCnt="4"/>
      <dgm:spPr/>
      <dgm:t>
        <a:bodyPr/>
        <a:lstStyle/>
        <a:p>
          <a:endParaRPr lang="en-US"/>
        </a:p>
      </dgm:t>
    </dgm:pt>
    <dgm:pt modelId="{788CA195-C6C1-4422-AC21-1C5AF3186D71}" type="pres">
      <dgm:prSet presAssocID="{B6D2F26C-6DFE-4A50-9A69-C6D4D6F09E85}" presName="connTx" presStyleLbl="parChTrans1D2" presStyleIdx="1" presStyleCnt="4"/>
      <dgm:spPr/>
      <dgm:t>
        <a:bodyPr/>
        <a:lstStyle/>
        <a:p>
          <a:endParaRPr lang="en-US"/>
        </a:p>
      </dgm:t>
    </dgm:pt>
    <dgm:pt modelId="{C70BCD12-669A-4E3C-B7C4-771DBBA926B3}" type="pres">
      <dgm:prSet presAssocID="{D2649218-F9D5-4A3C-8507-266586950BE6}" presName="root2" presStyleCnt="0"/>
      <dgm:spPr/>
    </dgm:pt>
    <dgm:pt modelId="{56ED5CF8-DD2D-400C-B87C-103BDC26632B}" type="pres">
      <dgm:prSet presAssocID="{D2649218-F9D5-4A3C-8507-266586950BE6}" presName="LevelTwoTextNode" presStyleLbl="node2" presStyleIdx="1" presStyleCnt="4">
        <dgm:presLayoutVars>
          <dgm:chPref val="3"/>
        </dgm:presLayoutVars>
      </dgm:prSet>
      <dgm:spPr/>
      <dgm:t>
        <a:bodyPr/>
        <a:lstStyle/>
        <a:p>
          <a:endParaRPr lang="en-US"/>
        </a:p>
      </dgm:t>
    </dgm:pt>
    <dgm:pt modelId="{885488FD-3E0C-416A-9213-01EF61961C10}" type="pres">
      <dgm:prSet presAssocID="{D2649218-F9D5-4A3C-8507-266586950BE6}" presName="level3hierChild" presStyleCnt="0"/>
      <dgm:spPr/>
    </dgm:pt>
    <dgm:pt modelId="{597B8F05-9A0E-45AA-B062-D50EE8E6FC31}" type="pres">
      <dgm:prSet presAssocID="{514EA8E2-925A-4EA1-8019-25FC26A2AB6C}" presName="conn2-1" presStyleLbl="parChTrans1D2" presStyleIdx="2" presStyleCnt="4"/>
      <dgm:spPr/>
      <dgm:t>
        <a:bodyPr/>
        <a:lstStyle/>
        <a:p>
          <a:endParaRPr lang="en-US"/>
        </a:p>
      </dgm:t>
    </dgm:pt>
    <dgm:pt modelId="{2AA40F25-640D-4B81-9E56-958DD49F6875}" type="pres">
      <dgm:prSet presAssocID="{514EA8E2-925A-4EA1-8019-25FC26A2AB6C}" presName="connTx" presStyleLbl="parChTrans1D2" presStyleIdx="2" presStyleCnt="4"/>
      <dgm:spPr/>
      <dgm:t>
        <a:bodyPr/>
        <a:lstStyle/>
        <a:p>
          <a:endParaRPr lang="en-US"/>
        </a:p>
      </dgm:t>
    </dgm:pt>
    <dgm:pt modelId="{0E6B5DC3-83AE-4055-816F-70A06D27FE5C}" type="pres">
      <dgm:prSet presAssocID="{4D46DF62-6F02-4F15-93B2-DA762DB95B96}" presName="root2" presStyleCnt="0"/>
      <dgm:spPr/>
    </dgm:pt>
    <dgm:pt modelId="{98BA0321-040D-407F-8140-7F2050D39446}" type="pres">
      <dgm:prSet presAssocID="{4D46DF62-6F02-4F15-93B2-DA762DB95B96}" presName="LevelTwoTextNode" presStyleLbl="node2" presStyleIdx="2" presStyleCnt="4">
        <dgm:presLayoutVars>
          <dgm:chPref val="3"/>
        </dgm:presLayoutVars>
      </dgm:prSet>
      <dgm:spPr/>
      <dgm:t>
        <a:bodyPr/>
        <a:lstStyle/>
        <a:p>
          <a:endParaRPr lang="en-US"/>
        </a:p>
      </dgm:t>
    </dgm:pt>
    <dgm:pt modelId="{E7988B18-0613-4C9C-AB80-BEA82116F3B5}" type="pres">
      <dgm:prSet presAssocID="{4D46DF62-6F02-4F15-93B2-DA762DB95B96}" presName="level3hierChild" presStyleCnt="0"/>
      <dgm:spPr/>
    </dgm:pt>
    <dgm:pt modelId="{2ECE760B-F2D1-4CBA-B34F-DA829C4CD8F1}" type="pres">
      <dgm:prSet presAssocID="{9E9951A3-AD8B-4D8B-8EAC-A2B599875ABE}" presName="conn2-1" presStyleLbl="parChTrans1D2" presStyleIdx="3" presStyleCnt="4"/>
      <dgm:spPr/>
      <dgm:t>
        <a:bodyPr/>
        <a:lstStyle/>
        <a:p>
          <a:endParaRPr lang="en-US"/>
        </a:p>
      </dgm:t>
    </dgm:pt>
    <dgm:pt modelId="{EAB6E9B5-1234-443A-A765-250576E2196A}" type="pres">
      <dgm:prSet presAssocID="{9E9951A3-AD8B-4D8B-8EAC-A2B599875ABE}" presName="connTx" presStyleLbl="parChTrans1D2" presStyleIdx="3" presStyleCnt="4"/>
      <dgm:spPr/>
      <dgm:t>
        <a:bodyPr/>
        <a:lstStyle/>
        <a:p>
          <a:endParaRPr lang="en-US"/>
        </a:p>
      </dgm:t>
    </dgm:pt>
    <dgm:pt modelId="{FA3D1844-A354-4D07-80A8-2791BA2ADE4F}" type="pres">
      <dgm:prSet presAssocID="{24B0891D-C7AC-4C27-91A0-CEB5846F0033}" presName="root2" presStyleCnt="0"/>
      <dgm:spPr/>
    </dgm:pt>
    <dgm:pt modelId="{51DCEB97-A1DE-4EBB-8322-A07B8571E5ED}" type="pres">
      <dgm:prSet presAssocID="{24B0891D-C7AC-4C27-91A0-CEB5846F0033}" presName="LevelTwoTextNode" presStyleLbl="node2" presStyleIdx="3" presStyleCnt="4">
        <dgm:presLayoutVars>
          <dgm:chPref val="3"/>
        </dgm:presLayoutVars>
      </dgm:prSet>
      <dgm:spPr/>
      <dgm:t>
        <a:bodyPr/>
        <a:lstStyle/>
        <a:p>
          <a:endParaRPr lang="en-US"/>
        </a:p>
      </dgm:t>
    </dgm:pt>
    <dgm:pt modelId="{D729BBEA-4232-495E-BA47-5A2FD7BDD57E}" type="pres">
      <dgm:prSet presAssocID="{24B0891D-C7AC-4C27-91A0-CEB5846F0033}" presName="level3hierChild" presStyleCnt="0"/>
      <dgm:spPr/>
    </dgm:pt>
  </dgm:ptLst>
  <dgm:cxnLst>
    <dgm:cxn modelId="{369DA79B-737A-44D0-8497-889C0ECDDCB5}" type="presOf" srcId="{35345FA8-6EAC-4383-93BA-0085CE3CAB1A}" destId="{FBD1AA06-9E3C-4A65-AA33-D4952EEC1E0A}" srcOrd="0" destOrd="0" presId="urn:microsoft.com/office/officeart/2008/layout/HorizontalMultiLevelHierarchy"/>
    <dgm:cxn modelId="{BB062D80-0BBF-48D9-9F63-CDB04BA5C69A}" type="presOf" srcId="{AF010E93-E7EB-44B4-8E8E-8C1025FCC709}" destId="{AF295253-E53B-4982-9148-DA9D499C4854}" srcOrd="1" destOrd="0" presId="urn:microsoft.com/office/officeart/2008/layout/HorizontalMultiLevelHierarchy"/>
    <dgm:cxn modelId="{AD64A8C7-4FEE-498C-9B42-AC2506BB95FB}" srcId="{35345FA8-6EAC-4383-93BA-0085CE3CAB1A}" destId="{4D46DF62-6F02-4F15-93B2-DA762DB95B96}" srcOrd="2" destOrd="0" parTransId="{514EA8E2-925A-4EA1-8019-25FC26A2AB6C}" sibTransId="{416BEAC4-5F1F-4322-95A9-125F248EAE1C}"/>
    <dgm:cxn modelId="{871F6AA4-CC31-4BDE-8B41-DC9853E9BA29}" srcId="{35345FA8-6EAC-4383-93BA-0085CE3CAB1A}" destId="{D2649218-F9D5-4A3C-8507-266586950BE6}" srcOrd="1" destOrd="0" parTransId="{B6D2F26C-6DFE-4A50-9A69-C6D4D6F09E85}" sibTransId="{449AF8D3-B09A-4B99-ADD4-AF6B054FDAE7}"/>
    <dgm:cxn modelId="{DCA71225-88AD-4D99-BF89-F44960B24FE8}" type="presOf" srcId="{9E9951A3-AD8B-4D8B-8EAC-A2B599875ABE}" destId="{EAB6E9B5-1234-443A-A765-250576E2196A}" srcOrd="1" destOrd="0" presId="urn:microsoft.com/office/officeart/2008/layout/HorizontalMultiLevelHierarchy"/>
    <dgm:cxn modelId="{34D631D5-DFB8-4F73-AE9F-5178B1E51BA6}" srcId="{35345FA8-6EAC-4383-93BA-0085CE3CAB1A}" destId="{46620D4A-E37B-4A3F-A365-35FF5EFE4710}" srcOrd="0" destOrd="0" parTransId="{AF010E93-E7EB-44B4-8E8E-8C1025FCC709}" sibTransId="{DBC179CD-6A1D-41B1-9A7E-1D2E5482BD82}"/>
    <dgm:cxn modelId="{293AE90C-D49E-4724-ADBC-9635242E12C1}" type="presOf" srcId="{53D64A58-443C-45F8-A684-334A9160423E}" destId="{72AC5DEE-EAE2-4139-9D51-5563862652E0}" srcOrd="0" destOrd="0" presId="urn:microsoft.com/office/officeart/2008/layout/HorizontalMultiLevelHierarchy"/>
    <dgm:cxn modelId="{C1DB44DF-8BE6-40E3-9946-8E5E908E9416}" type="presOf" srcId="{4D46DF62-6F02-4F15-93B2-DA762DB95B96}" destId="{98BA0321-040D-407F-8140-7F2050D39446}" srcOrd="0" destOrd="0" presId="urn:microsoft.com/office/officeart/2008/layout/HorizontalMultiLevelHierarchy"/>
    <dgm:cxn modelId="{6F62CA52-7673-4347-AF72-5061CB3CB9F9}" type="presOf" srcId="{46620D4A-E37B-4A3F-A365-35FF5EFE4710}" destId="{099307C2-9BA9-4135-804A-7EF161C408B2}" srcOrd="0" destOrd="0" presId="urn:microsoft.com/office/officeart/2008/layout/HorizontalMultiLevelHierarchy"/>
    <dgm:cxn modelId="{CBD8BD8A-666E-4112-B9EC-1D87EC8F6656}" type="presOf" srcId="{D2649218-F9D5-4A3C-8507-266586950BE6}" destId="{56ED5CF8-DD2D-400C-B87C-103BDC26632B}" srcOrd="0" destOrd="0" presId="urn:microsoft.com/office/officeart/2008/layout/HorizontalMultiLevelHierarchy"/>
    <dgm:cxn modelId="{0E439F84-FDD1-4CF4-9971-753DE22492F3}" srcId="{53D64A58-443C-45F8-A684-334A9160423E}" destId="{35345FA8-6EAC-4383-93BA-0085CE3CAB1A}" srcOrd="0" destOrd="0" parTransId="{96796186-558F-4F74-A417-17C02FB84ECB}" sibTransId="{541E7E33-7FAA-4483-924C-8C58EC747170}"/>
    <dgm:cxn modelId="{AB5F2AA3-81C9-406A-AA3B-36EF30157A9A}" type="presOf" srcId="{AF010E93-E7EB-44B4-8E8E-8C1025FCC709}" destId="{3A18D7B7-EDFF-4A2E-92BA-27AE4A1F534C}" srcOrd="0" destOrd="0" presId="urn:microsoft.com/office/officeart/2008/layout/HorizontalMultiLevelHierarchy"/>
    <dgm:cxn modelId="{867C18E8-4583-4673-A4A1-EDC119778F28}" type="presOf" srcId="{9E9951A3-AD8B-4D8B-8EAC-A2B599875ABE}" destId="{2ECE760B-F2D1-4CBA-B34F-DA829C4CD8F1}" srcOrd="0" destOrd="0" presId="urn:microsoft.com/office/officeart/2008/layout/HorizontalMultiLevelHierarchy"/>
    <dgm:cxn modelId="{E24D142F-8F21-49CD-BEB2-8D43B4957FE9}" type="presOf" srcId="{514EA8E2-925A-4EA1-8019-25FC26A2AB6C}" destId="{2AA40F25-640D-4B81-9E56-958DD49F6875}" srcOrd="1" destOrd="0" presId="urn:microsoft.com/office/officeart/2008/layout/HorizontalMultiLevelHierarchy"/>
    <dgm:cxn modelId="{6B2258B2-EBB4-4853-BA41-6EAEBFF93714}" type="presOf" srcId="{514EA8E2-925A-4EA1-8019-25FC26A2AB6C}" destId="{597B8F05-9A0E-45AA-B062-D50EE8E6FC31}" srcOrd="0" destOrd="0" presId="urn:microsoft.com/office/officeart/2008/layout/HorizontalMultiLevelHierarchy"/>
    <dgm:cxn modelId="{2D892229-C924-4E11-B493-4C7AC0F9DD1F}" srcId="{35345FA8-6EAC-4383-93BA-0085CE3CAB1A}" destId="{24B0891D-C7AC-4C27-91A0-CEB5846F0033}" srcOrd="3" destOrd="0" parTransId="{9E9951A3-AD8B-4D8B-8EAC-A2B599875ABE}" sibTransId="{8B8243A2-E356-4E84-BD8D-D719B4224226}"/>
    <dgm:cxn modelId="{688E57DB-C261-4E45-B31A-F14A4EE088F2}" type="presOf" srcId="{B6D2F26C-6DFE-4A50-9A69-C6D4D6F09E85}" destId="{788CA195-C6C1-4422-AC21-1C5AF3186D71}" srcOrd="1" destOrd="0" presId="urn:microsoft.com/office/officeart/2008/layout/HorizontalMultiLevelHierarchy"/>
    <dgm:cxn modelId="{F146DEBB-C1DD-4456-AD69-6DA30DE22F60}" type="presOf" srcId="{B6D2F26C-6DFE-4A50-9A69-C6D4D6F09E85}" destId="{2E840B3C-8E3D-4D10-804C-A924091452FF}" srcOrd="0" destOrd="0" presId="urn:microsoft.com/office/officeart/2008/layout/HorizontalMultiLevelHierarchy"/>
    <dgm:cxn modelId="{640DB3A6-C4B6-45D6-AC24-6F2EB705925F}" type="presOf" srcId="{24B0891D-C7AC-4C27-91A0-CEB5846F0033}" destId="{51DCEB97-A1DE-4EBB-8322-A07B8571E5ED}" srcOrd="0" destOrd="0" presId="urn:microsoft.com/office/officeart/2008/layout/HorizontalMultiLevelHierarchy"/>
    <dgm:cxn modelId="{EEA9CA12-F5BA-49C0-9634-EEF79E54A93F}" type="presParOf" srcId="{72AC5DEE-EAE2-4139-9D51-5563862652E0}" destId="{0EAD523D-91C7-423C-8970-F9484E442EEC}" srcOrd="0" destOrd="0" presId="urn:microsoft.com/office/officeart/2008/layout/HorizontalMultiLevelHierarchy"/>
    <dgm:cxn modelId="{C4C6C4C7-D719-4015-BE4A-5FC403201FA4}" type="presParOf" srcId="{0EAD523D-91C7-423C-8970-F9484E442EEC}" destId="{FBD1AA06-9E3C-4A65-AA33-D4952EEC1E0A}" srcOrd="0" destOrd="0" presId="urn:microsoft.com/office/officeart/2008/layout/HorizontalMultiLevelHierarchy"/>
    <dgm:cxn modelId="{67685310-938A-4999-9029-616B9374AAE6}" type="presParOf" srcId="{0EAD523D-91C7-423C-8970-F9484E442EEC}" destId="{33A30C5D-3108-4713-8321-763D8B440049}" srcOrd="1" destOrd="0" presId="urn:microsoft.com/office/officeart/2008/layout/HorizontalMultiLevelHierarchy"/>
    <dgm:cxn modelId="{36E8E638-8DE3-4924-BE3A-B91CA5512E52}" type="presParOf" srcId="{33A30C5D-3108-4713-8321-763D8B440049}" destId="{3A18D7B7-EDFF-4A2E-92BA-27AE4A1F534C}" srcOrd="0" destOrd="0" presId="urn:microsoft.com/office/officeart/2008/layout/HorizontalMultiLevelHierarchy"/>
    <dgm:cxn modelId="{D7D5BE18-ACD7-45F5-8967-FD5D3D4C0F9E}" type="presParOf" srcId="{3A18D7B7-EDFF-4A2E-92BA-27AE4A1F534C}" destId="{AF295253-E53B-4982-9148-DA9D499C4854}" srcOrd="0" destOrd="0" presId="urn:microsoft.com/office/officeart/2008/layout/HorizontalMultiLevelHierarchy"/>
    <dgm:cxn modelId="{4F13ADE0-16F4-49BE-A1FB-22BA02902678}" type="presParOf" srcId="{33A30C5D-3108-4713-8321-763D8B440049}" destId="{32D9240A-5B5F-4666-9D2F-BC431FBA020E}" srcOrd="1" destOrd="0" presId="urn:microsoft.com/office/officeart/2008/layout/HorizontalMultiLevelHierarchy"/>
    <dgm:cxn modelId="{28FB4631-CF14-48EC-831D-FF35B0A74ACE}" type="presParOf" srcId="{32D9240A-5B5F-4666-9D2F-BC431FBA020E}" destId="{099307C2-9BA9-4135-804A-7EF161C408B2}" srcOrd="0" destOrd="0" presId="urn:microsoft.com/office/officeart/2008/layout/HorizontalMultiLevelHierarchy"/>
    <dgm:cxn modelId="{D30D25B3-8B6C-46B5-9DE2-137CDED8368C}" type="presParOf" srcId="{32D9240A-5B5F-4666-9D2F-BC431FBA020E}" destId="{EFE25767-5EF0-4C8D-BDEC-1706A35BAA2E}" srcOrd="1" destOrd="0" presId="urn:microsoft.com/office/officeart/2008/layout/HorizontalMultiLevelHierarchy"/>
    <dgm:cxn modelId="{F40B0735-3141-494D-8ED9-9CEFE9DA5362}" type="presParOf" srcId="{33A30C5D-3108-4713-8321-763D8B440049}" destId="{2E840B3C-8E3D-4D10-804C-A924091452FF}" srcOrd="2" destOrd="0" presId="urn:microsoft.com/office/officeart/2008/layout/HorizontalMultiLevelHierarchy"/>
    <dgm:cxn modelId="{A4C65965-ED1A-4655-9A99-2905688685AB}" type="presParOf" srcId="{2E840B3C-8E3D-4D10-804C-A924091452FF}" destId="{788CA195-C6C1-4422-AC21-1C5AF3186D71}" srcOrd="0" destOrd="0" presId="urn:microsoft.com/office/officeart/2008/layout/HorizontalMultiLevelHierarchy"/>
    <dgm:cxn modelId="{4F2FC309-4DA6-4723-AB48-99A909E9DEBE}" type="presParOf" srcId="{33A30C5D-3108-4713-8321-763D8B440049}" destId="{C70BCD12-669A-4E3C-B7C4-771DBBA926B3}" srcOrd="3" destOrd="0" presId="urn:microsoft.com/office/officeart/2008/layout/HorizontalMultiLevelHierarchy"/>
    <dgm:cxn modelId="{AA0DD8E0-1781-4D1C-8757-C3AC8445E9B3}" type="presParOf" srcId="{C70BCD12-669A-4E3C-B7C4-771DBBA926B3}" destId="{56ED5CF8-DD2D-400C-B87C-103BDC26632B}" srcOrd="0" destOrd="0" presId="urn:microsoft.com/office/officeart/2008/layout/HorizontalMultiLevelHierarchy"/>
    <dgm:cxn modelId="{8650BB2F-8649-4BAE-A31C-EAB381F5B327}" type="presParOf" srcId="{C70BCD12-669A-4E3C-B7C4-771DBBA926B3}" destId="{885488FD-3E0C-416A-9213-01EF61961C10}" srcOrd="1" destOrd="0" presId="urn:microsoft.com/office/officeart/2008/layout/HorizontalMultiLevelHierarchy"/>
    <dgm:cxn modelId="{BDAE3486-F16F-4FD1-8824-CA6DD620EC2E}" type="presParOf" srcId="{33A30C5D-3108-4713-8321-763D8B440049}" destId="{597B8F05-9A0E-45AA-B062-D50EE8E6FC31}" srcOrd="4" destOrd="0" presId="urn:microsoft.com/office/officeart/2008/layout/HorizontalMultiLevelHierarchy"/>
    <dgm:cxn modelId="{6A0C11E3-ED5A-4F30-BE2E-30821C7FAA53}" type="presParOf" srcId="{597B8F05-9A0E-45AA-B062-D50EE8E6FC31}" destId="{2AA40F25-640D-4B81-9E56-958DD49F6875}" srcOrd="0" destOrd="0" presId="urn:microsoft.com/office/officeart/2008/layout/HorizontalMultiLevelHierarchy"/>
    <dgm:cxn modelId="{26B64E40-2D5B-4920-864F-52C218A99941}" type="presParOf" srcId="{33A30C5D-3108-4713-8321-763D8B440049}" destId="{0E6B5DC3-83AE-4055-816F-70A06D27FE5C}" srcOrd="5" destOrd="0" presId="urn:microsoft.com/office/officeart/2008/layout/HorizontalMultiLevelHierarchy"/>
    <dgm:cxn modelId="{E6F45F32-4DB4-41DE-998C-1E0835C01D14}" type="presParOf" srcId="{0E6B5DC3-83AE-4055-816F-70A06D27FE5C}" destId="{98BA0321-040D-407F-8140-7F2050D39446}" srcOrd="0" destOrd="0" presId="urn:microsoft.com/office/officeart/2008/layout/HorizontalMultiLevelHierarchy"/>
    <dgm:cxn modelId="{3A4E9B53-8F54-4555-A461-C61306CA94D7}" type="presParOf" srcId="{0E6B5DC3-83AE-4055-816F-70A06D27FE5C}" destId="{E7988B18-0613-4C9C-AB80-BEA82116F3B5}" srcOrd="1" destOrd="0" presId="urn:microsoft.com/office/officeart/2008/layout/HorizontalMultiLevelHierarchy"/>
    <dgm:cxn modelId="{BCBABD30-59AF-4373-81C4-200488BB7821}" type="presParOf" srcId="{33A30C5D-3108-4713-8321-763D8B440049}" destId="{2ECE760B-F2D1-4CBA-B34F-DA829C4CD8F1}" srcOrd="6" destOrd="0" presId="urn:microsoft.com/office/officeart/2008/layout/HorizontalMultiLevelHierarchy"/>
    <dgm:cxn modelId="{A619865B-4FFB-493E-B1DE-64EEDACCF19D}" type="presParOf" srcId="{2ECE760B-F2D1-4CBA-B34F-DA829C4CD8F1}" destId="{EAB6E9B5-1234-443A-A765-250576E2196A}" srcOrd="0" destOrd="0" presId="urn:microsoft.com/office/officeart/2008/layout/HorizontalMultiLevelHierarchy"/>
    <dgm:cxn modelId="{C98B86E5-FC1E-4637-9DF9-2543205C9843}" type="presParOf" srcId="{33A30C5D-3108-4713-8321-763D8B440049}" destId="{FA3D1844-A354-4D07-80A8-2791BA2ADE4F}" srcOrd="7" destOrd="0" presId="urn:microsoft.com/office/officeart/2008/layout/HorizontalMultiLevelHierarchy"/>
    <dgm:cxn modelId="{3813953E-F55C-4D26-9423-BE004612415E}" type="presParOf" srcId="{FA3D1844-A354-4D07-80A8-2791BA2ADE4F}" destId="{51DCEB97-A1DE-4EBB-8322-A07B8571E5ED}" srcOrd="0" destOrd="0" presId="urn:microsoft.com/office/officeart/2008/layout/HorizontalMultiLevelHierarchy"/>
    <dgm:cxn modelId="{8E2A18A7-6505-45D3-9D11-7AFA891C34A2}" type="presParOf" srcId="{FA3D1844-A354-4D07-80A8-2791BA2ADE4F}" destId="{D729BBEA-4232-495E-BA47-5A2FD7BDD57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D64A58-443C-45F8-A684-334A9160423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35345FA8-6EAC-4383-93BA-0085CE3CAB1A}">
      <dgm:prSet phldrT="[Text]"/>
      <dgm:spPr/>
      <dgm:t>
        <a:bodyPr/>
        <a:lstStyle/>
        <a:p>
          <a:r>
            <a:rPr lang="en-US" dirty="0">
              <a:solidFill>
                <a:srgbClr val="25408F"/>
              </a:solidFill>
            </a:rPr>
            <a:t>Funds</a:t>
          </a:r>
        </a:p>
      </dgm:t>
    </dgm:pt>
    <dgm:pt modelId="{96796186-558F-4F74-A417-17C02FB84ECB}" type="parTrans" cxnId="{0E439F84-FDD1-4CF4-9971-753DE22492F3}">
      <dgm:prSet/>
      <dgm:spPr/>
      <dgm:t>
        <a:bodyPr/>
        <a:lstStyle/>
        <a:p>
          <a:endParaRPr lang="en-US">
            <a:solidFill>
              <a:srgbClr val="25408F"/>
            </a:solidFill>
          </a:endParaRPr>
        </a:p>
      </dgm:t>
    </dgm:pt>
    <dgm:pt modelId="{541E7E33-7FAA-4483-924C-8C58EC747170}" type="sibTrans" cxnId="{0E439F84-FDD1-4CF4-9971-753DE22492F3}">
      <dgm:prSet/>
      <dgm:spPr/>
      <dgm:t>
        <a:bodyPr/>
        <a:lstStyle/>
        <a:p>
          <a:endParaRPr lang="en-US">
            <a:solidFill>
              <a:srgbClr val="25408F"/>
            </a:solidFill>
          </a:endParaRPr>
        </a:p>
      </dgm:t>
    </dgm:pt>
    <dgm:pt modelId="{46620D4A-E37B-4A3F-A365-35FF5EFE4710}">
      <dgm:prSet phldrT="[Text]"/>
      <dgm:spPr/>
      <dgm:t>
        <a:bodyPr/>
        <a:lstStyle/>
        <a:p>
          <a:r>
            <a:rPr lang="en-US" dirty="0">
              <a:solidFill>
                <a:srgbClr val="25408F"/>
              </a:solidFill>
            </a:rPr>
            <a:t>General Fund</a:t>
          </a:r>
        </a:p>
      </dgm:t>
    </dgm:pt>
    <dgm:pt modelId="{AF010E93-E7EB-44B4-8E8E-8C1025FCC709}" type="parTrans" cxnId="{34D631D5-DFB8-4F73-AE9F-5178B1E51BA6}">
      <dgm:prSet/>
      <dgm:spPr/>
      <dgm:t>
        <a:bodyPr/>
        <a:lstStyle/>
        <a:p>
          <a:endParaRPr lang="en-US" dirty="0">
            <a:solidFill>
              <a:srgbClr val="25408F"/>
            </a:solidFill>
          </a:endParaRPr>
        </a:p>
      </dgm:t>
    </dgm:pt>
    <dgm:pt modelId="{DBC179CD-6A1D-41B1-9A7E-1D2E5482BD82}" type="sibTrans" cxnId="{34D631D5-DFB8-4F73-AE9F-5178B1E51BA6}">
      <dgm:prSet/>
      <dgm:spPr/>
      <dgm:t>
        <a:bodyPr/>
        <a:lstStyle/>
        <a:p>
          <a:endParaRPr lang="en-US">
            <a:solidFill>
              <a:srgbClr val="25408F"/>
            </a:solidFill>
          </a:endParaRPr>
        </a:p>
      </dgm:t>
    </dgm:pt>
    <dgm:pt modelId="{D2649218-F9D5-4A3C-8507-266586950BE6}">
      <dgm:prSet phldrT="[Text]"/>
      <dgm:spPr/>
      <dgm:t>
        <a:bodyPr/>
        <a:lstStyle/>
        <a:p>
          <a:r>
            <a:rPr lang="en-US" dirty="0">
              <a:solidFill>
                <a:srgbClr val="25408F"/>
              </a:solidFill>
            </a:rPr>
            <a:t>Management</a:t>
          </a:r>
        </a:p>
      </dgm:t>
    </dgm:pt>
    <dgm:pt modelId="{B6D2F26C-6DFE-4A50-9A69-C6D4D6F09E85}" type="parTrans" cxnId="{871F6AA4-CC31-4BDE-8B41-DC9853E9BA29}">
      <dgm:prSet/>
      <dgm:spPr/>
      <dgm:t>
        <a:bodyPr/>
        <a:lstStyle/>
        <a:p>
          <a:endParaRPr lang="en-US" dirty="0">
            <a:solidFill>
              <a:srgbClr val="25408F"/>
            </a:solidFill>
          </a:endParaRPr>
        </a:p>
      </dgm:t>
    </dgm:pt>
    <dgm:pt modelId="{449AF8D3-B09A-4B99-ADD4-AF6B054FDAE7}" type="sibTrans" cxnId="{871F6AA4-CC31-4BDE-8B41-DC9853E9BA29}">
      <dgm:prSet/>
      <dgm:spPr/>
      <dgm:t>
        <a:bodyPr/>
        <a:lstStyle/>
        <a:p>
          <a:endParaRPr lang="en-US">
            <a:solidFill>
              <a:srgbClr val="25408F"/>
            </a:solidFill>
          </a:endParaRPr>
        </a:p>
      </dgm:t>
    </dgm:pt>
    <dgm:pt modelId="{FA7BD03C-6DA8-48E2-9261-0EE275F6DEC8}">
      <dgm:prSet phldrT="[Text]"/>
      <dgm:spPr/>
      <dgm:t>
        <a:bodyPr/>
        <a:lstStyle/>
        <a:p>
          <a:r>
            <a:rPr lang="en-US" dirty="0">
              <a:solidFill>
                <a:srgbClr val="25408F"/>
              </a:solidFill>
            </a:rPr>
            <a:t>PPEL</a:t>
          </a:r>
        </a:p>
      </dgm:t>
    </dgm:pt>
    <dgm:pt modelId="{11A43A40-EDCC-460B-A5FE-7CEA6DA637AF}" type="parTrans" cxnId="{10068C1E-C2AA-4B79-B2B1-AB457118EE28}">
      <dgm:prSet/>
      <dgm:spPr/>
      <dgm:t>
        <a:bodyPr/>
        <a:lstStyle/>
        <a:p>
          <a:endParaRPr lang="en-US" dirty="0">
            <a:solidFill>
              <a:srgbClr val="25408F"/>
            </a:solidFill>
          </a:endParaRPr>
        </a:p>
      </dgm:t>
    </dgm:pt>
    <dgm:pt modelId="{B2882403-F3D3-4BA2-8B0D-8058DB8A5031}" type="sibTrans" cxnId="{10068C1E-C2AA-4B79-B2B1-AB457118EE28}">
      <dgm:prSet/>
      <dgm:spPr/>
      <dgm:t>
        <a:bodyPr/>
        <a:lstStyle/>
        <a:p>
          <a:endParaRPr lang="en-US">
            <a:solidFill>
              <a:srgbClr val="25408F"/>
            </a:solidFill>
          </a:endParaRPr>
        </a:p>
      </dgm:t>
    </dgm:pt>
    <dgm:pt modelId="{F5181BDB-999E-448E-AB03-D47D39CDE161}">
      <dgm:prSet/>
      <dgm:spPr/>
      <dgm:t>
        <a:bodyPr/>
        <a:lstStyle/>
        <a:p>
          <a:r>
            <a:rPr lang="en-US" dirty="0">
              <a:solidFill>
                <a:srgbClr val="25408F"/>
              </a:solidFill>
            </a:rPr>
            <a:t>Capital Projects</a:t>
          </a:r>
        </a:p>
      </dgm:t>
    </dgm:pt>
    <dgm:pt modelId="{62778997-54C8-4A57-92F7-7A4C704323DA}" type="parTrans" cxnId="{89019450-F756-4B0F-B1D7-BC5F723AD855}">
      <dgm:prSet/>
      <dgm:spPr/>
      <dgm:t>
        <a:bodyPr/>
        <a:lstStyle/>
        <a:p>
          <a:endParaRPr lang="en-US" dirty="0">
            <a:solidFill>
              <a:srgbClr val="25408F"/>
            </a:solidFill>
          </a:endParaRPr>
        </a:p>
      </dgm:t>
    </dgm:pt>
    <dgm:pt modelId="{2215FDB5-6E14-448B-BB98-DCD824AAB4BD}" type="sibTrans" cxnId="{89019450-F756-4B0F-B1D7-BC5F723AD855}">
      <dgm:prSet/>
      <dgm:spPr/>
      <dgm:t>
        <a:bodyPr/>
        <a:lstStyle/>
        <a:p>
          <a:endParaRPr lang="en-US">
            <a:solidFill>
              <a:srgbClr val="25408F"/>
            </a:solidFill>
          </a:endParaRPr>
        </a:p>
      </dgm:t>
    </dgm:pt>
    <dgm:pt modelId="{4D46DF62-6F02-4F15-93B2-DA762DB95B96}">
      <dgm:prSet/>
      <dgm:spPr/>
      <dgm:t>
        <a:bodyPr/>
        <a:lstStyle/>
        <a:p>
          <a:r>
            <a:rPr lang="en-US" dirty="0">
              <a:solidFill>
                <a:srgbClr val="25408F"/>
              </a:solidFill>
            </a:rPr>
            <a:t>Debt Service</a:t>
          </a:r>
        </a:p>
      </dgm:t>
    </dgm:pt>
    <dgm:pt modelId="{514EA8E2-925A-4EA1-8019-25FC26A2AB6C}" type="parTrans" cxnId="{AD64A8C7-4FEE-498C-9B42-AC2506BB95FB}">
      <dgm:prSet/>
      <dgm:spPr/>
      <dgm:t>
        <a:bodyPr/>
        <a:lstStyle/>
        <a:p>
          <a:endParaRPr lang="en-US" dirty="0">
            <a:solidFill>
              <a:srgbClr val="25408F"/>
            </a:solidFill>
          </a:endParaRPr>
        </a:p>
      </dgm:t>
    </dgm:pt>
    <dgm:pt modelId="{416BEAC4-5F1F-4322-95A9-125F248EAE1C}" type="sibTrans" cxnId="{AD64A8C7-4FEE-498C-9B42-AC2506BB95FB}">
      <dgm:prSet/>
      <dgm:spPr/>
      <dgm:t>
        <a:bodyPr/>
        <a:lstStyle/>
        <a:p>
          <a:endParaRPr lang="en-US">
            <a:solidFill>
              <a:srgbClr val="25408F"/>
            </a:solidFill>
          </a:endParaRPr>
        </a:p>
      </dgm:t>
    </dgm:pt>
    <dgm:pt modelId="{24B0891D-C7AC-4C27-91A0-CEB5846F0033}">
      <dgm:prSet/>
      <dgm:spPr/>
      <dgm:t>
        <a:bodyPr/>
        <a:lstStyle/>
        <a:p>
          <a:r>
            <a:rPr lang="en-US" dirty="0">
              <a:solidFill>
                <a:srgbClr val="25408F"/>
              </a:solidFill>
            </a:rPr>
            <a:t>PERL</a:t>
          </a:r>
        </a:p>
      </dgm:t>
    </dgm:pt>
    <dgm:pt modelId="{9E9951A3-AD8B-4D8B-8EAC-A2B599875ABE}" type="parTrans" cxnId="{2D892229-C924-4E11-B493-4C7AC0F9DD1F}">
      <dgm:prSet/>
      <dgm:spPr/>
      <dgm:t>
        <a:bodyPr/>
        <a:lstStyle/>
        <a:p>
          <a:endParaRPr lang="en-US" dirty="0">
            <a:solidFill>
              <a:srgbClr val="25408F"/>
            </a:solidFill>
          </a:endParaRPr>
        </a:p>
      </dgm:t>
    </dgm:pt>
    <dgm:pt modelId="{8B8243A2-E356-4E84-BD8D-D719B4224226}" type="sibTrans" cxnId="{2D892229-C924-4E11-B493-4C7AC0F9DD1F}">
      <dgm:prSet/>
      <dgm:spPr/>
      <dgm:t>
        <a:bodyPr/>
        <a:lstStyle/>
        <a:p>
          <a:endParaRPr lang="en-US">
            <a:solidFill>
              <a:srgbClr val="25408F"/>
            </a:solidFill>
          </a:endParaRPr>
        </a:p>
      </dgm:t>
    </dgm:pt>
    <dgm:pt modelId="{46C1BDDB-26B2-4091-9DBB-BAAC227EE428}">
      <dgm:prSet/>
      <dgm:spPr/>
      <dgm:t>
        <a:bodyPr/>
        <a:lstStyle/>
        <a:p>
          <a:r>
            <a:rPr lang="en-US" dirty="0">
              <a:solidFill>
                <a:srgbClr val="25408F"/>
              </a:solidFill>
            </a:rPr>
            <a:t>Child Care</a:t>
          </a:r>
        </a:p>
      </dgm:t>
    </dgm:pt>
    <dgm:pt modelId="{19C947F6-27CB-40DD-BB4C-94FB0AFFB445}" type="parTrans" cxnId="{0DD9D7F5-263D-45C0-AA36-52326154A7F6}">
      <dgm:prSet/>
      <dgm:spPr/>
      <dgm:t>
        <a:bodyPr/>
        <a:lstStyle/>
        <a:p>
          <a:endParaRPr lang="en-US" dirty="0">
            <a:solidFill>
              <a:srgbClr val="25408F"/>
            </a:solidFill>
          </a:endParaRPr>
        </a:p>
      </dgm:t>
    </dgm:pt>
    <dgm:pt modelId="{EB079A8C-1D3A-4A73-8553-6668FC9C9173}" type="sibTrans" cxnId="{0DD9D7F5-263D-45C0-AA36-52326154A7F6}">
      <dgm:prSet/>
      <dgm:spPr/>
      <dgm:t>
        <a:bodyPr/>
        <a:lstStyle/>
        <a:p>
          <a:endParaRPr lang="en-US">
            <a:solidFill>
              <a:srgbClr val="25408F"/>
            </a:solidFill>
          </a:endParaRPr>
        </a:p>
      </dgm:t>
    </dgm:pt>
    <dgm:pt modelId="{72AC5DEE-EAE2-4139-9D51-5563862652E0}" type="pres">
      <dgm:prSet presAssocID="{53D64A58-443C-45F8-A684-334A9160423E}" presName="Name0" presStyleCnt="0">
        <dgm:presLayoutVars>
          <dgm:chPref val="1"/>
          <dgm:dir/>
          <dgm:animOne val="branch"/>
          <dgm:animLvl val="lvl"/>
          <dgm:resizeHandles val="exact"/>
        </dgm:presLayoutVars>
      </dgm:prSet>
      <dgm:spPr/>
      <dgm:t>
        <a:bodyPr/>
        <a:lstStyle/>
        <a:p>
          <a:endParaRPr lang="en-US"/>
        </a:p>
      </dgm:t>
    </dgm:pt>
    <dgm:pt modelId="{0EAD523D-91C7-423C-8970-F9484E442EEC}" type="pres">
      <dgm:prSet presAssocID="{35345FA8-6EAC-4383-93BA-0085CE3CAB1A}" presName="root1" presStyleCnt="0"/>
      <dgm:spPr/>
    </dgm:pt>
    <dgm:pt modelId="{FBD1AA06-9E3C-4A65-AA33-D4952EEC1E0A}" type="pres">
      <dgm:prSet presAssocID="{35345FA8-6EAC-4383-93BA-0085CE3CAB1A}" presName="LevelOneTextNode" presStyleLbl="node0" presStyleIdx="0" presStyleCnt="1">
        <dgm:presLayoutVars>
          <dgm:chPref val="3"/>
        </dgm:presLayoutVars>
      </dgm:prSet>
      <dgm:spPr/>
      <dgm:t>
        <a:bodyPr/>
        <a:lstStyle/>
        <a:p>
          <a:endParaRPr lang="en-US"/>
        </a:p>
      </dgm:t>
    </dgm:pt>
    <dgm:pt modelId="{33A30C5D-3108-4713-8321-763D8B440049}" type="pres">
      <dgm:prSet presAssocID="{35345FA8-6EAC-4383-93BA-0085CE3CAB1A}" presName="level2hierChild" presStyleCnt="0"/>
      <dgm:spPr/>
    </dgm:pt>
    <dgm:pt modelId="{3A18D7B7-EDFF-4A2E-92BA-27AE4A1F534C}" type="pres">
      <dgm:prSet presAssocID="{AF010E93-E7EB-44B4-8E8E-8C1025FCC709}" presName="conn2-1" presStyleLbl="parChTrans1D2" presStyleIdx="0" presStyleCnt="7"/>
      <dgm:spPr/>
      <dgm:t>
        <a:bodyPr/>
        <a:lstStyle/>
        <a:p>
          <a:endParaRPr lang="en-US"/>
        </a:p>
      </dgm:t>
    </dgm:pt>
    <dgm:pt modelId="{AF295253-E53B-4982-9148-DA9D499C4854}" type="pres">
      <dgm:prSet presAssocID="{AF010E93-E7EB-44B4-8E8E-8C1025FCC709}" presName="connTx" presStyleLbl="parChTrans1D2" presStyleIdx="0" presStyleCnt="7"/>
      <dgm:spPr/>
      <dgm:t>
        <a:bodyPr/>
        <a:lstStyle/>
        <a:p>
          <a:endParaRPr lang="en-US"/>
        </a:p>
      </dgm:t>
    </dgm:pt>
    <dgm:pt modelId="{32D9240A-5B5F-4666-9D2F-BC431FBA020E}" type="pres">
      <dgm:prSet presAssocID="{46620D4A-E37B-4A3F-A365-35FF5EFE4710}" presName="root2" presStyleCnt="0"/>
      <dgm:spPr/>
    </dgm:pt>
    <dgm:pt modelId="{099307C2-9BA9-4135-804A-7EF161C408B2}" type="pres">
      <dgm:prSet presAssocID="{46620D4A-E37B-4A3F-A365-35FF5EFE4710}" presName="LevelTwoTextNode" presStyleLbl="node2" presStyleIdx="0" presStyleCnt="7">
        <dgm:presLayoutVars>
          <dgm:chPref val="3"/>
        </dgm:presLayoutVars>
      </dgm:prSet>
      <dgm:spPr/>
      <dgm:t>
        <a:bodyPr/>
        <a:lstStyle/>
        <a:p>
          <a:endParaRPr lang="en-US"/>
        </a:p>
      </dgm:t>
    </dgm:pt>
    <dgm:pt modelId="{EFE25767-5EF0-4C8D-BDEC-1706A35BAA2E}" type="pres">
      <dgm:prSet presAssocID="{46620D4A-E37B-4A3F-A365-35FF5EFE4710}" presName="level3hierChild" presStyleCnt="0"/>
      <dgm:spPr/>
    </dgm:pt>
    <dgm:pt modelId="{2E840B3C-8E3D-4D10-804C-A924091452FF}" type="pres">
      <dgm:prSet presAssocID="{B6D2F26C-6DFE-4A50-9A69-C6D4D6F09E85}" presName="conn2-1" presStyleLbl="parChTrans1D2" presStyleIdx="1" presStyleCnt="7"/>
      <dgm:spPr/>
      <dgm:t>
        <a:bodyPr/>
        <a:lstStyle/>
        <a:p>
          <a:endParaRPr lang="en-US"/>
        </a:p>
      </dgm:t>
    </dgm:pt>
    <dgm:pt modelId="{788CA195-C6C1-4422-AC21-1C5AF3186D71}" type="pres">
      <dgm:prSet presAssocID="{B6D2F26C-6DFE-4A50-9A69-C6D4D6F09E85}" presName="connTx" presStyleLbl="parChTrans1D2" presStyleIdx="1" presStyleCnt="7"/>
      <dgm:spPr/>
      <dgm:t>
        <a:bodyPr/>
        <a:lstStyle/>
        <a:p>
          <a:endParaRPr lang="en-US"/>
        </a:p>
      </dgm:t>
    </dgm:pt>
    <dgm:pt modelId="{C70BCD12-669A-4E3C-B7C4-771DBBA926B3}" type="pres">
      <dgm:prSet presAssocID="{D2649218-F9D5-4A3C-8507-266586950BE6}" presName="root2" presStyleCnt="0"/>
      <dgm:spPr/>
    </dgm:pt>
    <dgm:pt modelId="{56ED5CF8-DD2D-400C-B87C-103BDC26632B}" type="pres">
      <dgm:prSet presAssocID="{D2649218-F9D5-4A3C-8507-266586950BE6}" presName="LevelTwoTextNode" presStyleLbl="node2" presStyleIdx="1" presStyleCnt="7">
        <dgm:presLayoutVars>
          <dgm:chPref val="3"/>
        </dgm:presLayoutVars>
      </dgm:prSet>
      <dgm:spPr/>
      <dgm:t>
        <a:bodyPr/>
        <a:lstStyle/>
        <a:p>
          <a:endParaRPr lang="en-US"/>
        </a:p>
      </dgm:t>
    </dgm:pt>
    <dgm:pt modelId="{885488FD-3E0C-416A-9213-01EF61961C10}" type="pres">
      <dgm:prSet presAssocID="{D2649218-F9D5-4A3C-8507-266586950BE6}" presName="level3hierChild" presStyleCnt="0"/>
      <dgm:spPr/>
    </dgm:pt>
    <dgm:pt modelId="{1930579F-57EB-4C80-A690-E2DAF04DC724}" type="pres">
      <dgm:prSet presAssocID="{11A43A40-EDCC-460B-A5FE-7CEA6DA637AF}" presName="conn2-1" presStyleLbl="parChTrans1D2" presStyleIdx="2" presStyleCnt="7"/>
      <dgm:spPr/>
      <dgm:t>
        <a:bodyPr/>
        <a:lstStyle/>
        <a:p>
          <a:endParaRPr lang="en-US"/>
        </a:p>
      </dgm:t>
    </dgm:pt>
    <dgm:pt modelId="{8DA95F70-E001-44D7-8273-49656157F4C3}" type="pres">
      <dgm:prSet presAssocID="{11A43A40-EDCC-460B-A5FE-7CEA6DA637AF}" presName="connTx" presStyleLbl="parChTrans1D2" presStyleIdx="2" presStyleCnt="7"/>
      <dgm:spPr/>
      <dgm:t>
        <a:bodyPr/>
        <a:lstStyle/>
        <a:p>
          <a:endParaRPr lang="en-US"/>
        </a:p>
      </dgm:t>
    </dgm:pt>
    <dgm:pt modelId="{368AABD1-4A4F-4285-8BA7-EEF27469D37C}" type="pres">
      <dgm:prSet presAssocID="{FA7BD03C-6DA8-48E2-9261-0EE275F6DEC8}" presName="root2" presStyleCnt="0"/>
      <dgm:spPr/>
    </dgm:pt>
    <dgm:pt modelId="{DF8D133D-AC8F-43EF-9A8F-5513B42671F7}" type="pres">
      <dgm:prSet presAssocID="{FA7BD03C-6DA8-48E2-9261-0EE275F6DEC8}" presName="LevelTwoTextNode" presStyleLbl="node2" presStyleIdx="2" presStyleCnt="7">
        <dgm:presLayoutVars>
          <dgm:chPref val="3"/>
        </dgm:presLayoutVars>
      </dgm:prSet>
      <dgm:spPr/>
      <dgm:t>
        <a:bodyPr/>
        <a:lstStyle/>
        <a:p>
          <a:endParaRPr lang="en-US"/>
        </a:p>
      </dgm:t>
    </dgm:pt>
    <dgm:pt modelId="{8536576F-333E-4BBA-BE36-CD5834AF7A0A}" type="pres">
      <dgm:prSet presAssocID="{FA7BD03C-6DA8-48E2-9261-0EE275F6DEC8}" presName="level3hierChild" presStyleCnt="0"/>
      <dgm:spPr/>
    </dgm:pt>
    <dgm:pt modelId="{865A943E-08CE-4593-8152-5909968B6DD3}" type="pres">
      <dgm:prSet presAssocID="{62778997-54C8-4A57-92F7-7A4C704323DA}" presName="conn2-1" presStyleLbl="parChTrans1D2" presStyleIdx="3" presStyleCnt="7"/>
      <dgm:spPr/>
      <dgm:t>
        <a:bodyPr/>
        <a:lstStyle/>
        <a:p>
          <a:endParaRPr lang="en-US"/>
        </a:p>
      </dgm:t>
    </dgm:pt>
    <dgm:pt modelId="{DDF76CE3-CB54-4C93-A7F7-FD89A923E2FC}" type="pres">
      <dgm:prSet presAssocID="{62778997-54C8-4A57-92F7-7A4C704323DA}" presName="connTx" presStyleLbl="parChTrans1D2" presStyleIdx="3" presStyleCnt="7"/>
      <dgm:spPr/>
      <dgm:t>
        <a:bodyPr/>
        <a:lstStyle/>
        <a:p>
          <a:endParaRPr lang="en-US"/>
        </a:p>
      </dgm:t>
    </dgm:pt>
    <dgm:pt modelId="{23B042C1-3665-43F6-A726-398D4171B3C5}" type="pres">
      <dgm:prSet presAssocID="{F5181BDB-999E-448E-AB03-D47D39CDE161}" presName="root2" presStyleCnt="0"/>
      <dgm:spPr/>
    </dgm:pt>
    <dgm:pt modelId="{02DF96B4-8E98-4A75-B8CB-2A92158C46F9}" type="pres">
      <dgm:prSet presAssocID="{F5181BDB-999E-448E-AB03-D47D39CDE161}" presName="LevelTwoTextNode" presStyleLbl="node2" presStyleIdx="3" presStyleCnt="7">
        <dgm:presLayoutVars>
          <dgm:chPref val="3"/>
        </dgm:presLayoutVars>
      </dgm:prSet>
      <dgm:spPr/>
      <dgm:t>
        <a:bodyPr/>
        <a:lstStyle/>
        <a:p>
          <a:endParaRPr lang="en-US"/>
        </a:p>
      </dgm:t>
    </dgm:pt>
    <dgm:pt modelId="{016EC4C0-D0C4-48EB-BB5E-665CD4F0E733}" type="pres">
      <dgm:prSet presAssocID="{F5181BDB-999E-448E-AB03-D47D39CDE161}" presName="level3hierChild" presStyleCnt="0"/>
      <dgm:spPr/>
    </dgm:pt>
    <dgm:pt modelId="{597B8F05-9A0E-45AA-B062-D50EE8E6FC31}" type="pres">
      <dgm:prSet presAssocID="{514EA8E2-925A-4EA1-8019-25FC26A2AB6C}" presName="conn2-1" presStyleLbl="parChTrans1D2" presStyleIdx="4" presStyleCnt="7"/>
      <dgm:spPr/>
      <dgm:t>
        <a:bodyPr/>
        <a:lstStyle/>
        <a:p>
          <a:endParaRPr lang="en-US"/>
        </a:p>
      </dgm:t>
    </dgm:pt>
    <dgm:pt modelId="{2AA40F25-640D-4B81-9E56-958DD49F6875}" type="pres">
      <dgm:prSet presAssocID="{514EA8E2-925A-4EA1-8019-25FC26A2AB6C}" presName="connTx" presStyleLbl="parChTrans1D2" presStyleIdx="4" presStyleCnt="7"/>
      <dgm:spPr/>
      <dgm:t>
        <a:bodyPr/>
        <a:lstStyle/>
        <a:p>
          <a:endParaRPr lang="en-US"/>
        </a:p>
      </dgm:t>
    </dgm:pt>
    <dgm:pt modelId="{0E6B5DC3-83AE-4055-816F-70A06D27FE5C}" type="pres">
      <dgm:prSet presAssocID="{4D46DF62-6F02-4F15-93B2-DA762DB95B96}" presName="root2" presStyleCnt="0"/>
      <dgm:spPr/>
    </dgm:pt>
    <dgm:pt modelId="{98BA0321-040D-407F-8140-7F2050D39446}" type="pres">
      <dgm:prSet presAssocID="{4D46DF62-6F02-4F15-93B2-DA762DB95B96}" presName="LevelTwoTextNode" presStyleLbl="node2" presStyleIdx="4" presStyleCnt="7">
        <dgm:presLayoutVars>
          <dgm:chPref val="3"/>
        </dgm:presLayoutVars>
      </dgm:prSet>
      <dgm:spPr/>
      <dgm:t>
        <a:bodyPr/>
        <a:lstStyle/>
        <a:p>
          <a:endParaRPr lang="en-US"/>
        </a:p>
      </dgm:t>
    </dgm:pt>
    <dgm:pt modelId="{E7988B18-0613-4C9C-AB80-BEA82116F3B5}" type="pres">
      <dgm:prSet presAssocID="{4D46DF62-6F02-4F15-93B2-DA762DB95B96}" presName="level3hierChild" presStyleCnt="0"/>
      <dgm:spPr/>
    </dgm:pt>
    <dgm:pt modelId="{2ECE760B-F2D1-4CBA-B34F-DA829C4CD8F1}" type="pres">
      <dgm:prSet presAssocID="{9E9951A3-AD8B-4D8B-8EAC-A2B599875ABE}" presName="conn2-1" presStyleLbl="parChTrans1D2" presStyleIdx="5" presStyleCnt="7"/>
      <dgm:spPr/>
      <dgm:t>
        <a:bodyPr/>
        <a:lstStyle/>
        <a:p>
          <a:endParaRPr lang="en-US"/>
        </a:p>
      </dgm:t>
    </dgm:pt>
    <dgm:pt modelId="{EAB6E9B5-1234-443A-A765-250576E2196A}" type="pres">
      <dgm:prSet presAssocID="{9E9951A3-AD8B-4D8B-8EAC-A2B599875ABE}" presName="connTx" presStyleLbl="parChTrans1D2" presStyleIdx="5" presStyleCnt="7"/>
      <dgm:spPr/>
      <dgm:t>
        <a:bodyPr/>
        <a:lstStyle/>
        <a:p>
          <a:endParaRPr lang="en-US"/>
        </a:p>
      </dgm:t>
    </dgm:pt>
    <dgm:pt modelId="{FA3D1844-A354-4D07-80A8-2791BA2ADE4F}" type="pres">
      <dgm:prSet presAssocID="{24B0891D-C7AC-4C27-91A0-CEB5846F0033}" presName="root2" presStyleCnt="0"/>
      <dgm:spPr/>
    </dgm:pt>
    <dgm:pt modelId="{51DCEB97-A1DE-4EBB-8322-A07B8571E5ED}" type="pres">
      <dgm:prSet presAssocID="{24B0891D-C7AC-4C27-91A0-CEB5846F0033}" presName="LevelTwoTextNode" presStyleLbl="node2" presStyleIdx="5" presStyleCnt="7">
        <dgm:presLayoutVars>
          <dgm:chPref val="3"/>
        </dgm:presLayoutVars>
      </dgm:prSet>
      <dgm:spPr/>
      <dgm:t>
        <a:bodyPr/>
        <a:lstStyle/>
        <a:p>
          <a:endParaRPr lang="en-US"/>
        </a:p>
      </dgm:t>
    </dgm:pt>
    <dgm:pt modelId="{D729BBEA-4232-495E-BA47-5A2FD7BDD57E}" type="pres">
      <dgm:prSet presAssocID="{24B0891D-C7AC-4C27-91A0-CEB5846F0033}" presName="level3hierChild" presStyleCnt="0"/>
      <dgm:spPr/>
    </dgm:pt>
    <dgm:pt modelId="{26AC894B-2ADF-4B73-AECD-08DE1AC93C73}" type="pres">
      <dgm:prSet presAssocID="{19C947F6-27CB-40DD-BB4C-94FB0AFFB445}" presName="conn2-1" presStyleLbl="parChTrans1D2" presStyleIdx="6" presStyleCnt="7"/>
      <dgm:spPr/>
      <dgm:t>
        <a:bodyPr/>
        <a:lstStyle/>
        <a:p>
          <a:endParaRPr lang="en-US"/>
        </a:p>
      </dgm:t>
    </dgm:pt>
    <dgm:pt modelId="{6E8D0496-D4E2-41DA-8014-1F1392E0F699}" type="pres">
      <dgm:prSet presAssocID="{19C947F6-27CB-40DD-BB4C-94FB0AFFB445}" presName="connTx" presStyleLbl="parChTrans1D2" presStyleIdx="6" presStyleCnt="7"/>
      <dgm:spPr/>
      <dgm:t>
        <a:bodyPr/>
        <a:lstStyle/>
        <a:p>
          <a:endParaRPr lang="en-US"/>
        </a:p>
      </dgm:t>
    </dgm:pt>
    <dgm:pt modelId="{CD96CCC1-CC21-4E11-895D-2F7CEC3210B2}" type="pres">
      <dgm:prSet presAssocID="{46C1BDDB-26B2-4091-9DBB-BAAC227EE428}" presName="root2" presStyleCnt="0"/>
      <dgm:spPr/>
    </dgm:pt>
    <dgm:pt modelId="{C186A7BE-1E71-4F33-8504-B4838AB01A73}" type="pres">
      <dgm:prSet presAssocID="{46C1BDDB-26B2-4091-9DBB-BAAC227EE428}" presName="LevelTwoTextNode" presStyleLbl="node2" presStyleIdx="6" presStyleCnt="7">
        <dgm:presLayoutVars>
          <dgm:chPref val="3"/>
        </dgm:presLayoutVars>
      </dgm:prSet>
      <dgm:spPr/>
      <dgm:t>
        <a:bodyPr/>
        <a:lstStyle/>
        <a:p>
          <a:endParaRPr lang="en-US"/>
        </a:p>
      </dgm:t>
    </dgm:pt>
    <dgm:pt modelId="{A1EE0706-0E91-4C0D-A8F6-7F5EF83350B7}" type="pres">
      <dgm:prSet presAssocID="{46C1BDDB-26B2-4091-9DBB-BAAC227EE428}" presName="level3hierChild" presStyleCnt="0"/>
      <dgm:spPr/>
    </dgm:pt>
  </dgm:ptLst>
  <dgm:cxnLst>
    <dgm:cxn modelId="{A6076C65-378C-4E4D-86FA-D4BF7770CB5E}" type="presOf" srcId="{AF010E93-E7EB-44B4-8E8E-8C1025FCC709}" destId="{3A18D7B7-EDFF-4A2E-92BA-27AE4A1F534C}" srcOrd="0" destOrd="0" presId="urn:microsoft.com/office/officeart/2008/layout/HorizontalMultiLevelHierarchy"/>
    <dgm:cxn modelId="{E2B03C69-E8D6-4CB6-A0C2-36883C749AD1}" type="presOf" srcId="{B6D2F26C-6DFE-4A50-9A69-C6D4D6F09E85}" destId="{2E840B3C-8E3D-4D10-804C-A924091452FF}" srcOrd="0" destOrd="0" presId="urn:microsoft.com/office/officeart/2008/layout/HorizontalMultiLevelHierarchy"/>
    <dgm:cxn modelId="{E03B842D-DB99-4552-83B4-DF0A0D8D9AE5}" type="presOf" srcId="{F5181BDB-999E-448E-AB03-D47D39CDE161}" destId="{02DF96B4-8E98-4A75-B8CB-2A92158C46F9}" srcOrd="0" destOrd="0" presId="urn:microsoft.com/office/officeart/2008/layout/HorizontalMultiLevelHierarchy"/>
    <dgm:cxn modelId="{FE26E72E-87C1-4EF8-9A40-B283F4752A8C}" type="presOf" srcId="{514EA8E2-925A-4EA1-8019-25FC26A2AB6C}" destId="{597B8F05-9A0E-45AA-B062-D50EE8E6FC31}" srcOrd="0" destOrd="0" presId="urn:microsoft.com/office/officeart/2008/layout/HorizontalMultiLevelHierarchy"/>
    <dgm:cxn modelId="{1BBA74DD-8681-42F0-B3F4-8E16C53F5473}" type="presOf" srcId="{514EA8E2-925A-4EA1-8019-25FC26A2AB6C}" destId="{2AA40F25-640D-4B81-9E56-958DD49F6875}" srcOrd="1" destOrd="0" presId="urn:microsoft.com/office/officeart/2008/layout/HorizontalMultiLevelHierarchy"/>
    <dgm:cxn modelId="{0F3D4E4D-8D74-4679-8A89-A13E1532F7E2}" type="presOf" srcId="{4D46DF62-6F02-4F15-93B2-DA762DB95B96}" destId="{98BA0321-040D-407F-8140-7F2050D39446}" srcOrd="0" destOrd="0" presId="urn:microsoft.com/office/officeart/2008/layout/HorizontalMultiLevelHierarchy"/>
    <dgm:cxn modelId="{69271FCF-B9B2-49B9-9924-ADDED9884327}" type="presOf" srcId="{9E9951A3-AD8B-4D8B-8EAC-A2B599875ABE}" destId="{EAB6E9B5-1234-443A-A765-250576E2196A}" srcOrd="1" destOrd="0" presId="urn:microsoft.com/office/officeart/2008/layout/HorizontalMultiLevelHierarchy"/>
    <dgm:cxn modelId="{9801DB25-2518-4959-9AD1-614FBEEF17D2}" type="presOf" srcId="{9E9951A3-AD8B-4D8B-8EAC-A2B599875ABE}" destId="{2ECE760B-F2D1-4CBA-B34F-DA829C4CD8F1}" srcOrd="0" destOrd="0" presId="urn:microsoft.com/office/officeart/2008/layout/HorizontalMultiLevelHierarchy"/>
    <dgm:cxn modelId="{FC43DAA6-C568-4E06-A68C-1E629064234D}" type="presOf" srcId="{11A43A40-EDCC-460B-A5FE-7CEA6DA637AF}" destId="{8DA95F70-E001-44D7-8273-49656157F4C3}" srcOrd="1" destOrd="0" presId="urn:microsoft.com/office/officeart/2008/layout/HorizontalMultiLevelHierarchy"/>
    <dgm:cxn modelId="{0DD9D7F5-263D-45C0-AA36-52326154A7F6}" srcId="{35345FA8-6EAC-4383-93BA-0085CE3CAB1A}" destId="{46C1BDDB-26B2-4091-9DBB-BAAC227EE428}" srcOrd="6" destOrd="0" parTransId="{19C947F6-27CB-40DD-BB4C-94FB0AFFB445}" sibTransId="{EB079A8C-1D3A-4A73-8553-6668FC9C9173}"/>
    <dgm:cxn modelId="{629851A6-2ED6-47D4-B3B5-041C0757952F}" type="presOf" srcId="{D2649218-F9D5-4A3C-8507-266586950BE6}" destId="{56ED5CF8-DD2D-400C-B87C-103BDC26632B}" srcOrd="0" destOrd="0" presId="urn:microsoft.com/office/officeart/2008/layout/HorizontalMultiLevelHierarchy"/>
    <dgm:cxn modelId="{AD64A8C7-4FEE-498C-9B42-AC2506BB95FB}" srcId="{35345FA8-6EAC-4383-93BA-0085CE3CAB1A}" destId="{4D46DF62-6F02-4F15-93B2-DA762DB95B96}" srcOrd="4" destOrd="0" parTransId="{514EA8E2-925A-4EA1-8019-25FC26A2AB6C}" sibTransId="{416BEAC4-5F1F-4322-95A9-125F248EAE1C}"/>
    <dgm:cxn modelId="{18D09362-26A2-41DA-86C7-3467BE78F28F}" type="presOf" srcId="{35345FA8-6EAC-4383-93BA-0085CE3CAB1A}" destId="{FBD1AA06-9E3C-4A65-AA33-D4952EEC1E0A}" srcOrd="0" destOrd="0" presId="urn:microsoft.com/office/officeart/2008/layout/HorizontalMultiLevelHierarchy"/>
    <dgm:cxn modelId="{C022C982-52DC-4CD4-B3AD-3337732EC7E4}" type="presOf" srcId="{19C947F6-27CB-40DD-BB4C-94FB0AFFB445}" destId="{26AC894B-2ADF-4B73-AECD-08DE1AC93C73}" srcOrd="0" destOrd="0" presId="urn:microsoft.com/office/officeart/2008/layout/HorizontalMultiLevelHierarchy"/>
    <dgm:cxn modelId="{34D631D5-DFB8-4F73-AE9F-5178B1E51BA6}" srcId="{35345FA8-6EAC-4383-93BA-0085CE3CAB1A}" destId="{46620D4A-E37B-4A3F-A365-35FF5EFE4710}" srcOrd="0" destOrd="0" parTransId="{AF010E93-E7EB-44B4-8E8E-8C1025FCC709}" sibTransId="{DBC179CD-6A1D-41B1-9A7E-1D2E5482BD82}"/>
    <dgm:cxn modelId="{7A3A4797-C029-41F7-9C07-E04C2CC46EE1}" type="presOf" srcId="{62778997-54C8-4A57-92F7-7A4C704323DA}" destId="{DDF76CE3-CB54-4C93-A7F7-FD89A923E2FC}" srcOrd="1" destOrd="0" presId="urn:microsoft.com/office/officeart/2008/layout/HorizontalMultiLevelHierarchy"/>
    <dgm:cxn modelId="{1043703B-2622-4A7A-8972-DA2452DBE701}" type="presOf" srcId="{46C1BDDB-26B2-4091-9DBB-BAAC227EE428}" destId="{C186A7BE-1E71-4F33-8504-B4838AB01A73}" srcOrd="0" destOrd="0" presId="urn:microsoft.com/office/officeart/2008/layout/HorizontalMultiLevelHierarchy"/>
    <dgm:cxn modelId="{89019450-F756-4B0F-B1D7-BC5F723AD855}" srcId="{35345FA8-6EAC-4383-93BA-0085CE3CAB1A}" destId="{F5181BDB-999E-448E-AB03-D47D39CDE161}" srcOrd="3" destOrd="0" parTransId="{62778997-54C8-4A57-92F7-7A4C704323DA}" sibTransId="{2215FDB5-6E14-448B-BB98-DCD824AAB4BD}"/>
    <dgm:cxn modelId="{EEED6A05-9017-4324-AC11-E26DEE9C1BA5}" type="presOf" srcId="{AF010E93-E7EB-44B4-8E8E-8C1025FCC709}" destId="{AF295253-E53B-4982-9148-DA9D499C4854}" srcOrd="1" destOrd="0" presId="urn:microsoft.com/office/officeart/2008/layout/HorizontalMultiLevelHierarchy"/>
    <dgm:cxn modelId="{871F6AA4-CC31-4BDE-8B41-DC9853E9BA29}" srcId="{35345FA8-6EAC-4383-93BA-0085CE3CAB1A}" destId="{D2649218-F9D5-4A3C-8507-266586950BE6}" srcOrd="1" destOrd="0" parTransId="{B6D2F26C-6DFE-4A50-9A69-C6D4D6F09E85}" sibTransId="{449AF8D3-B09A-4B99-ADD4-AF6B054FDAE7}"/>
    <dgm:cxn modelId="{EB980B60-A3E2-47FE-95DF-2373B6690344}" type="presOf" srcId="{19C947F6-27CB-40DD-BB4C-94FB0AFFB445}" destId="{6E8D0496-D4E2-41DA-8014-1F1392E0F699}" srcOrd="1" destOrd="0" presId="urn:microsoft.com/office/officeart/2008/layout/HorizontalMultiLevelHierarchy"/>
    <dgm:cxn modelId="{10068C1E-C2AA-4B79-B2B1-AB457118EE28}" srcId="{35345FA8-6EAC-4383-93BA-0085CE3CAB1A}" destId="{FA7BD03C-6DA8-48E2-9261-0EE275F6DEC8}" srcOrd="2" destOrd="0" parTransId="{11A43A40-EDCC-460B-A5FE-7CEA6DA637AF}" sibTransId="{B2882403-F3D3-4BA2-8B0D-8058DB8A5031}"/>
    <dgm:cxn modelId="{A648BA9F-BB3A-4086-BE89-6E07B0336F6D}" type="presOf" srcId="{46620D4A-E37B-4A3F-A365-35FF5EFE4710}" destId="{099307C2-9BA9-4135-804A-7EF161C408B2}" srcOrd="0" destOrd="0" presId="urn:microsoft.com/office/officeart/2008/layout/HorizontalMultiLevelHierarchy"/>
    <dgm:cxn modelId="{9AF6AC95-2FA6-4AC1-9D49-44A80A5B5D18}" type="presOf" srcId="{11A43A40-EDCC-460B-A5FE-7CEA6DA637AF}" destId="{1930579F-57EB-4C80-A690-E2DAF04DC724}" srcOrd="0" destOrd="0" presId="urn:microsoft.com/office/officeart/2008/layout/HorizontalMultiLevelHierarchy"/>
    <dgm:cxn modelId="{2D892229-C924-4E11-B493-4C7AC0F9DD1F}" srcId="{35345FA8-6EAC-4383-93BA-0085CE3CAB1A}" destId="{24B0891D-C7AC-4C27-91A0-CEB5846F0033}" srcOrd="5" destOrd="0" parTransId="{9E9951A3-AD8B-4D8B-8EAC-A2B599875ABE}" sibTransId="{8B8243A2-E356-4E84-BD8D-D719B4224226}"/>
    <dgm:cxn modelId="{6A04C5D5-EA9F-40BC-B88F-36B63ADACE43}" type="presOf" srcId="{62778997-54C8-4A57-92F7-7A4C704323DA}" destId="{865A943E-08CE-4593-8152-5909968B6DD3}" srcOrd="0" destOrd="0" presId="urn:microsoft.com/office/officeart/2008/layout/HorizontalMultiLevelHierarchy"/>
    <dgm:cxn modelId="{40D5E2F7-581A-464B-BBB2-23632C7B3D1B}" type="presOf" srcId="{24B0891D-C7AC-4C27-91A0-CEB5846F0033}" destId="{51DCEB97-A1DE-4EBB-8322-A07B8571E5ED}" srcOrd="0" destOrd="0" presId="urn:microsoft.com/office/officeart/2008/layout/HorizontalMultiLevelHierarchy"/>
    <dgm:cxn modelId="{AED01715-5754-4FC7-A9B5-D3B20AD71B33}" type="presOf" srcId="{B6D2F26C-6DFE-4A50-9A69-C6D4D6F09E85}" destId="{788CA195-C6C1-4422-AC21-1C5AF3186D71}" srcOrd="1" destOrd="0" presId="urn:microsoft.com/office/officeart/2008/layout/HorizontalMultiLevelHierarchy"/>
    <dgm:cxn modelId="{366D1D8C-B1E1-445C-84A2-5237BFB9EB4F}" type="presOf" srcId="{FA7BD03C-6DA8-48E2-9261-0EE275F6DEC8}" destId="{DF8D133D-AC8F-43EF-9A8F-5513B42671F7}" srcOrd="0" destOrd="0" presId="urn:microsoft.com/office/officeart/2008/layout/HorizontalMultiLevelHierarchy"/>
    <dgm:cxn modelId="{0E439F84-FDD1-4CF4-9971-753DE22492F3}" srcId="{53D64A58-443C-45F8-A684-334A9160423E}" destId="{35345FA8-6EAC-4383-93BA-0085CE3CAB1A}" srcOrd="0" destOrd="0" parTransId="{96796186-558F-4F74-A417-17C02FB84ECB}" sibTransId="{541E7E33-7FAA-4483-924C-8C58EC747170}"/>
    <dgm:cxn modelId="{6C8A6C0B-F364-4F32-9B70-BB25C1FFFBCD}" type="presOf" srcId="{53D64A58-443C-45F8-A684-334A9160423E}" destId="{72AC5DEE-EAE2-4139-9D51-5563862652E0}" srcOrd="0" destOrd="0" presId="urn:microsoft.com/office/officeart/2008/layout/HorizontalMultiLevelHierarchy"/>
    <dgm:cxn modelId="{EA7FB607-6625-4501-95BB-8AA02559ECD9}" type="presParOf" srcId="{72AC5DEE-EAE2-4139-9D51-5563862652E0}" destId="{0EAD523D-91C7-423C-8970-F9484E442EEC}" srcOrd="0" destOrd="0" presId="urn:microsoft.com/office/officeart/2008/layout/HorizontalMultiLevelHierarchy"/>
    <dgm:cxn modelId="{8BC56D59-DE62-4BAD-AA41-35082EF86A48}" type="presParOf" srcId="{0EAD523D-91C7-423C-8970-F9484E442EEC}" destId="{FBD1AA06-9E3C-4A65-AA33-D4952EEC1E0A}" srcOrd="0" destOrd="0" presId="urn:microsoft.com/office/officeart/2008/layout/HorizontalMultiLevelHierarchy"/>
    <dgm:cxn modelId="{0B2E86A5-A1B7-41F6-A910-936442DD93D8}" type="presParOf" srcId="{0EAD523D-91C7-423C-8970-F9484E442EEC}" destId="{33A30C5D-3108-4713-8321-763D8B440049}" srcOrd="1" destOrd="0" presId="urn:microsoft.com/office/officeart/2008/layout/HorizontalMultiLevelHierarchy"/>
    <dgm:cxn modelId="{7B068090-2757-4027-BE69-84FD5387AD8B}" type="presParOf" srcId="{33A30C5D-3108-4713-8321-763D8B440049}" destId="{3A18D7B7-EDFF-4A2E-92BA-27AE4A1F534C}" srcOrd="0" destOrd="0" presId="urn:microsoft.com/office/officeart/2008/layout/HorizontalMultiLevelHierarchy"/>
    <dgm:cxn modelId="{121D641D-F4A9-492B-B1C4-B22D22AFCBCE}" type="presParOf" srcId="{3A18D7B7-EDFF-4A2E-92BA-27AE4A1F534C}" destId="{AF295253-E53B-4982-9148-DA9D499C4854}" srcOrd="0" destOrd="0" presId="urn:microsoft.com/office/officeart/2008/layout/HorizontalMultiLevelHierarchy"/>
    <dgm:cxn modelId="{F46F6A9A-981F-4954-8408-930E91B06527}" type="presParOf" srcId="{33A30C5D-3108-4713-8321-763D8B440049}" destId="{32D9240A-5B5F-4666-9D2F-BC431FBA020E}" srcOrd="1" destOrd="0" presId="urn:microsoft.com/office/officeart/2008/layout/HorizontalMultiLevelHierarchy"/>
    <dgm:cxn modelId="{8BF49A13-BEAB-46F4-A1CE-0EB4029F2072}" type="presParOf" srcId="{32D9240A-5B5F-4666-9D2F-BC431FBA020E}" destId="{099307C2-9BA9-4135-804A-7EF161C408B2}" srcOrd="0" destOrd="0" presId="urn:microsoft.com/office/officeart/2008/layout/HorizontalMultiLevelHierarchy"/>
    <dgm:cxn modelId="{D495F8AF-D8F3-44AA-9726-045012408408}" type="presParOf" srcId="{32D9240A-5B5F-4666-9D2F-BC431FBA020E}" destId="{EFE25767-5EF0-4C8D-BDEC-1706A35BAA2E}" srcOrd="1" destOrd="0" presId="urn:microsoft.com/office/officeart/2008/layout/HorizontalMultiLevelHierarchy"/>
    <dgm:cxn modelId="{59A45CBC-640F-49A9-8CE1-CE53D420DBB6}" type="presParOf" srcId="{33A30C5D-3108-4713-8321-763D8B440049}" destId="{2E840B3C-8E3D-4D10-804C-A924091452FF}" srcOrd="2" destOrd="0" presId="urn:microsoft.com/office/officeart/2008/layout/HorizontalMultiLevelHierarchy"/>
    <dgm:cxn modelId="{9A691EEF-F25A-4A28-877E-89DB4EF5A02C}" type="presParOf" srcId="{2E840B3C-8E3D-4D10-804C-A924091452FF}" destId="{788CA195-C6C1-4422-AC21-1C5AF3186D71}" srcOrd="0" destOrd="0" presId="urn:microsoft.com/office/officeart/2008/layout/HorizontalMultiLevelHierarchy"/>
    <dgm:cxn modelId="{279A68AA-8F5A-4052-AC24-D9FB076680A1}" type="presParOf" srcId="{33A30C5D-3108-4713-8321-763D8B440049}" destId="{C70BCD12-669A-4E3C-B7C4-771DBBA926B3}" srcOrd="3" destOrd="0" presId="urn:microsoft.com/office/officeart/2008/layout/HorizontalMultiLevelHierarchy"/>
    <dgm:cxn modelId="{9A14269E-F4A5-400D-A4F0-5500C11F4F32}" type="presParOf" srcId="{C70BCD12-669A-4E3C-B7C4-771DBBA926B3}" destId="{56ED5CF8-DD2D-400C-B87C-103BDC26632B}" srcOrd="0" destOrd="0" presId="urn:microsoft.com/office/officeart/2008/layout/HorizontalMultiLevelHierarchy"/>
    <dgm:cxn modelId="{E47021AA-0EED-4D74-BBD3-FBF799A9B877}" type="presParOf" srcId="{C70BCD12-669A-4E3C-B7C4-771DBBA926B3}" destId="{885488FD-3E0C-416A-9213-01EF61961C10}" srcOrd="1" destOrd="0" presId="urn:microsoft.com/office/officeart/2008/layout/HorizontalMultiLevelHierarchy"/>
    <dgm:cxn modelId="{42C84071-7F82-41E1-A147-ED3FE214D465}" type="presParOf" srcId="{33A30C5D-3108-4713-8321-763D8B440049}" destId="{1930579F-57EB-4C80-A690-E2DAF04DC724}" srcOrd="4" destOrd="0" presId="urn:microsoft.com/office/officeart/2008/layout/HorizontalMultiLevelHierarchy"/>
    <dgm:cxn modelId="{6A3846C0-80AC-4E5E-BB6F-D33A79445CBD}" type="presParOf" srcId="{1930579F-57EB-4C80-A690-E2DAF04DC724}" destId="{8DA95F70-E001-44D7-8273-49656157F4C3}" srcOrd="0" destOrd="0" presId="urn:microsoft.com/office/officeart/2008/layout/HorizontalMultiLevelHierarchy"/>
    <dgm:cxn modelId="{8FBADE91-67FD-414F-A05D-509CC7FD0081}" type="presParOf" srcId="{33A30C5D-3108-4713-8321-763D8B440049}" destId="{368AABD1-4A4F-4285-8BA7-EEF27469D37C}" srcOrd="5" destOrd="0" presId="urn:microsoft.com/office/officeart/2008/layout/HorizontalMultiLevelHierarchy"/>
    <dgm:cxn modelId="{30E0C772-9781-4A04-A5F6-F285E912E52A}" type="presParOf" srcId="{368AABD1-4A4F-4285-8BA7-EEF27469D37C}" destId="{DF8D133D-AC8F-43EF-9A8F-5513B42671F7}" srcOrd="0" destOrd="0" presId="urn:microsoft.com/office/officeart/2008/layout/HorizontalMultiLevelHierarchy"/>
    <dgm:cxn modelId="{AF2AE924-C536-43B7-AE0B-69DE50D408F4}" type="presParOf" srcId="{368AABD1-4A4F-4285-8BA7-EEF27469D37C}" destId="{8536576F-333E-4BBA-BE36-CD5834AF7A0A}" srcOrd="1" destOrd="0" presId="urn:microsoft.com/office/officeart/2008/layout/HorizontalMultiLevelHierarchy"/>
    <dgm:cxn modelId="{57AD9948-5F2D-4324-88B1-091F360C621E}" type="presParOf" srcId="{33A30C5D-3108-4713-8321-763D8B440049}" destId="{865A943E-08CE-4593-8152-5909968B6DD3}" srcOrd="6" destOrd="0" presId="urn:microsoft.com/office/officeart/2008/layout/HorizontalMultiLevelHierarchy"/>
    <dgm:cxn modelId="{185B499A-B16A-40F4-8A7E-55AEABA4EB62}" type="presParOf" srcId="{865A943E-08CE-4593-8152-5909968B6DD3}" destId="{DDF76CE3-CB54-4C93-A7F7-FD89A923E2FC}" srcOrd="0" destOrd="0" presId="urn:microsoft.com/office/officeart/2008/layout/HorizontalMultiLevelHierarchy"/>
    <dgm:cxn modelId="{31A7B743-0697-4491-8667-9EC996BD3761}" type="presParOf" srcId="{33A30C5D-3108-4713-8321-763D8B440049}" destId="{23B042C1-3665-43F6-A726-398D4171B3C5}" srcOrd="7" destOrd="0" presId="urn:microsoft.com/office/officeart/2008/layout/HorizontalMultiLevelHierarchy"/>
    <dgm:cxn modelId="{37FC61F0-3470-4CE2-A887-A04A47F76914}" type="presParOf" srcId="{23B042C1-3665-43F6-A726-398D4171B3C5}" destId="{02DF96B4-8E98-4A75-B8CB-2A92158C46F9}" srcOrd="0" destOrd="0" presId="urn:microsoft.com/office/officeart/2008/layout/HorizontalMultiLevelHierarchy"/>
    <dgm:cxn modelId="{837D0C8F-F3F6-42D5-8B22-3882DB629DBC}" type="presParOf" srcId="{23B042C1-3665-43F6-A726-398D4171B3C5}" destId="{016EC4C0-D0C4-48EB-BB5E-665CD4F0E733}" srcOrd="1" destOrd="0" presId="urn:microsoft.com/office/officeart/2008/layout/HorizontalMultiLevelHierarchy"/>
    <dgm:cxn modelId="{F93F7F03-F81C-4581-B278-710534CFF7AD}" type="presParOf" srcId="{33A30C5D-3108-4713-8321-763D8B440049}" destId="{597B8F05-9A0E-45AA-B062-D50EE8E6FC31}" srcOrd="8" destOrd="0" presId="urn:microsoft.com/office/officeart/2008/layout/HorizontalMultiLevelHierarchy"/>
    <dgm:cxn modelId="{695CC32D-21BB-4C1E-9C48-0971F320113D}" type="presParOf" srcId="{597B8F05-9A0E-45AA-B062-D50EE8E6FC31}" destId="{2AA40F25-640D-4B81-9E56-958DD49F6875}" srcOrd="0" destOrd="0" presId="urn:microsoft.com/office/officeart/2008/layout/HorizontalMultiLevelHierarchy"/>
    <dgm:cxn modelId="{55EAF7B2-12FA-43D2-9970-8E291B109B5C}" type="presParOf" srcId="{33A30C5D-3108-4713-8321-763D8B440049}" destId="{0E6B5DC3-83AE-4055-816F-70A06D27FE5C}" srcOrd="9" destOrd="0" presId="urn:microsoft.com/office/officeart/2008/layout/HorizontalMultiLevelHierarchy"/>
    <dgm:cxn modelId="{210748A1-FACF-4DC6-915C-4462CF8F0987}" type="presParOf" srcId="{0E6B5DC3-83AE-4055-816F-70A06D27FE5C}" destId="{98BA0321-040D-407F-8140-7F2050D39446}" srcOrd="0" destOrd="0" presId="urn:microsoft.com/office/officeart/2008/layout/HorizontalMultiLevelHierarchy"/>
    <dgm:cxn modelId="{BC588816-95E4-4CF8-9DE3-3FA700E0038F}" type="presParOf" srcId="{0E6B5DC3-83AE-4055-816F-70A06D27FE5C}" destId="{E7988B18-0613-4C9C-AB80-BEA82116F3B5}" srcOrd="1" destOrd="0" presId="urn:microsoft.com/office/officeart/2008/layout/HorizontalMultiLevelHierarchy"/>
    <dgm:cxn modelId="{38A3D6D7-9071-444E-8E42-3AD9633AE6E6}" type="presParOf" srcId="{33A30C5D-3108-4713-8321-763D8B440049}" destId="{2ECE760B-F2D1-4CBA-B34F-DA829C4CD8F1}" srcOrd="10" destOrd="0" presId="urn:microsoft.com/office/officeart/2008/layout/HorizontalMultiLevelHierarchy"/>
    <dgm:cxn modelId="{3D3C156E-8845-4BCA-A9C6-98A8C422D8F1}" type="presParOf" srcId="{2ECE760B-F2D1-4CBA-B34F-DA829C4CD8F1}" destId="{EAB6E9B5-1234-443A-A765-250576E2196A}" srcOrd="0" destOrd="0" presId="urn:microsoft.com/office/officeart/2008/layout/HorizontalMultiLevelHierarchy"/>
    <dgm:cxn modelId="{3CBCFD30-2F66-4B79-A1EC-98D9CDD90113}" type="presParOf" srcId="{33A30C5D-3108-4713-8321-763D8B440049}" destId="{FA3D1844-A354-4D07-80A8-2791BA2ADE4F}" srcOrd="11" destOrd="0" presId="urn:microsoft.com/office/officeart/2008/layout/HorizontalMultiLevelHierarchy"/>
    <dgm:cxn modelId="{C0EAF75D-4243-4F41-9142-8B68EDDFF41B}" type="presParOf" srcId="{FA3D1844-A354-4D07-80A8-2791BA2ADE4F}" destId="{51DCEB97-A1DE-4EBB-8322-A07B8571E5ED}" srcOrd="0" destOrd="0" presId="urn:microsoft.com/office/officeart/2008/layout/HorizontalMultiLevelHierarchy"/>
    <dgm:cxn modelId="{4F8F344D-70EE-4671-8924-E45F8D3E86AB}" type="presParOf" srcId="{FA3D1844-A354-4D07-80A8-2791BA2ADE4F}" destId="{D729BBEA-4232-495E-BA47-5A2FD7BDD57E}" srcOrd="1" destOrd="0" presId="urn:microsoft.com/office/officeart/2008/layout/HorizontalMultiLevelHierarchy"/>
    <dgm:cxn modelId="{3081D91D-344D-44A4-94D3-1412563B82BC}" type="presParOf" srcId="{33A30C5D-3108-4713-8321-763D8B440049}" destId="{26AC894B-2ADF-4B73-AECD-08DE1AC93C73}" srcOrd="12" destOrd="0" presId="urn:microsoft.com/office/officeart/2008/layout/HorizontalMultiLevelHierarchy"/>
    <dgm:cxn modelId="{E688798F-040E-46DB-B566-11745A2D7892}" type="presParOf" srcId="{26AC894B-2ADF-4B73-AECD-08DE1AC93C73}" destId="{6E8D0496-D4E2-41DA-8014-1F1392E0F699}" srcOrd="0" destOrd="0" presId="urn:microsoft.com/office/officeart/2008/layout/HorizontalMultiLevelHierarchy"/>
    <dgm:cxn modelId="{8EA56E82-DCD2-4836-9390-1533F3EA3906}" type="presParOf" srcId="{33A30C5D-3108-4713-8321-763D8B440049}" destId="{CD96CCC1-CC21-4E11-895D-2F7CEC3210B2}" srcOrd="13" destOrd="0" presId="urn:microsoft.com/office/officeart/2008/layout/HorizontalMultiLevelHierarchy"/>
    <dgm:cxn modelId="{A93DC39D-56A1-4275-AE75-5C274316C6BA}" type="presParOf" srcId="{CD96CCC1-CC21-4E11-895D-2F7CEC3210B2}" destId="{C186A7BE-1E71-4F33-8504-B4838AB01A73}" srcOrd="0" destOrd="0" presId="urn:microsoft.com/office/officeart/2008/layout/HorizontalMultiLevelHierarchy"/>
    <dgm:cxn modelId="{10864104-0B11-4DC8-A1E6-2151A0C5EF76}" type="presParOf" srcId="{CD96CCC1-CC21-4E11-895D-2F7CEC3210B2}" destId="{A1EE0706-0E91-4C0D-A8F6-7F5EF83350B7}"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E760B-F2D1-4CBA-B34F-DA829C4CD8F1}">
      <dsp:nvSpPr>
        <dsp:cNvPr id="0" name=""/>
        <dsp:cNvSpPr/>
      </dsp:nvSpPr>
      <dsp:spPr>
        <a:xfrm>
          <a:off x="586743" y="2524918"/>
          <a:ext cx="384777" cy="1099782"/>
        </a:xfrm>
        <a:custGeom>
          <a:avLst/>
          <a:gdLst/>
          <a:ahLst/>
          <a:cxnLst/>
          <a:rect l="0" t="0" r="0" b="0"/>
          <a:pathLst>
            <a:path>
              <a:moveTo>
                <a:pt x="0" y="0"/>
              </a:moveTo>
              <a:lnTo>
                <a:pt x="192388" y="0"/>
              </a:lnTo>
              <a:lnTo>
                <a:pt x="192388" y="1099782"/>
              </a:lnTo>
              <a:lnTo>
                <a:pt x="384777" y="109978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25408F"/>
            </a:solidFill>
          </a:endParaRPr>
        </a:p>
      </dsp:txBody>
      <dsp:txXfrm>
        <a:off x="750003" y="3045681"/>
        <a:ext cx="58257" cy="58257"/>
      </dsp:txXfrm>
    </dsp:sp>
    <dsp:sp modelId="{597B8F05-9A0E-45AA-B062-D50EE8E6FC31}">
      <dsp:nvSpPr>
        <dsp:cNvPr id="0" name=""/>
        <dsp:cNvSpPr/>
      </dsp:nvSpPr>
      <dsp:spPr>
        <a:xfrm>
          <a:off x="586743" y="2524918"/>
          <a:ext cx="384777" cy="366594"/>
        </a:xfrm>
        <a:custGeom>
          <a:avLst/>
          <a:gdLst/>
          <a:ahLst/>
          <a:cxnLst/>
          <a:rect l="0" t="0" r="0" b="0"/>
          <a:pathLst>
            <a:path>
              <a:moveTo>
                <a:pt x="0" y="0"/>
              </a:moveTo>
              <a:lnTo>
                <a:pt x="192388" y="0"/>
              </a:lnTo>
              <a:lnTo>
                <a:pt x="192388" y="366594"/>
              </a:lnTo>
              <a:lnTo>
                <a:pt x="384777" y="36659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25408F"/>
            </a:solidFill>
          </a:endParaRPr>
        </a:p>
      </dsp:txBody>
      <dsp:txXfrm>
        <a:off x="765846" y="2694929"/>
        <a:ext cx="26572" cy="26572"/>
      </dsp:txXfrm>
    </dsp:sp>
    <dsp:sp modelId="{2E840B3C-8E3D-4D10-804C-A924091452FF}">
      <dsp:nvSpPr>
        <dsp:cNvPr id="0" name=""/>
        <dsp:cNvSpPr/>
      </dsp:nvSpPr>
      <dsp:spPr>
        <a:xfrm>
          <a:off x="586743" y="2158324"/>
          <a:ext cx="384777" cy="366594"/>
        </a:xfrm>
        <a:custGeom>
          <a:avLst/>
          <a:gdLst/>
          <a:ahLst/>
          <a:cxnLst/>
          <a:rect l="0" t="0" r="0" b="0"/>
          <a:pathLst>
            <a:path>
              <a:moveTo>
                <a:pt x="0" y="366594"/>
              </a:moveTo>
              <a:lnTo>
                <a:pt x="192388" y="366594"/>
              </a:lnTo>
              <a:lnTo>
                <a:pt x="192388" y="0"/>
              </a:lnTo>
              <a:lnTo>
                <a:pt x="38477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25408F"/>
            </a:solidFill>
          </a:endParaRPr>
        </a:p>
      </dsp:txBody>
      <dsp:txXfrm>
        <a:off x="765846" y="2328335"/>
        <a:ext cx="26572" cy="26572"/>
      </dsp:txXfrm>
    </dsp:sp>
    <dsp:sp modelId="{3A18D7B7-EDFF-4A2E-92BA-27AE4A1F534C}">
      <dsp:nvSpPr>
        <dsp:cNvPr id="0" name=""/>
        <dsp:cNvSpPr/>
      </dsp:nvSpPr>
      <dsp:spPr>
        <a:xfrm>
          <a:off x="586743" y="1425136"/>
          <a:ext cx="384777" cy="1099782"/>
        </a:xfrm>
        <a:custGeom>
          <a:avLst/>
          <a:gdLst/>
          <a:ahLst/>
          <a:cxnLst/>
          <a:rect l="0" t="0" r="0" b="0"/>
          <a:pathLst>
            <a:path>
              <a:moveTo>
                <a:pt x="0" y="1099782"/>
              </a:moveTo>
              <a:lnTo>
                <a:pt x="192388" y="1099782"/>
              </a:lnTo>
              <a:lnTo>
                <a:pt x="192388" y="0"/>
              </a:lnTo>
              <a:lnTo>
                <a:pt x="38477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25408F"/>
            </a:solidFill>
          </a:endParaRPr>
        </a:p>
      </dsp:txBody>
      <dsp:txXfrm>
        <a:off x="750003" y="1945899"/>
        <a:ext cx="58257" cy="58257"/>
      </dsp:txXfrm>
    </dsp:sp>
    <dsp:sp modelId="{FBD1AA06-9E3C-4A65-AA33-D4952EEC1E0A}">
      <dsp:nvSpPr>
        <dsp:cNvPr id="0" name=""/>
        <dsp:cNvSpPr/>
      </dsp:nvSpPr>
      <dsp:spPr>
        <a:xfrm rot="16200000">
          <a:off x="-1250085" y="2231643"/>
          <a:ext cx="3087107" cy="586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a:solidFill>
                <a:srgbClr val="25408F"/>
              </a:solidFill>
            </a:rPr>
            <a:t>Funds</a:t>
          </a:r>
        </a:p>
      </dsp:txBody>
      <dsp:txXfrm>
        <a:off x="-1250085" y="2231643"/>
        <a:ext cx="3087107" cy="586550"/>
      </dsp:txXfrm>
    </dsp:sp>
    <dsp:sp modelId="{099307C2-9BA9-4135-804A-7EF161C408B2}">
      <dsp:nvSpPr>
        <dsp:cNvPr id="0" name=""/>
        <dsp:cNvSpPr/>
      </dsp:nvSpPr>
      <dsp:spPr>
        <a:xfrm>
          <a:off x="971520" y="1131861"/>
          <a:ext cx="1923885" cy="586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solidFill>
                <a:srgbClr val="25408F"/>
              </a:solidFill>
            </a:rPr>
            <a:t>Activity</a:t>
          </a:r>
        </a:p>
      </dsp:txBody>
      <dsp:txXfrm>
        <a:off x="971520" y="1131861"/>
        <a:ext cx="1923885" cy="586550"/>
      </dsp:txXfrm>
    </dsp:sp>
    <dsp:sp modelId="{56ED5CF8-DD2D-400C-B87C-103BDC26632B}">
      <dsp:nvSpPr>
        <dsp:cNvPr id="0" name=""/>
        <dsp:cNvSpPr/>
      </dsp:nvSpPr>
      <dsp:spPr>
        <a:xfrm>
          <a:off x="971520" y="1865049"/>
          <a:ext cx="1923885" cy="586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solidFill>
                <a:srgbClr val="25408F"/>
              </a:solidFill>
            </a:rPr>
            <a:t>Nutrition</a:t>
          </a:r>
        </a:p>
      </dsp:txBody>
      <dsp:txXfrm>
        <a:off x="971520" y="1865049"/>
        <a:ext cx="1923885" cy="586550"/>
      </dsp:txXfrm>
    </dsp:sp>
    <dsp:sp modelId="{98BA0321-040D-407F-8140-7F2050D39446}">
      <dsp:nvSpPr>
        <dsp:cNvPr id="0" name=""/>
        <dsp:cNvSpPr/>
      </dsp:nvSpPr>
      <dsp:spPr>
        <a:xfrm>
          <a:off x="971520" y="2598237"/>
          <a:ext cx="1923885" cy="586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solidFill>
                <a:srgbClr val="25408F"/>
              </a:solidFill>
            </a:rPr>
            <a:t>Trust &amp; Agency</a:t>
          </a:r>
        </a:p>
      </dsp:txBody>
      <dsp:txXfrm>
        <a:off x="971520" y="2598237"/>
        <a:ext cx="1923885" cy="586550"/>
      </dsp:txXfrm>
    </dsp:sp>
    <dsp:sp modelId="{51DCEB97-A1DE-4EBB-8322-A07B8571E5ED}">
      <dsp:nvSpPr>
        <dsp:cNvPr id="0" name=""/>
        <dsp:cNvSpPr/>
      </dsp:nvSpPr>
      <dsp:spPr>
        <a:xfrm>
          <a:off x="971520" y="3331425"/>
          <a:ext cx="1923885" cy="586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a:solidFill>
                <a:srgbClr val="25408F"/>
              </a:solidFill>
            </a:rPr>
            <a:t>Other</a:t>
          </a:r>
        </a:p>
      </dsp:txBody>
      <dsp:txXfrm>
        <a:off x="971520" y="3331425"/>
        <a:ext cx="1923885" cy="586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C894B-2ADF-4B73-AECD-08DE1AC93C73}">
      <dsp:nvSpPr>
        <dsp:cNvPr id="0" name=""/>
        <dsp:cNvSpPr/>
      </dsp:nvSpPr>
      <dsp:spPr>
        <a:xfrm>
          <a:off x="1032939" y="2524918"/>
          <a:ext cx="389694" cy="2227673"/>
        </a:xfrm>
        <a:custGeom>
          <a:avLst/>
          <a:gdLst/>
          <a:ahLst/>
          <a:cxnLst/>
          <a:rect l="0" t="0" r="0" b="0"/>
          <a:pathLst>
            <a:path>
              <a:moveTo>
                <a:pt x="0" y="0"/>
              </a:moveTo>
              <a:lnTo>
                <a:pt x="194847" y="0"/>
              </a:lnTo>
              <a:lnTo>
                <a:pt x="194847" y="2227673"/>
              </a:lnTo>
              <a:lnTo>
                <a:pt x="389694" y="222767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solidFill>
              <a:srgbClr val="25408F"/>
            </a:solidFill>
          </a:endParaRPr>
        </a:p>
      </dsp:txBody>
      <dsp:txXfrm>
        <a:off x="1171249" y="3582218"/>
        <a:ext cx="113075" cy="113075"/>
      </dsp:txXfrm>
    </dsp:sp>
    <dsp:sp modelId="{2ECE760B-F2D1-4CBA-B34F-DA829C4CD8F1}">
      <dsp:nvSpPr>
        <dsp:cNvPr id="0" name=""/>
        <dsp:cNvSpPr/>
      </dsp:nvSpPr>
      <dsp:spPr>
        <a:xfrm>
          <a:off x="1032939" y="2524918"/>
          <a:ext cx="389694" cy="1485115"/>
        </a:xfrm>
        <a:custGeom>
          <a:avLst/>
          <a:gdLst/>
          <a:ahLst/>
          <a:cxnLst/>
          <a:rect l="0" t="0" r="0" b="0"/>
          <a:pathLst>
            <a:path>
              <a:moveTo>
                <a:pt x="0" y="0"/>
              </a:moveTo>
              <a:lnTo>
                <a:pt x="194847" y="0"/>
              </a:lnTo>
              <a:lnTo>
                <a:pt x="194847" y="1485115"/>
              </a:lnTo>
              <a:lnTo>
                <a:pt x="389694" y="148511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25408F"/>
            </a:solidFill>
          </a:endParaRPr>
        </a:p>
      </dsp:txBody>
      <dsp:txXfrm>
        <a:off x="1189402" y="3229092"/>
        <a:ext cx="76769" cy="76769"/>
      </dsp:txXfrm>
    </dsp:sp>
    <dsp:sp modelId="{597B8F05-9A0E-45AA-B062-D50EE8E6FC31}">
      <dsp:nvSpPr>
        <dsp:cNvPr id="0" name=""/>
        <dsp:cNvSpPr/>
      </dsp:nvSpPr>
      <dsp:spPr>
        <a:xfrm>
          <a:off x="1032939" y="2524918"/>
          <a:ext cx="389694" cy="742557"/>
        </a:xfrm>
        <a:custGeom>
          <a:avLst/>
          <a:gdLst/>
          <a:ahLst/>
          <a:cxnLst/>
          <a:rect l="0" t="0" r="0" b="0"/>
          <a:pathLst>
            <a:path>
              <a:moveTo>
                <a:pt x="0" y="0"/>
              </a:moveTo>
              <a:lnTo>
                <a:pt x="194847" y="0"/>
              </a:lnTo>
              <a:lnTo>
                <a:pt x="194847" y="742557"/>
              </a:lnTo>
              <a:lnTo>
                <a:pt x="389694" y="74255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25408F"/>
            </a:solidFill>
          </a:endParaRPr>
        </a:p>
      </dsp:txBody>
      <dsp:txXfrm>
        <a:off x="1206822" y="2875232"/>
        <a:ext cx="41930" cy="41930"/>
      </dsp:txXfrm>
    </dsp:sp>
    <dsp:sp modelId="{865A943E-08CE-4593-8152-5909968B6DD3}">
      <dsp:nvSpPr>
        <dsp:cNvPr id="0" name=""/>
        <dsp:cNvSpPr/>
      </dsp:nvSpPr>
      <dsp:spPr>
        <a:xfrm>
          <a:off x="1032939" y="2479199"/>
          <a:ext cx="389694" cy="91440"/>
        </a:xfrm>
        <a:custGeom>
          <a:avLst/>
          <a:gdLst/>
          <a:ahLst/>
          <a:cxnLst/>
          <a:rect l="0" t="0" r="0" b="0"/>
          <a:pathLst>
            <a:path>
              <a:moveTo>
                <a:pt x="0" y="45720"/>
              </a:moveTo>
              <a:lnTo>
                <a:pt x="389694"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25408F"/>
            </a:solidFill>
          </a:endParaRPr>
        </a:p>
      </dsp:txBody>
      <dsp:txXfrm>
        <a:off x="1218044" y="2515176"/>
        <a:ext cx="19484" cy="19484"/>
      </dsp:txXfrm>
    </dsp:sp>
    <dsp:sp modelId="{1930579F-57EB-4C80-A690-E2DAF04DC724}">
      <dsp:nvSpPr>
        <dsp:cNvPr id="0" name=""/>
        <dsp:cNvSpPr/>
      </dsp:nvSpPr>
      <dsp:spPr>
        <a:xfrm>
          <a:off x="1032939" y="1782361"/>
          <a:ext cx="389694" cy="742557"/>
        </a:xfrm>
        <a:custGeom>
          <a:avLst/>
          <a:gdLst/>
          <a:ahLst/>
          <a:cxnLst/>
          <a:rect l="0" t="0" r="0" b="0"/>
          <a:pathLst>
            <a:path>
              <a:moveTo>
                <a:pt x="0" y="742557"/>
              </a:moveTo>
              <a:lnTo>
                <a:pt x="194847" y="742557"/>
              </a:lnTo>
              <a:lnTo>
                <a:pt x="194847" y="0"/>
              </a:lnTo>
              <a:lnTo>
                <a:pt x="38969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25408F"/>
            </a:solidFill>
          </a:endParaRPr>
        </a:p>
      </dsp:txBody>
      <dsp:txXfrm>
        <a:off x="1206822" y="2132674"/>
        <a:ext cx="41930" cy="41930"/>
      </dsp:txXfrm>
    </dsp:sp>
    <dsp:sp modelId="{2E840B3C-8E3D-4D10-804C-A924091452FF}">
      <dsp:nvSpPr>
        <dsp:cNvPr id="0" name=""/>
        <dsp:cNvSpPr/>
      </dsp:nvSpPr>
      <dsp:spPr>
        <a:xfrm>
          <a:off x="1032939" y="1039803"/>
          <a:ext cx="389694" cy="1485115"/>
        </a:xfrm>
        <a:custGeom>
          <a:avLst/>
          <a:gdLst/>
          <a:ahLst/>
          <a:cxnLst/>
          <a:rect l="0" t="0" r="0" b="0"/>
          <a:pathLst>
            <a:path>
              <a:moveTo>
                <a:pt x="0" y="1485115"/>
              </a:moveTo>
              <a:lnTo>
                <a:pt x="194847" y="1485115"/>
              </a:lnTo>
              <a:lnTo>
                <a:pt x="194847" y="0"/>
              </a:lnTo>
              <a:lnTo>
                <a:pt x="38969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solidFill>
              <a:srgbClr val="25408F"/>
            </a:solidFill>
          </a:endParaRPr>
        </a:p>
      </dsp:txBody>
      <dsp:txXfrm>
        <a:off x="1189402" y="1743976"/>
        <a:ext cx="76769" cy="76769"/>
      </dsp:txXfrm>
    </dsp:sp>
    <dsp:sp modelId="{3A18D7B7-EDFF-4A2E-92BA-27AE4A1F534C}">
      <dsp:nvSpPr>
        <dsp:cNvPr id="0" name=""/>
        <dsp:cNvSpPr/>
      </dsp:nvSpPr>
      <dsp:spPr>
        <a:xfrm>
          <a:off x="1032939" y="297245"/>
          <a:ext cx="389694" cy="2227673"/>
        </a:xfrm>
        <a:custGeom>
          <a:avLst/>
          <a:gdLst/>
          <a:ahLst/>
          <a:cxnLst/>
          <a:rect l="0" t="0" r="0" b="0"/>
          <a:pathLst>
            <a:path>
              <a:moveTo>
                <a:pt x="0" y="2227673"/>
              </a:moveTo>
              <a:lnTo>
                <a:pt x="194847" y="2227673"/>
              </a:lnTo>
              <a:lnTo>
                <a:pt x="194847" y="0"/>
              </a:lnTo>
              <a:lnTo>
                <a:pt x="38969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dirty="0">
            <a:solidFill>
              <a:srgbClr val="25408F"/>
            </a:solidFill>
          </a:endParaRPr>
        </a:p>
      </dsp:txBody>
      <dsp:txXfrm>
        <a:off x="1171249" y="1354544"/>
        <a:ext cx="113075" cy="113075"/>
      </dsp:txXfrm>
    </dsp:sp>
    <dsp:sp modelId="{FBD1AA06-9E3C-4A65-AA33-D4952EEC1E0A}">
      <dsp:nvSpPr>
        <dsp:cNvPr id="0" name=""/>
        <dsp:cNvSpPr/>
      </dsp:nvSpPr>
      <dsp:spPr>
        <a:xfrm rot="16200000">
          <a:off x="-827363" y="2227895"/>
          <a:ext cx="3126559" cy="5940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a:solidFill>
                <a:srgbClr val="25408F"/>
              </a:solidFill>
            </a:rPr>
            <a:t>Funds</a:t>
          </a:r>
        </a:p>
      </dsp:txBody>
      <dsp:txXfrm>
        <a:off x="-827363" y="2227895"/>
        <a:ext cx="3126559" cy="594046"/>
      </dsp:txXfrm>
    </dsp:sp>
    <dsp:sp modelId="{099307C2-9BA9-4135-804A-7EF161C408B2}">
      <dsp:nvSpPr>
        <dsp:cNvPr id="0" name=""/>
        <dsp:cNvSpPr/>
      </dsp:nvSpPr>
      <dsp:spPr>
        <a:xfrm>
          <a:off x="1422634" y="221"/>
          <a:ext cx="1948472" cy="5940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solidFill>
                <a:srgbClr val="25408F"/>
              </a:solidFill>
            </a:rPr>
            <a:t>General Fund</a:t>
          </a:r>
        </a:p>
      </dsp:txBody>
      <dsp:txXfrm>
        <a:off x="1422634" y="221"/>
        <a:ext cx="1948472" cy="594046"/>
      </dsp:txXfrm>
    </dsp:sp>
    <dsp:sp modelId="{56ED5CF8-DD2D-400C-B87C-103BDC26632B}">
      <dsp:nvSpPr>
        <dsp:cNvPr id="0" name=""/>
        <dsp:cNvSpPr/>
      </dsp:nvSpPr>
      <dsp:spPr>
        <a:xfrm>
          <a:off x="1422634" y="742779"/>
          <a:ext cx="1948472" cy="5940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solidFill>
                <a:srgbClr val="25408F"/>
              </a:solidFill>
            </a:rPr>
            <a:t>Management</a:t>
          </a:r>
        </a:p>
      </dsp:txBody>
      <dsp:txXfrm>
        <a:off x="1422634" y="742779"/>
        <a:ext cx="1948472" cy="594046"/>
      </dsp:txXfrm>
    </dsp:sp>
    <dsp:sp modelId="{DF8D133D-AC8F-43EF-9A8F-5513B42671F7}">
      <dsp:nvSpPr>
        <dsp:cNvPr id="0" name=""/>
        <dsp:cNvSpPr/>
      </dsp:nvSpPr>
      <dsp:spPr>
        <a:xfrm>
          <a:off x="1422634" y="1485337"/>
          <a:ext cx="1948472" cy="5940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solidFill>
                <a:srgbClr val="25408F"/>
              </a:solidFill>
            </a:rPr>
            <a:t>PPEL</a:t>
          </a:r>
        </a:p>
      </dsp:txBody>
      <dsp:txXfrm>
        <a:off x="1422634" y="1485337"/>
        <a:ext cx="1948472" cy="594046"/>
      </dsp:txXfrm>
    </dsp:sp>
    <dsp:sp modelId="{02DF96B4-8E98-4A75-B8CB-2A92158C46F9}">
      <dsp:nvSpPr>
        <dsp:cNvPr id="0" name=""/>
        <dsp:cNvSpPr/>
      </dsp:nvSpPr>
      <dsp:spPr>
        <a:xfrm>
          <a:off x="1422634" y="2227895"/>
          <a:ext cx="1948472" cy="5940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solidFill>
                <a:srgbClr val="25408F"/>
              </a:solidFill>
            </a:rPr>
            <a:t>Capital Projects</a:t>
          </a:r>
        </a:p>
      </dsp:txBody>
      <dsp:txXfrm>
        <a:off x="1422634" y="2227895"/>
        <a:ext cx="1948472" cy="594046"/>
      </dsp:txXfrm>
    </dsp:sp>
    <dsp:sp modelId="{98BA0321-040D-407F-8140-7F2050D39446}">
      <dsp:nvSpPr>
        <dsp:cNvPr id="0" name=""/>
        <dsp:cNvSpPr/>
      </dsp:nvSpPr>
      <dsp:spPr>
        <a:xfrm>
          <a:off x="1422634" y="2970453"/>
          <a:ext cx="1948472" cy="5940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solidFill>
                <a:srgbClr val="25408F"/>
              </a:solidFill>
            </a:rPr>
            <a:t>Debt Service</a:t>
          </a:r>
        </a:p>
      </dsp:txBody>
      <dsp:txXfrm>
        <a:off x="1422634" y="2970453"/>
        <a:ext cx="1948472" cy="594046"/>
      </dsp:txXfrm>
    </dsp:sp>
    <dsp:sp modelId="{51DCEB97-A1DE-4EBB-8322-A07B8571E5ED}">
      <dsp:nvSpPr>
        <dsp:cNvPr id="0" name=""/>
        <dsp:cNvSpPr/>
      </dsp:nvSpPr>
      <dsp:spPr>
        <a:xfrm>
          <a:off x="1422634" y="3713011"/>
          <a:ext cx="1948472" cy="5940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solidFill>
                <a:srgbClr val="25408F"/>
              </a:solidFill>
            </a:rPr>
            <a:t>PERL</a:t>
          </a:r>
        </a:p>
      </dsp:txBody>
      <dsp:txXfrm>
        <a:off x="1422634" y="3713011"/>
        <a:ext cx="1948472" cy="594046"/>
      </dsp:txXfrm>
    </dsp:sp>
    <dsp:sp modelId="{C186A7BE-1E71-4F33-8504-B4838AB01A73}">
      <dsp:nvSpPr>
        <dsp:cNvPr id="0" name=""/>
        <dsp:cNvSpPr/>
      </dsp:nvSpPr>
      <dsp:spPr>
        <a:xfrm>
          <a:off x="1422634" y="4455569"/>
          <a:ext cx="1948472" cy="5940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solidFill>
                <a:srgbClr val="25408F"/>
              </a:solidFill>
            </a:rPr>
            <a:t>Child Care</a:t>
          </a:r>
        </a:p>
      </dsp:txBody>
      <dsp:txXfrm>
        <a:off x="1422634" y="4455569"/>
        <a:ext cx="1948472" cy="59404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1F09128-C425-42EF-A86D-CC7A1F3D689C}" type="datetimeFigureOut">
              <a:rPr lang="en-US" smtClean="0"/>
              <a:t>12/18/2019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036660A-8F86-41E0-92EF-3AC5233C6509}" type="slidenum">
              <a:rPr lang="en-US" smtClean="0"/>
              <a:t>‹#›</a:t>
            </a:fld>
            <a:endParaRPr lang="en-US" dirty="0"/>
          </a:p>
        </p:txBody>
      </p:sp>
    </p:spTree>
    <p:extLst>
      <p:ext uri="{BB962C8B-B14F-4D97-AF65-F5344CB8AC3E}">
        <p14:creationId xmlns:p14="http://schemas.microsoft.com/office/powerpoint/2010/main" val="3148210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690563"/>
            <a:ext cx="46101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9DEFA-A6E1-4627-8453-89CF76F358A1}" type="slidenum">
              <a:rPr lang="en-US" smtClean="0"/>
              <a:t>1</a:t>
            </a:fld>
            <a:endParaRPr lang="en-US" dirty="0"/>
          </a:p>
        </p:txBody>
      </p:sp>
      <p:sp>
        <p:nvSpPr>
          <p:cNvPr id="6" name="Footer Placeholder 5"/>
          <p:cNvSpPr>
            <a:spLocks noGrp="1"/>
          </p:cNvSpPr>
          <p:nvPr>
            <p:ph type="ftr" sz="quarter" idx="12"/>
          </p:nvPr>
        </p:nvSpPr>
        <p:spPr/>
        <p:txBody>
          <a:bodyPr/>
          <a:lstStyle/>
          <a:p>
            <a:r>
              <a:rPr lang="en-US" dirty="0"/>
              <a:t>© ISFIS Inc, 2019</a:t>
            </a:r>
          </a:p>
        </p:txBody>
      </p:sp>
      <p:sp>
        <p:nvSpPr>
          <p:cNvPr id="7" name="Header Placeholder 6"/>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122514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3136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5497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6650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2800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4418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4343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811139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9431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2225" y="1827213"/>
            <a:ext cx="3581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A4240EE4-8289-4A10-9A6C-ABE4919B2DD2}" type="slidenum">
              <a:rPr lang="en-US" altLang="en-US"/>
              <a:pPr>
                <a:defRPr/>
              </a:pPr>
              <a:t>‹#›</a:t>
            </a:fld>
            <a:endParaRPr lang="en-US" altLang="en-US" dirty="0"/>
          </a:p>
        </p:txBody>
      </p:sp>
    </p:spTree>
    <p:extLst>
      <p:ext uri="{BB962C8B-B14F-4D97-AF65-F5344CB8AC3E}">
        <p14:creationId xmlns:p14="http://schemas.microsoft.com/office/powerpoint/2010/main" val="418775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a:t>Click to edit Master title style</a:t>
            </a:r>
          </a:p>
        </p:txBody>
      </p:sp>
      <p:sp>
        <p:nvSpPr>
          <p:cNvPr id="3" name="Text Placeholder 2"/>
          <p:cNvSpPr>
            <a:spLocks noGrp="1"/>
          </p:cNvSpPr>
          <p:nvPr>
            <p:ph type="body" sz="half" idx="1"/>
          </p:nvPr>
        </p:nvSpPr>
        <p:spPr>
          <a:xfrm>
            <a:off x="1370013" y="1827213"/>
            <a:ext cx="357981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2225" y="18272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2225" y="3960813"/>
            <a:ext cx="3581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13"/>
          <p:cNvSpPr>
            <a:spLocks noGrp="1"/>
          </p:cNvSpPr>
          <p:nvPr>
            <p:ph type="dt" sz="half" idx="10"/>
          </p:nvPr>
        </p:nvSpPr>
        <p:spPr/>
        <p:txBody>
          <a:bodyPr/>
          <a:lstStyle>
            <a:lvl1pPr>
              <a:defRPr/>
            </a:lvl1pPr>
          </a:lstStyle>
          <a:p>
            <a:pPr>
              <a:defRPr/>
            </a:pPr>
            <a:endParaRPr lang="en-US" dirty="0"/>
          </a:p>
        </p:txBody>
      </p:sp>
      <p:sp>
        <p:nvSpPr>
          <p:cNvPr id="7" name="Footer Placeholder 2"/>
          <p:cNvSpPr>
            <a:spLocks noGrp="1"/>
          </p:cNvSpPr>
          <p:nvPr>
            <p:ph type="ftr" sz="quarter" idx="11"/>
          </p:nvPr>
        </p:nvSpPr>
        <p:spPr/>
        <p:txBody>
          <a:bodyPr/>
          <a:lstStyle>
            <a:lvl1pPr>
              <a:defRPr/>
            </a:lvl1pPr>
          </a:lstStyle>
          <a:p>
            <a:pPr>
              <a:defRPr/>
            </a:pPr>
            <a:endParaRPr lang="en-US" dirty="0"/>
          </a:p>
        </p:txBody>
      </p:sp>
      <p:sp>
        <p:nvSpPr>
          <p:cNvPr id="8" name="Slide Number Placeholder 22"/>
          <p:cNvSpPr>
            <a:spLocks noGrp="1"/>
          </p:cNvSpPr>
          <p:nvPr>
            <p:ph type="sldNum" sz="quarter" idx="12"/>
          </p:nvPr>
        </p:nvSpPr>
        <p:spPr/>
        <p:txBody>
          <a:bodyPr/>
          <a:lstStyle>
            <a:lvl1pPr>
              <a:defRPr/>
            </a:lvl1pPr>
          </a:lstStyle>
          <a:p>
            <a:pPr>
              <a:defRPr/>
            </a:pPr>
            <a:fld id="{C67E5DE4-0009-4E30-90CB-E80E26A5742F}" type="slidenum">
              <a:rPr lang="en-US" altLang="en-US"/>
              <a:pPr>
                <a:defRPr/>
              </a:pPr>
              <a:t>‹#›</a:t>
            </a:fld>
            <a:endParaRPr lang="en-US" altLang="en-US" dirty="0"/>
          </a:p>
        </p:txBody>
      </p:sp>
    </p:spTree>
    <p:extLst>
      <p:ext uri="{BB962C8B-B14F-4D97-AF65-F5344CB8AC3E}">
        <p14:creationId xmlns:p14="http://schemas.microsoft.com/office/powerpoint/2010/main" val="1866347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095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7318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611912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440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81117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0736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6827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1791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12/18/2019</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295463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ducateiowa.gov/pk-12/school-business-and-finance/financial-management/school-budget-review-committee/school-0"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gis.iowa.gov/docs/publications/SD/1125535.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iowaschoolfinance.com/board_building_blocks" TargetMode="External"/><Relationship Id="rId2" Type="http://schemas.openxmlformats.org/officeDocument/2006/relationships/hyperlink" Target="https://www.iowaschoolfinance.com/FACT" TargetMode="External"/><Relationship Id="rId1" Type="http://schemas.openxmlformats.org/officeDocument/2006/relationships/slideLayout" Target="../slideLayouts/slideLayout2.xml"/><Relationship Id="rId4" Type="http://schemas.openxmlformats.org/officeDocument/2006/relationships/hyperlink" Target="https://www.iowaschoolfinance.com/interactive_ma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iowaschoolfinance.com/" TargetMode="External"/><Relationship Id="rId1" Type="http://schemas.openxmlformats.org/officeDocument/2006/relationships/slideLayout" Target="../slideLayouts/slideLayout2.xml"/><Relationship Id="rId5" Type="http://schemas.openxmlformats.org/officeDocument/2006/relationships/hyperlink" Target="mailto:larry.sigel@gmail.com" TargetMode="External"/><Relationship Id="rId4" Type="http://schemas.openxmlformats.org/officeDocument/2006/relationships/hyperlink" Target="mailto:margaret@iowaschoolfinance.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7134" y="2493548"/>
            <a:ext cx="9220200" cy="630652"/>
          </a:xfrm>
          <a:prstGeom prst="rect">
            <a:avLst/>
          </a:prstGeom>
          <a:solidFill>
            <a:srgbClr val="15C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3" name="Picture 2"/>
          <p:cNvPicPr>
            <a:picLocks noChangeAspect="1"/>
          </p:cNvPicPr>
          <p:nvPr/>
        </p:nvPicPr>
        <p:blipFill rotWithShape="1">
          <a:blip r:embed="rId3"/>
          <a:srcRect b="25401"/>
          <a:stretch/>
        </p:blipFill>
        <p:spPr>
          <a:xfrm>
            <a:off x="-47134" y="-42221"/>
            <a:ext cx="9262621" cy="2565787"/>
          </a:xfrm>
          <a:prstGeom prst="rect">
            <a:avLst/>
          </a:prstGeom>
        </p:spPr>
      </p:pic>
      <p:sp>
        <p:nvSpPr>
          <p:cNvPr id="25602" name="Title 1"/>
          <p:cNvSpPr>
            <a:spLocks noGrp="1"/>
          </p:cNvSpPr>
          <p:nvPr>
            <p:ph type="ctrTitle"/>
          </p:nvPr>
        </p:nvSpPr>
        <p:spPr>
          <a:xfrm>
            <a:off x="-430710" y="2296967"/>
            <a:ext cx="7884625" cy="838201"/>
          </a:xfrm>
        </p:spPr>
        <p:txBody>
          <a:bodyPr>
            <a:normAutofit/>
          </a:bodyPr>
          <a:lstStyle/>
          <a:p>
            <a:r>
              <a:rPr lang="en-US" sz="4000" b="1" dirty="0">
                <a:solidFill>
                  <a:schemeClr val="accent1">
                    <a:lumMod val="20000"/>
                    <a:lumOff val="80000"/>
                  </a:schemeClr>
                </a:solidFill>
              </a:rPr>
              <a:t>School Finance Basics</a:t>
            </a:r>
            <a:endParaRPr lang="en-US" dirty="0">
              <a:solidFill>
                <a:schemeClr val="accent1">
                  <a:lumMod val="20000"/>
                  <a:lumOff val="80000"/>
                </a:schemeClr>
              </a:solidFill>
            </a:endParaRPr>
          </a:p>
        </p:txBody>
      </p:sp>
      <p:sp>
        <p:nvSpPr>
          <p:cNvPr id="25603" name="Subtitle 2"/>
          <p:cNvSpPr>
            <a:spLocks noGrp="1"/>
          </p:cNvSpPr>
          <p:nvPr>
            <p:ph type="subTitle" idx="1"/>
          </p:nvPr>
        </p:nvSpPr>
        <p:spPr>
          <a:xfrm>
            <a:off x="1237212" y="5976621"/>
            <a:ext cx="6934200" cy="1124582"/>
          </a:xfrm>
        </p:spPr>
        <p:txBody>
          <a:bodyPr>
            <a:normAutofit/>
          </a:bodyPr>
          <a:lstStyle/>
          <a:p>
            <a:pPr marL="63500"/>
            <a:endParaRPr lang="en-US" dirty="0"/>
          </a:p>
          <a:p>
            <a:pPr marL="63500"/>
            <a:r>
              <a:rPr lang="en-US" sz="1200" dirty="0"/>
              <a:t>© Iowa School Finance Information Services, 2019</a:t>
            </a:r>
          </a:p>
        </p:txBody>
      </p:sp>
      <p:sp>
        <p:nvSpPr>
          <p:cNvPr id="5" name="Slide Number Placeholder 4"/>
          <p:cNvSpPr>
            <a:spLocks noGrp="1"/>
          </p:cNvSpPr>
          <p:nvPr>
            <p:ph type="sldNum" sz="quarter" idx="12"/>
          </p:nvPr>
        </p:nvSpPr>
        <p:spPr/>
        <p:txBody>
          <a:bodyPr/>
          <a:lstStyle/>
          <a:p>
            <a:fld id="{7E3A9E86-4CC3-4959-A751-C33E618564A4}" type="slidenum">
              <a:rPr lang="en-US" smtClean="0"/>
              <a:t>1</a:t>
            </a:fld>
            <a:endParaRPr lang="en-US" dirty="0"/>
          </a:p>
        </p:txBody>
      </p:sp>
      <p:sp>
        <p:nvSpPr>
          <p:cNvPr id="8" name="Title 1"/>
          <p:cNvSpPr txBox="1">
            <a:spLocks/>
          </p:cNvSpPr>
          <p:nvPr/>
        </p:nvSpPr>
        <p:spPr>
          <a:xfrm>
            <a:off x="629687" y="2220517"/>
            <a:ext cx="7884625" cy="312613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solidFill>
                <a:srgbClr val="25408F"/>
              </a:solidFill>
            </a:endParaRPr>
          </a:p>
          <a:p>
            <a:r>
              <a:rPr lang="en-US" sz="3600" b="1" dirty="0">
                <a:solidFill>
                  <a:srgbClr val="25408F"/>
                </a:solidFill>
              </a:rPr>
              <a:t>Margaret Buckton, ISFIS/UEN</a:t>
            </a:r>
          </a:p>
          <a:p>
            <a:r>
              <a:rPr lang="en-US" sz="3600" b="1" dirty="0">
                <a:solidFill>
                  <a:srgbClr val="25408F"/>
                </a:solidFill>
              </a:rPr>
              <a:t>Larry Sigel, ISFIS</a:t>
            </a:r>
            <a:endParaRPr lang="en-US" sz="3600" dirty="0">
              <a:solidFill>
                <a:srgbClr val="25408F"/>
              </a:solidFill>
            </a:endParaRPr>
          </a:p>
        </p:txBody>
      </p:sp>
      <p:sp>
        <p:nvSpPr>
          <p:cNvPr id="6" name="Rectangle 5"/>
          <p:cNvSpPr/>
          <p:nvPr/>
        </p:nvSpPr>
        <p:spPr>
          <a:xfrm>
            <a:off x="57024" y="6288980"/>
            <a:ext cx="9067800" cy="99390"/>
          </a:xfrm>
          <a:prstGeom prst="rect">
            <a:avLst/>
          </a:prstGeom>
          <a:solidFill>
            <a:srgbClr val="00B0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1493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endParaRPr lang="en-US" altLang="en-US" dirty="0"/>
          </a:p>
        </p:txBody>
      </p:sp>
      <p:pic>
        <p:nvPicPr>
          <p:cNvPr id="3" name="Content Placeholder 2">
            <a:extLst>
              <a:ext uri="{FF2B5EF4-FFF2-40B4-BE49-F238E27FC236}">
                <a16:creationId xmlns:a16="http://schemas.microsoft.com/office/drawing/2014/main" id="{32FFD359-6B4E-4FB4-87F5-F00F206119B5}"/>
              </a:ext>
            </a:extLst>
          </p:cNvPr>
          <p:cNvPicPr>
            <a:picLocks noGrp="1" noChangeAspect="1"/>
          </p:cNvPicPr>
          <p:nvPr>
            <p:ph idx="1"/>
          </p:nvPr>
        </p:nvPicPr>
        <p:blipFill rotWithShape="1">
          <a:blip r:embed="rId2"/>
          <a:srcRect l="7146" r="2057"/>
          <a:stretch/>
        </p:blipFill>
        <p:spPr>
          <a:xfrm>
            <a:off x="609599" y="0"/>
            <a:ext cx="8058189" cy="6858000"/>
          </a:xfrm>
        </p:spPr>
      </p:pic>
      <p:sp>
        <p:nvSpPr>
          <p:cNvPr id="532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4CD4087C-7D5A-4736-BE08-406522FD8C8A}" type="slidenum">
              <a:rPr lang="en-US" altLang="en-US" smtClean="0">
                <a:solidFill>
                  <a:srgbClr val="000000"/>
                </a:solidFill>
                <a:latin typeface="Georgia" panose="02040502050405020303" pitchFamily="18" charset="0"/>
              </a:rPr>
              <a:pPr/>
              <a:t>10</a:t>
            </a:fld>
            <a:endParaRPr lang="en-US" altLang="en-US"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02122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3982" y="233218"/>
            <a:ext cx="8229600" cy="1066800"/>
          </a:xfrm>
        </p:spPr>
        <p:txBody>
          <a:bodyPr/>
          <a:lstStyle/>
          <a:p>
            <a:pPr eaLnBrk="1" hangingPunct="1"/>
            <a:r>
              <a:rPr lang="en-US" altLang="en-US" dirty="0"/>
              <a:t>General Fund</a:t>
            </a:r>
          </a:p>
        </p:txBody>
      </p:sp>
      <p:sp>
        <p:nvSpPr>
          <p:cNvPr id="18435" name="Content Placeholder 2"/>
          <p:cNvSpPr>
            <a:spLocks noGrp="1"/>
          </p:cNvSpPr>
          <p:nvPr>
            <p:ph idx="1"/>
          </p:nvPr>
        </p:nvSpPr>
        <p:spPr>
          <a:xfrm>
            <a:off x="152400" y="1126836"/>
            <a:ext cx="7624618" cy="5502564"/>
          </a:xfrm>
        </p:spPr>
        <p:txBody>
          <a:bodyPr>
            <a:normAutofit fontScale="92500" lnSpcReduction="10000"/>
          </a:bodyPr>
          <a:lstStyle/>
          <a:p>
            <a:pPr eaLnBrk="1" hangingPunct="1"/>
            <a:r>
              <a:rPr lang="en-US" altLang="en-US" sz="3600" dirty="0">
                <a:solidFill>
                  <a:srgbClr val="25408F"/>
                </a:solidFill>
              </a:rPr>
              <a:t>Basic Principles:</a:t>
            </a:r>
          </a:p>
          <a:p>
            <a:pPr lvl="1" eaLnBrk="1" hangingPunct="1"/>
            <a:r>
              <a:rPr lang="en-US" altLang="en-US" sz="3200" dirty="0">
                <a:solidFill>
                  <a:srgbClr val="25408F"/>
                </a:solidFill>
              </a:rPr>
              <a:t>Student driven, amount per student set by legislature.</a:t>
            </a:r>
          </a:p>
          <a:p>
            <a:pPr lvl="1" eaLnBrk="1" hangingPunct="1"/>
            <a:r>
              <a:rPr lang="en-US" altLang="en-US" sz="3200" dirty="0">
                <a:solidFill>
                  <a:srgbClr val="25408F"/>
                </a:solidFill>
              </a:rPr>
              <a:t>Schools are budget limited, not rate limited.  Doubling property value = property tax rate falls – no more $’s to spend.</a:t>
            </a:r>
          </a:p>
          <a:p>
            <a:pPr lvl="1" eaLnBrk="1" hangingPunct="1"/>
            <a:r>
              <a:rPr lang="en-US" altLang="en-US" sz="3200" dirty="0">
                <a:solidFill>
                  <a:srgbClr val="25408F"/>
                </a:solidFill>
              </a:rPr>
              <a:t>Tax rate driven by formula more than district actions.</a:t>
            </a:r>
          </a:p>
          <a:p>
            <a:pPr lvl="1" eaLnBrk="1" hangingPunct="1"/>
            <a:r>
              <a:rPr lang="en-US" altLang="en-US" sz="3200" dirty="0">
                <a:solidFill>
                  <a:srgbClr val="25408F"/>
                </a:solidFill>
              </a:rPr>
              <a:t>District can only spend funds on allowable purposes.</a:t>
            </a:r>
          </a:p>
        </p:txBody>
      </p:sp>
      <p:sp>
        <p:nvSpPr>
          <p:cNvPr id="18436" name="Slide Number Placeholder 3"/>
          <p:cNvSpPr>
            <a:spLocks noGrp="1"/>
          </p:cNvSpPr>
          <p:nvPr>
            <p:ph type="sldNum" sz="quarter" idx="12"/>
          </p:nvPr>
        </p:nvSpPr>
        <p:spPr bwMode="auto">
          <a:xfrm>
            <a:off x="8354281" y="6406488"/>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98889979-7CC3-41CD-BC35-BE86B79E3C88}" type="slidenum">
              <a:rPr lang="en-US" altLang="en-US" sz="1800" smtClean="0">
                <a:latin typeface="Verdana" panose="020B0604030504040204" pitchFamily="34" charset="0"/>
              </a:rPr>
              <a:pPr>
                <a:spcBef>
                  <a:spcPct val="0"/>
                </a:spcBef>
                <a:buClrTx/>
                <a:buFontTx/>
                <a:buNone/>
              </a:pPr>
              <a:t>11</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2067229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a:t>Funding Sources</a:t>
            </a:r>
          </a:p>
        </p:txBody>
      </p:sp>
      <p:sp>
        <p:nvSpPr>
          <p:cNvPr id="22531" name="Slide Number Placeholder 6"/>
          <p:cNvSpPr>
            <a:spLocks noGrp="1"/>
          </p:cNvSpPr>
          <p:nvPr>
            <p:ph type="sldNum" sz="quarter" idx="12"/>
          </p:nvPr>
        </p:nvSpPr>
        <p:spPr bwMode="auto">
          <a:xfrm>
            <a:off x="8631362" y="6452381"/>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91034DC-0987-4E9F-B7BE-B3411ADD08A0}" type="slidenum">
              <a:rPr lang="en-US" altLang="en-US" sz="1800" smtClean="0">
                <a:latin typeface="Verdana" panose="020B0604030504040204" pitchFamily="34" charset="0"/>
              </a:rPr>
              <a:pPr>
                <a:spcBef>
                  <a:spcPct val="0"/>
                </a:spcBef>
                <a:buClrTx/>
                <a:buFontTx/>
                <a:buNone/>
              </a:pPr>
              <a:t>12</a:t>
            </a:fld>
            <a:endParaRPr lang="en-US" altLang="en-US" sz="1800" dirty="0">
              <a:latin typeface="Verdana" panose="020B060403050404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3247370079"/>
              </p:ext>
            </p:extLst>
          </p:nvPr>
        </p:nvGraphicFramePr>
        <p:xfrm>
          <a:off x="193963" y="868218"/>
          <a:ext cx="7721601" cy="59492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978580521"/>
              </p:ext>
            </p:extLst>
          </p:nvPr>
        </p:nvGraphicFramePr>
        <p:xfrm>
          <a:off x="1154784" y="1192530"/>
          <a:ext cx="6669463" cy="53920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684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124691"/>
            <a:ext cx="8229600" cy="1066800"/>
          </a:xfrm>
        </p:spPr>
        <p:txBody>
          <a:bodyPr/>
          <a:lstStyle/>
          <a:p>
            <a:pPr eaLnBrk="1" hangingPunct="1"/>
            <a:r>
              <a:rPr lang="en-US" altLang="en-US" sz="4800" dirty="0"/>
              <a:t>General Fund</a:t>
            </a:r>
          </a:p>
        </p:txBody>
      </p:sp>
      <p:sp>
        <p:nvSpPr>
          <p:cNvPr id="23555" name="Rectangle 3"/>
          <p:cNvSpPr>
            <a:spLocks noGrp="1" noChangeArrowheads="1"/>
          </p:cNvSpPr>
          <p:nvPr>
            <p:ph idx="1"/>
          </p:nvPr>
        </p:nvSpPr>
        <p:spPr>
          <a:xfrm>
            <a:off x="228600" y="886691"/>
            <a:ext cx="7215909" cy="5590309"/>
          </a:xfrm>
        </p:spPr>
        <p:txBody>
          <a:bodyPr/>
          <a:lstStyle/>
          <a:p>
            <a:pPr eaLnBrk="1" hangingPunct="1"/>
            <a:r>
              <a:rPr lang="en-US" altLang="en-US" sz="3600" dirty="0">
                <a:solidFill>
                  <a:srgbClr val="25408F"/>
                </a:solidFill>
              </a:rPr>
              <a:t>Very important concept: Spending Authority</a:t>
            </a:r>
          </a:p>
          <a:p>
            <a:pPr eaLnBrk="1" hangingPunct="1"/>
            <a:r>
              <a:rPr lang="en-US" altLang="en-US" sz="3600" dirty="0">
                <a:solidFill>
                  <a:srgbClr val="25408F"/>
                </a:solidFill>
              </a:rPr>
              <a:t>State controls maximum amount of district spending</a:t>
            </a:r>
          </a:p>
          <a:p>
            <a:pPr eaLnBrk="1" hangingPunct="1"/>
            <a:r>
              <a:rPr lang="en-US" altLang="en-US" sz="3600" dirty="0">
                <a:solidFill>
                  <a:srgbClr val="25408F"/>
                </a:solidFill>
              </a:rPr>
              <a:t>Why? Equity – basic principle is that every child should receive the same amount of funding – no matter where they live</a:t>
            </a:r>
          </a:p>
        </p:txBody>
      </p:sp>
      <p:sp>
        <p:nvSpPr>
          <p:cNvPr id="23556" name="Slide Number Placeholder 5"/>
          <p:cNvSpPr>
            <a:spLocks noGrp="1"/>
          </p:cNvSpPr>
          <p:nvPr>
            <p:ph type="sldNum" sz="quarter" idx="12"/>
          </p:nvPr>
        </p:nvSpPr>
        <p:spPr bwMode="auto">
          <a:xfrm>
            <a:off x="8610600" y="6477000"/>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F9FB89FE-11DA-4FAF-A7C9-70B4FACA833E}" type="slidenum">
              <a:rPr lang="en-US" altLang="en-US" sz="1800" smtClean="0">
                <a:latin typeface="Verdana" panose="020B0604030504040204" pitchFamily="34" charset="0"/>
              </a:rPr>
              <a:pPr>
                <a:spcBef>
                  <a:spcPct val="0"/>
                </a:spcBef>
                <a:buClrTx/>
                <a:buFontTx/>
                <a:buNone/>
              </a:pPr>
              <a:t>13</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392875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533400"/>
            <a:ext cx="8229600" cy="1066800"/>
          </a:xfrm>
        </p:spPr>
        <p:txBody>
          <a:bodyPr/>
          <a:lstStyle/>
          <a:p>
            <a:pPr eaLnBrk="1" hangingPunct="1"/>
            <a:r>
              <a:rPr lang="en-US" altLang="en-US" dirty="0"/>
              <a:t>General Fund</a:t>
            </a:r>
          </a:p>
        </p:txBody>
      </p:sp>
      <p:sp>
        <p:nvSpPr>
          <p:cNvPr id="24579" name="Rectangle 3"/>
          <p:cNvSpPr>
            <a:spLocks noGrp="1" noChangeArrowheads="1"/>
          </p:cNvSpPr>
          <p:nvPr>
            <p:ph idx="1"/>
          </p:nvPr>
        </p:nvSpPr>
        <p:spPr>
          <a:xfrm>
            <a:off x="73892" y="1219200"/>
            <a:ext cx="7352146" cy="5072121"/>
          </a:xfrm>
        </p:spPr>
        <p:txBody>
          <a:bodyPr>
            <a:normAutofit lnSpcReduction="10000"/>
          </a:bodyPr>
          <a:lstStyle/>
          <a:p>
            <a:pPr eaLnBrk="1" hangingPunct="1"/>
            <a:r>
              <a:rPr lang="en-US" altLang="en-US" sz="3600" dirty="0">
                <a:solidFill>
                  <a:srgbClr val="25408F"/>
                </a:solidFill>
              </a:rPr>
              <a:t>Restriction of Spending Authority only applies to the General Fund – all other funds allow spending if you have the cash to spend</a:t>
            </a:r>
          </a:p>
          <a:p>
            <a:pPr eaLnBrk="1" hangingPunct="1"/>
            <a:r>
              <a:rPr lang="en-US" altLang="en-US" sz="3600" dirty="0">
                <a:solidFill>
                  <a:srgbClr val="25408F"/>
                </a:solidFill>
              </a:rPr>
              <a:t>District must account for two things in their General Fund:</a:t>
            </a:r>
          </a:p>
          <a:p>
            <a:pPr lvl="1" eaLnBrk="1" hangingPunct="1"/>
            <a:r>
              <a:rPr lang="en-US" altLang="en-US" sz="3200" dirty="0">
                <a:solidFill>
                  <a:srgbClr val="25408F"/>
                </a:solidFill>
              </a:rPr>
              <a:t>Fund Balance (cash)</a:t>
            </a:r>
          </a:p>
          <a:p>
            <a:pPr lvl="1" eaLnBrk="1" hangingPunct="1"/>
            <a:r>
              <a:rPr lang="en-US" altLang="en-US" sz="3200" dirty="0">
                <a:solidFill>
                  <a:srgbClr val="25408F"/>
                </a:solidFill>
              </a:rPr>
              <a:t>Spending Authority (credit card limit)</a:t>
            </a:r>
          </a:p>
        </p:txBody>
      </p:sp>
      <p:sp>
        <p:nvSpPr>
          <p:cNvPr id="24580" name="Slide Number Placeholder 5"/>
          <p:cNvSpPr>
            <a:spLocks noGrp="1"/>
          </p:cNvSpPr>
          <p:nvPr>
            <p:ph type="sldNum" sz="quarter" idx="12"/>
          </p:nvPr>
        </p:nvSpPr>
        <p:spPr bwMode="auto">
          <a:xfrm>
            <a:off x="8610600" y="6406488"/>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204A814-BC0C-4ED0-81DB-1A1F36655FE6}" type="slidenum">
              <a:rPr lang="en-US" altLang="en-US" sz="1800" smtClean="0">
                <a:latin typeface="Verdana" panose="020B0604030504040204" pitchFamily="34" charset="0"/>
              </a:rPr>
              <a:pPr>
                <a:spcBef>
                  <a:spcPct val="0"/>
                </a:spcBef>
                <a:buClrTx/>
                <a:buFontTx/>
                <a:buNone/>
              </a:pPr>
              <a:t>14</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3682408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533400"/>
            <a:ext cx="8229600" cy="1066800"/>
          </a:xfrm>
        </p:spPr>
        <p:txBody>
          <a:bodyPr/>
          <a:lstStyle/>
          <a:p>
            <a:pPr eaLnBrk="1" hangingPunct="1"/>
            <a:r>
              <a:rPr lang="en-US" altLang="en-US" dirty="0"/>
              <a:t>General Fund</a:t>
            </a:r>
          </a:p>
        </p:txBody>
      </p:sp>
      <p:sp>
        <p:nvSpPr>
          <p:cNvPr id="25603" name="Rectangle 3"/>
          <p:cNvSpPr>
            <a:spLocks noGrp="1" noChangeArrowheads="1"/>
          </p:cNvSpPr>
          <p:nvPr>
            <p:ph idx="1"/>
          </p:nvPr>
        </p:nvSpPr>
        <p:spPr>
          <a:xfrm>
            <a:off x="457200" y="1523999"/>
            <a:ext cx="7208982" cy="5247614"/>
          </a:xfrm>
        </p:spPr>
        <p:txBody>
          <a:bodyPr>
            <a:normAutofit fontScale="92500" lnSpcReduction="10000"/>
          </a:bodyPr>
          <a:lstStyle/>
          <a:p>
            <a:pPr eaLnBrk="1" hangingPunct="1"/>
            <a:r>
              <a:rPr lang="en-US" altLang="en-US" sz="3600" dirty="0">
                <a:solidFill>
                  <a:srgbClr val="25408F"/>
                </a:solidFill>
              </a:rPr>
              <a:t>Limit on spending is the amount of Spending Authority a district has </a:t>
            </a:r>
            <a:r>
              <a:rPr lang="en-US" altLang="en-US" sz="3600" u="sng" dirty="0">
                <a:solidFill>
                  <a:srgbClr val="25408F"/>
                </a:solidFill>
              </a:rPr>
              <a:t>not</a:t>
            </a:r>
            <a:r>
              <a:rPr lang="en-US" altLang="en-US" sz="3600" dirty="0">
                <a:solidFill>
                  <a:srgbClr val="25408F"/>
                </a:solidFill>
              </a:rPr>
              <a:t> the amount of cash or fund balance</a:t>
            </a:r>
          </a:p>
          <a:p>
            <a:pPr eaLnBrk="1" hangingPunct="1"/>
            <a:r>
              <a:rPr lang="en-US" altLang="en-US" sz="3600" dirty="0">
                <a:solidFill>
                  <a:srgbClr val="25408F"/>
                </a:solidFill>
              </a:rPr>
              <a:t>Total Spending Authority for a year is:</a:t>
            </a:r>
          </a:p>
          <a:p>
            <a:pPr lvl="1" eaLnBrk="1" hangingPunct="1">
              <a:buFont typeface="Wingdings" panose="05000000000000000000" pitchFamily="2" charset="2"/>
              <a:buNone/>
            </a:pPr>
            <a:r>
              <a:rPr lang="en-US" altLang="en-US" sz="3200" dirty="0">
                <a:solidFill>
                  <a:srgbClr val="25408F"/>
                </a:solidFill>
              </a:rPr>
              <a:t>    	</a:t>
            </a:r>
            <a:r>
              <a:rPr lang="en-US" altLang="en-US" sz="2800" dirty="0">
                <a:solidFill>
                  <a:srgbClr val="25408F"/>
                </a:solidFill>
              </a:rPr>
              <a:t>Current year Spending Authority</a:t>
            </a:r>
          </a:p>
          <a:p>
            <a:pPr lvl="1" eaLnBrk="1" hangingPunct="1">
              <a:buFont typeface="Wingdings" panose="05000000000000000000" pitchFamily="2" charset="2"/>
              <a:buNone/>
            </a:pPr>
            <a:r>
              <a:rPr lang="en-US" altLang="en-US" sz="2800" dirty="0">
                <a:solidFill>
                  <a:srgbClr val="25408F"/>
                </a:solidFill>
              </a:rPr>
              <a:t>+  Previous year’s surplus Spending Authority</a:t>
            </a:r>
          </a:p>
          <a:p>
            <a:pPr lvl="1" eaLnBrk="1" hangingPunct="1">
              <a:buFont typeface="Wingdings" panose="05000000000000000000" pitchFamily="2" charset="2"/>
              <a:buNone/>
            </a:pPr>
            <a:r>
              <a:rPr lang="en-US" altLang="en-US" sz="2800" dirty="0">
                <a:solidFill>
                  <a:srgbClr val="25408F"/>
                </a:solidFill>
              </a:rPr>
              <a:t>=  Total Spending Authority</a:t>
            </a:r>
          </a:p>
        </p:txBody>
      </p:sp>
      <p:sp>
        <p:nvSpPr>
          <p:cNvPr id="25604" name="Slide Number Placeholder 5"/>
          <p:cNvSpPr>
            <a:spLocks noGrp="1"/>
          </p:cNvSpPr>
          <p:nvPr>
            <p:ph type="sldNum" sz="quarter" idx="12"/>
          </p:nvPr>
        </p:nvSpPr>
        <p:spPr bwMode="auto">
          <a:xfrm>
            <a:off x="8610600" y="6406488"/>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0CF78567-8529-49FE-88BF-3DAE044224BD}" type="slidenum">
              <a:rPr lang="en-US" altLang="en-US" sz="1800" smtClean="0">
                <a:latin typeface="Verdana" panose="020B0604030504040204" pitchFamily="34" charset="0"/>
              </a:rPr>
              <a:pPr>
                <a:spcBef>
                  <a:spcPct val="0"/>
                </a:spcBef>
                <a:buClrTx/>
                <a:buFontTx/>
                <a:buNone/>
              </a:pPr>
              <a:t>15</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684585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33400"/>
            <a:ext cx="8229600" cy="1066800"/>
          </a:xfrm>
        </p:spPr>
        <p:txBody>
          <a:bodyPr/>
          <a:lstStyle/>
          <a:p>
            <a:pPr eaLnBrk="1" hangingPunct="1"/>
            <a:r>
              <a:rPr lang="en-US" altLang="en-US" dirty="0"/>
              <a:t>General Fund</a:t>
            </a:r>
          </a:p>
        </p:txBody>
      </p:sp>
      <p:sp>
        <p:nvSpPr>
          <p:cNvPr id="27651" name="Rectangle 3"/>
          <p:cNvSpPr>
            <a:spLocks noGrp="1" noChangeArrowheads="1"/>
          </p:cNvSpPr>
          <p:nvPr>
            <p:ph idx="1"/>
          </p:nvPr>
        </p:nvSpPr>
        <p:spPr>
          <a:xfrm>
            <a:off x="63630" y="1324298"/>
            <a:ext cx="7949154" cy="5576455"/>
          </a:xfrm>
        </p:spPr>
        <p:txBody>
          <a:bodyPr>
            <a:normAutofit fontScale="92500"/>
          </a:bodyPr>
          <a:lstStyle/>
          <a:p>
            <a:pPr eaLnBrk="1" hangingPunct="1">
              <a:lnSpc>
                <a:spcPct val="90000"/>
              </a:lnSpc>
            </a:pPr>
            <a:r>
              <a:rPr lang="en-US" altLang="en-US" sz="3200" dirty="0">
                <a:solidFill>
                  <a:srgbClr val="25408F"/>
                </a:solidFill>
              </a:rPr>
              <a:t>Where does Spending Authority            come from?</a:t>
            </a:r>
          </a:p>
          <a:p>
            <a:pPr lvl="1" eaLnBrk="1" hangingPunct="1">
              <a:lnSpc>
                <a:spcPct val="90000"/>
              </a:lnSpc>
            </a:pPr>
            <a:r>
              <a:rPr lang="en-US" altLang="en-US" sz="2800" dirty="0">
                <a:solidFill>
                  <a:srgbClr val="25408F"/>
                </a:solidFill>
              </a:rPr>
              <a:t>Basic formula: # of children x a cost per child = total current year Spending Authority.</a:t>
            </a:r>
          </a:p>
          <a:p>
            <a:pPr lvl="2" eaLnBrk="1" hangingPunct="1">
              <a:lnSpc>
                <a:spcPct val="90000"/>
              </a:lnSpc>
            </a:pPr>
            <a:r>
              <a:rPr lang="en-US" altLang="en-US" sz="2800" dirty="0">
                <a:solidFill>
                  <a:srgbClr val="25408F"/>
                </a:solidFill>
              </a:rPr>
              <a:t># of children is a year behind – always use prior year count – this October’s number = the number used for next year’s budget</a:t>
            </a:r>
          </a:p>
          <a:p>
            <a:pPr lvl="2" eaLnBrk="1" hangingPunct="1">
              <a:lnSpc>
                <a:spcPct val="90000"/>
              </a:lnSpc>
            </a:pPr>
            <a:r>
              <a:rPr lang="en-US" altLang="en-US" sz="2800" dirty="0">
                <a:solidFill>
                  <a:srgbClr val="25408F"/>
                </a:solidFill>
              </a:rPr>
              <a:t>Cost per child is set by the Iowa Legislature by setting State Supplementary Assistance Rate (formerly Allowable Growth)</a:t>
            </a:r>
          </a:p>
          <a:p>
            <a:pPr lvl="2" eaLnBrk="1" hangingPunct="1">
              <a:lnSpc>
                <a:spcPct val="90000"/>
              </a:lnSpc>
            </a:pPr>
            <a:r>
              <a:rPr lang="en-US" altLang="en-US" sz="2800" dirty="0">
                <a:solidFill>
                  <a:srgbClr val="25408F"/>
                </a:solidFill>
              </a:rPr>
              <a:t>Spending Authority is then funded by a combination of State Aid and Property Taxes</a:t>
            </a:r>
          </a:p>
        </p:txBody>
      </p:sp>
      <p:sp>
        <p:nvSpPr>
          <p:cNvPr id="27652" name="Slide Number Placeholder 5"/>
          <p:cNvSpPr>
            <a:spLocks noGrp="1"/>
          </p:cNvSpPr>
          <p:nvPr>
            <p:ph type="sldNum" sz="quarter" idx="12"/>
          </p:nvPr>
        </p:nvSpPr>
        <p:spPr bwMode="auto">
          <a:xfrm>
            <a:off x="8649855" y="6492875"/>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768BD917-C828-4C7E-8148-54BCAB4408CB}" type="slidenum">
              <a:rPr lang="en-US" altLang="en-US" sz="1800" smtClean="0">
                <a:latin typeface="Verdana" panose="020B0604030504040204" pitchFamily="34" charset="0"/>
              </a:rPr>
              <a:pPr>
                <a:spcBef>
                  <a:spcPct val="0"/>
                </a:spcBef>
                <a:buClrTx/>
                <a:buFontTx/>
                <a:buNone/>
              </a:pPr>
              <a:t>16</a:t>
            </a:fld>
            <a:endParaRPr lang="en-US" altLang="en-US" sz="1800" dirty="0">
              <a:latin typeface="Verdana" panose="020B0604030504040204" pitchFamily="34" charset="0"/>
            </a:endParaRPr>
          </a:p>
        </p:txBody>
      </p:sp>
      <p:pic>
        <p:nvPicPr>
          <p:cNvPr id="5" name="Picture 1" descr="&lt;strong&gt;Credit Card&lt;/strong&gt; (Front) by Jmlevick"/>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5237" y="170517"/>
            <a:ext cx="15367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738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76200"/>
            <a:ext cx="8229600" cy="1066800"/>
          </a:xfrm>
        </p:spPr>
        <p:txBody>
          <a:bodyPr/>
          <a:lstStyle/>
          <a:p>
            <a:pPr eaLnBrk="1" hangingPunct="1"/>
            <a:r>
              <a:rPr lang="en-US" altLang="en-US" dirty="0"/>
              <a:t>General Fund</a:t>
            </a:r>
          </a:p>
        </p:txBody>
      </p:sp>
      <p:sp>
        <p:nvSpPr>
          <p:cNvPr id="26627" name="Rectangle 3"/>
          <p:cNvSpPr>
            <a:spLocks noGrp="1" noChangeArrowheads="1"/>
          </p:cNvSpPr>
          <p:nvPr>
            <p:ph idx="1"/>
          </p:nvPr>
        </p:nvSpPr>
        <p:spPr>
          <a:xfrm>
            <a:off x="228600" y="974292"/>
            <a:ext cx="7289800" cy="5701145"/>
          </a:xfrm>
        </p:spPr>
        <p:txBody>
          <a:bodyPr>
            <a:normAutofit fontScale="92500" lnSpcReduction="10000"/>
          </a:bodyPr>
          <a:lstStyle/>
          <a:p>
            <a:pPr eaLnBrk="1" hangingPunct="1"/>
            <a:r>
              <a:rPr lang="en-US" altLang="en-US" sz="3600" dirty="0">
                <a:solidFill>
                  <a:srgbClr val="25408F"/>
                </a:solidFill>
              </a:rPr>
              <a:t>Reconciling two concepts: Fund Balance and Unspent Budget Authority</a:t>
            </a:r>
          </a:p>
          <a:p>
            <a:pPr lvl="1" eaLnBrk="1" hangingPunct="1"/>
            <a:r>
              <a:rPr lang="en-US" altLang="en-US" sz="3200" dirty="0">
                <a:solidFill>
                  <a:srgbClr val="25408F"/>
                </a:solidFill>
              </a:rPr>
              <a:t>Fund Balance – if the district ceased to exist at the conclusion of the fiscal year – and took in all funds it was owed and paid all bills it owed – what would be left over</a:t>
            </a:r>
          </a:p>
          <a:p>
            <a:pPr lvl="1" eaLnBrk="1" hangingPunct="1"/>
            <a:r>
              <a:rPr lang="en-US" altLang="en-US" sz="3200" dirty="0">
                <a:solidFill>
                  <a:srgbClr val="25408F"/>
                </a:solidFill>
              </a:rPr>
              <a:t>Corollary to Fund Balance from Spending Authority perspective: Unspent Budget Authority (Unspent Balance)</a:t>
            </a:r>
          </a:p>
        </p:txBody>
      </p:sp>
      <p:sp>
        <p:nvSpPr>
          <p:cNvPr id="26628" name="Slide Number Placeholder 5"/>
          <p:cNvSpPr>
            <a:spLocks noGrp="1"/>
          </p:cNvSpPr>
          <p:nvPr>
            <p:ph type="sldNum" sz="quarter" idx="12"/>
          </p:nvPr>
        </p:nvSpPr>
        <p:spPr bwMode="auto">
          <a:xfrm>
            <a:off x="8631362" y="6492875"/>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30B13E77-6959-4FE2-9956-8E9CDC1D6B1C}" type="slidenum">
              <a:rPr lang="en-US" altLang="en-US" sz="1800" smtClean="0">
                <a:latin typeface="Verdana" panose="020B0604030504040204" pitchFamily="34" charset="0"/>
              </a:rPr>
              <a:pPr>
                <a:spcBef>
                  <a:spcPct val="0"/>
                </a:spcBef>
                <a:buClrTx/>
                <a:buFontTx/>
                <a:buNone/>
              </a:pPr>
              <a:t>17</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1595347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0677" y="69608"/>
            <a:ext cx="8616461" cy="6277217"/>
          </a:xfrm>
          <a:prstGeom prst="rect">
            <a:avLst/>
          </a:prstGeom>
        </p:spPr>
      </p:pic>
      <p:sp>
        <p:nvSpPr>
          <p:cNvPr id="65539" name="TextBox 4"/>
          <p:cNvSpPr txBox="1">
            <a:spLocks noChangeArrowheads="1"/>
          </p:cNvSpPr>
          <p:nvPr/>
        </p:nvSpPr>
        <p:spPr bwMode="auto">
          <a:xfrm>
            <a:off x="140678" y="5877541"/>
            <a:ext cx="8616460" cy="738664"/>
          </a:xfrm>
          <a:prstGeom prst="rect">
            <a:avLst/>
          </a:prstGeom>
          <a:solidFill>
            <a:schemeClr val="bg1"/>
          </a:solidFill>
          <a:ln>
            <a:noFill/>
          </a:ln>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1400" dirty="0"/>
              <a:t>There is a cumulative impact to low funding and several years with no time for planning.  HF 306 set 2.06% for 2019-20 school year. In 9 of the last 10 years, the increase in the cost per pupil has fallen short of cost increases schools typically experience. </a:t>
            </a:r>
          </a:p>
        </p:txBody>
      </p:sp>
      <p:sp>
        <p:nvSpPr>
          <p:cNvPr id="6" name="Rectangle 5"/>
          <p:cNvSpPr/>
          <p:nvPr/>
        </p:nvSpPr>
        <p:spPr>
          <a:xfrm>
            <a:off x="2895600" y="1600200"/>
            <a:ext cx="2946182" cy="769441"/>
          </a:xfrm>
          <a:prstGeom prst="rect">
            <a:avLst/>
          </a:prstGeom>
          <a:noFill/>
        </p:spPr>
        <p:txBody>
          <a:bodyPr>
            <a:spAutoFit/>
          </a:bodyPr>
          <a:lstStyle/>
          <a:p>
            <a:pPr algn="ctr">
              <a:defRPr/>
            </a:pPr>
            <a:r>
              <a:rPr lang="en-U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Adequacy</a:t>
            </a:r>
          </a:p>
        </p:txBody>
      </p:sp>
    </p:spTree>
    <p:extLst>
      <p:ext uri="{BB962C8B-B14F-4D97-AF65-F5344CB8AC3E}">
        <p14:creationId xmlns:p14="http://schemas.microsoft.com/office/powerpoint/2010/main" val="31970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Title 1"/>
          <p:cNvSpPr>
            <a:spLocks noGrp="1"/>
          </p:cNvSpPr>
          <p:nvPr>
            <p:ph type="title"/>
          </p:nvPr>
        </p:nvSpPr>
        <p:spPr>
          <a:xfrm>
            <a:off x="990600" y="685800"/>
            <a:ext cx="7616825" cy="1143000"/>
          </a:xfrm>
        </p:spPr>
        <p:txBody>
          <a:bodyPr>
            <a:normAutofit fontScale="90000"/>
          </a:bodyPr>
          <a:lstStyle/>
          <a:p>
            <a:pPr eaLnBrk="1" hangingPunct="1"/>
            <a:r>
              <a:rPr lang="en-US" altLang="en-US" dirty="0"/>
              <a:t>Permutations of Spending Authority and Fund Balance</a:t>
            </a:r>
          </a:p>
        </p:txBody>
      </p:sp>
      <p:sp>
        <p:nvSpPr>
          <p:cNvPr id="28676" name="Slide Number Placeholder 3"/>
          <p:cNvSpPr>
            <a:spLocks noGrp="1"/>
          </p:cNvSpPr>
          <p:nvPr>
            <p:ph type="sldNum" sz="quarter" idx="12"/>
          </p:nvPr>
        </p:nvSpPr>
        <p:spPr bwMode="auto">
          <a:xfrm>
            <a:off x="8576062" y="6406488"/>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7A4BE742-C1AB-477A-AAF6-1E6FF8850939}" type="slidenum">
              <a:rPr lang="en-US" altLang="en-US" sz="1800" smtClean="0">
                <a:latin typeface="Verdana" panose="020B0604030504040204" pitchFamily="34" charset="0"/>
              </a:rPr>
              <a:pPr>
                <a:spcBef>
                  <a:spcPct val="0"/>
                </a:spcBef>
                <a:buClrTx/>
                <a:buFontTx/>
                <a:buNone/>
              </a:pPr>
              <a:t>19</a:t>
            </a:fld>
            <a:endParaRPr lang="en-US" altLang="en-US" sz="1800" dirty="0">
              <a:latin typeface="Verdana" panose="020B0604030504040204" pitchFamily="34" charset="0"/>
            </a:endParaRPr>
          </a:p>
        </p:txBody>
      </p:sp>
      <p:grpSp>
        <p:nvGrpSpPr>
          <p:cNvPr id="2" name="Group 4"/>
          <p:cNvGrpSpPr>
            <a:grpSpLocks noChangeAspect="1"/>
          </p:cNvGrpSpPr>
          <p:nvPr/>
        </p:nvGrpSpPr>
        <p:grpSpPr bwMode="auto">
          <a:xfrm>
            <a:off x="120170" y="2142285"/>
            <a:ext cx="7474527" cy="3140340"/>
            <a:chOff x="139" y="1440"/>
            <a:chExt cx="5472" cy="2299"/>
          </a:xfrm>
        </p:grpSpPr>
        <p:sp>
          <p:nvSpPr>
            <p:cNvPr id="3" name="AutoShape 3"/>
            <p:cNvSpPr>
              <a:spLocks noChangeAspect="1" noChangeArrowheads="1" noTextEdit="1"/>
            </p:cNvSpPr>
            <p:nvPr/>
          </p:nvSpPr>
          <p:spPr bwMode="auto">
            <a:xfrm>
              <a:off x="139" y="1440"/>
              <a:ext cx="5472" cy="2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25408F"/>
                </a:solidFill>
              </a:endParaRPr>
            </a:p>
          </p:txBody>
        </p:sp>
        <p:sp>
          <p:nvSpPr>
            <p:cNvPr id="4" name="Rectangle 5"/>
            <p:cNvSpPr>
              <a:spLocks noChangeArrowheads="1"/>
            </p:cNvSpPr>
            <p:nvPr/>
          </p:nvSpPr>
          <p:spPr bwMode="auto">
            <a:xfrm>
              <a:off x="2900" y="2350"/>
              <a:ext cx="9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5408F"/>
                  </a:solidFill>
                  <a:effectLst/>
                  <a:latin typeface="Verdana" panose="020B0604030504040204" pitchFamily="34" charset="0"/>
                </a:rPr>
                <a:t>Negative</a:t>
              </a:r>
              <a:endParaRPr kumimoji="0" lang="en-US" altLang="en-US" sz="1800" b="0" i="0" u="none" strike="noStrike" cap="none" normalizeH="0" baseline="0" dirty="0">
                <a:ln>
                  <a:noFill/>
                </a:ln>
                <a:solidFill>
                  <a:srgbClr val="25408F"/>
                </a:solidFill>
                <a:effectLst/>
              </a:endParaRPr>
            </a:p>
          </p:txBody>
        </p:sp>
        <p:sp>
          <p:nvSpPr>
            <p:cNvPr id="5" name="Rectangle 6"/>
            <p:cNvSpPr>
              <a:spLocks noChangeArrowheads="1"/>
            </p:cNvSpPr>
            <p:nvPr/>
          </p:nvSpPr>
          <p:spPr bwMode="auto">
            <a:xfrm>
              <a:off x="4247" y="2344"/>
              <a:ext cx="80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5408F"/>
                  </a:solidFill>
                  <a:effectLst/>
                  <a:latin typeface="Verdana" panose="020B0604030504040204" pitchFamily="34" charset="0"/>
                </a:rPr>
                <a:t>Positive</a:t>
              </a:r>
              <a:endParaRPr kumimoji="0" lang="en-US" altLang="en-US" sz="1800" b="0" i="0" u="none" strike="noStrike" cap="none" normalizeH="0" baseline="0" dirty="0">
                <a:ln>
                  <a:noFill/>
                </a:ln>
                <a:solidFill>
                  <a:srgbClr val="25408F"/>
                </a:solidFill>
                <a:effectLst/>
              </a:endParaRPr>
            </a:p>
          </p:txBody>
        </p:sp>
        <p:sp>
          <p:nvSpPr>
            <p:cNvPr id="6" name="Rectangle 7"/>
            <p:cNvSpPr>
              <a:spLocks noChangeArrowheads="1"/>
            </p:cNvSpPr>
            <p:nvPr/>
          </p:nvSpPr>
          <p:spPr bwMode="auto">
            <a:xfrm>
              <a:off x="1568" y="2752"/>
              <a:ext cx="92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5408F"/>
                  </a:solidFill>
                  <a:effectLst/>
                  <a:latin typeface="Verdana" panose="020B0604030504040204" pitchFamily="34" charset="0"/>
                </a:rPr>
                <a:t>Negative</a:t>
              </a:r>
              <a:endParaRPr kumimoji="0" lang="en-US" altLang="en-US" sz="1800" b="0" i="0" u="none" strike="noStrike" cap="none" normalizeH="0" baseline="0" dirty="0">
                <a:ln>
                  <a:noFill/>
                </a:ln>
                <a:solidFill>
                  <a:srgbClr val="25408F"/>
                </a:solidFill>
                <a:effectLst/>
              </a:endParaRPr>
            </a:p>
          </p:txBody>
        </p:sp>
        <p:sp>
          <p:nvSpPr>
            <p:cNvPr id="7" name="Rectangle 8"/>
            <p:cNvSpPr>
              <a:spLocks noChangeArrowheads="1"/>
            </p:cNvSpPr>
            <p:nvPr/>
          </p:nvSpPr>
          <p:spPr bwMode="auto">
            <a:xfrm>
              <a:off x="2743" y="2752"/>
              <a:ext cx="11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5408F"/>
                  </a:solidFill>
                  <a:effectLst/>
                  <a:latin typeface="Verdana" panose="020B0604030504040204" pitchFamily="34" charset="0"/>
                </a:rPr>
                <a:t>Situation 1</a:t>
              </a:r>
              <a:endParaRPr kumimoji="0" lang="en-US" altLang="en-US" sz="1800" b="0" i="0" u="none" strike="noStrike" cap="none" normalizeH="0" baseline="0" dirty="0">
                <a:ln>
                  <a:noFill/>
                </a:ln>
                <a:solidFill>
                  <a:srgbClr val="25408F"/>
                </a:solidFill>
                <a:effectLst/>
              </a:endParaRPr>
            </a:p>
          </p:txBody>
        </p:sp>
        <p:sp>
          <p:nvSpPr>
            <p:cNvPr id="8" name="Rectangle 9"/>
            <p:cNvSpPr>
              <a:spLocks noChangeArrowheads="1"/>
            </p:cNvSpPr>
            <p:nvPr/>
          </p:nvSpPr>
          <p:spPr bwMode="auto">
            <a:xfrm>
              <a:off x="4089" y="2752"/>
              <a:ext cx="11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5408F"/>
                  </a:solidFill>
                  <a:effectLst/>
                  <a:latin typeface="Verdana" panose="020B0604030504040204" pitchFamily="34" charset="0"/>
                </a:rPr>
                <a:t>Situation 2</a:t>
              </a:r>
              <a:endParaRPr kumimoji="0" lang="en-US" altLang="en-US" sz="1800" b="0" i="0" u="none" strike="noStrike" cap="none" normalizeH="0" baseline="0" dirty="0">
                <a:ln>
                  <a:noFill/>
                </a:ln>
                <a:solidFill>
                  <a:srgbClr val="25408F"/>
                </a:solidFill>
                <a:effectLst/>
              </a:endParaRPr>
            </a:p>
          </p:txBody>
        </p:sp>
        <p:sp>
          <p:nvSpPr>
            <p:cNvPr id="9" name="Rectangle 10"/>
            <p:cNvSpPr>
              <a:spLocks noChangeArrowheads="1"/>
            </p:cNvSpPr>
            <p:nvPr/>
          </p:nvSpPr>
          <p:spPr bwMode="auto">
            <a:xfrm>
              <a:off x="1628" y="3216"/>
              <a:ext cx="80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5408F"/>
                  </a:solidFill>
                  <a:effectLst/>
                  <a:latin typeface="Verdana" panose="020B0604030504040204" pitchFamily="34" charset="0"/>
                </a:rPr>
                <a:t>Positive</a:t>
              </a:r>
              <a:endParaRPr kumimoji="0" lang="en-US" altLang="en-US" sz="1800" b="0" i="0" u="none" strike="noStrike" cap="none" normalizeH="0" baseline="0" dirty="0">
                <a:ln>
                  <a:noFill/>
                </a:ln>
                <a:solidFill>
                  <a:srgbClr val="25408F"/>
                </a:solidFill>
                <a:effectLst/>
              </a:endParaRPr>
            </a:p>
          </p:txBody>
        </p:sp>
        <p:sp>
          <p:nvSpPr>
            <p:cNvPr id="10" name="Rectangle 11"/>
            <p:cNvSpPr>
              <a:spLocks noChangeArrowheads="1"/>
            </p:cNvSpPr>
            <p:nvPr/>
          </p:nvSpPr>
          <p:spPr bwMode="auto">
            <a:xfrm>
              <a:off x="2743" y="3216"/>
              <a:ext cx="11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5408F"/>
                  </a:solidFill>
                  <a:effectLst/>
                  <a:latin typeface="Verdana" panose="020B0604030504040204" pitchFamily="34" charset="0"/>
                </a:rPr>
                <a:t>Situation 3</a:t>
              </a:r>
              <a:endParaRPr kumimoji="0" lang="en-US" altLang="en-US" sz="1800" b="0" i="0" u="none" strike="noStrike" cap="none" normalizeH="0" baseline="0" dirty="0">
                <a:ln>
                  <a:noFill/>
                </a:ln>
                <a:solidFill>
                  <a:srgbClr val="25408F"/>
                </a:solidFill>
                <a:effectLst/>
              </a:endParaRPr>
            </a:p>
          </p:txBody>
        </p:sp>
        <p:sp>
          <p:nvSpPr>
            <p:cNvPr id="11" name="Rectangle 12"/>
            <p:cNvSpPr>
              <a:spLocks noChangeArrowheads="1"/>
            </p:cNvSpPr>
            <p:nvPr/>
          </p:nvSpPr>
          <p:spPr bwMode="auto">
            <a:xfrm>
              <a:off x="4089" y="3216"/>
              <a:ext cx="115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5408F"/>
                  </a:solidFill>
                  <a:effectLst/>
                  <a:latin typeface="Verdana" panose="020B0604030504040204" pitchFamily="34" charset="0"/>
                </a:rPr>
                <a:t>Situation 4</a:t>
              </a:r>
              <a:endParaRPr kumimoji="0" lang="en-US" altLang="en-US" sz="1800" b="0" i="0" u="none" strike="noStrike" cap="none" normalizeH="0" baseline="0" dirty="0">
                <a:ln>
                  <a:noFill/>
                </a:ln>
                <a:solidFill>
                  <a:srgbClr val="25408F"/>
                </a:solidFill>
                <a:effectLst/>
              </a:endParaRPr>
            </a:p>
          </p:txBody>
        </p:sp>
        <p:sp>
          <p:nvSpPr>
            <p:cNvPr id="12" name="Rectangle 13"/>
            <p:cNvSpPr>
              <a:spLocks noChangeArrowheads="1"/>
            </p:cNvSpPr>
            <p:nvPr/>
          </p:nvSpPr>
          <p:spPr bwMode="auto">
            <a:xfrm>
              <a:off x="415" y="2673"/>
              <a:ext cx="860"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5408F"/>
                  </a:solidFill>
                  <a:effectLst/>
                  <a:latin typeface="Verdana" panose="020B0604030504040204" pitchFamily="34" charset="0"/>
                </a:rPr>
                <a:t>Unspent</a:t>
              </a:r>
              <a:r>
                <a:rPr kumimoji="0" lang="en-US" altLang="en-US" sz="2600" b="0" i="0" u="none" strike="noStrike" cap="none" normalizeH="0" baseline="0" dirty="0">
                  <a:ln>
                    <a:noFill/>
                  </a:ln>
                  <a:solidFill>
                    <a:srgbClr val="000000"/>
                  </a:solidFill>
                  <a:effectLst/>
                  <a:latin typeface="Verdana" panose="020B060403050404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4"/>
            <p:cNvSpPr>
              <a:spLocks noChangeArrowheads="1"/>
            </p:cNvSpPr>
            <p:nvPr/>
          </p:nvSpPr>
          <p:spPr bwMode="auto">
            <a:xfrm>
              <a:off x="461" y="2976"/>
              <a:ext cx="753"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5408F"/>
                  </a:solidFill>
                  <a:effectLst/>
                  <a:latin typeface="Verdana" panose="020B0604030504040204" pitchFamily="34" charset="0"/>
                </a:rPr>
                <a:t>Budget</a:t>
              </a:r>
              <a:r>
                <a:rPr kumimoji="0" lang="en-US" altLang="en-US" sz="2600" b="0" i="0" u="none" strike="noStrike" cap="none" normalizeH="0" baseline="0" dirty="0">
                  <a:ln>
                    <a:noFill/>
                  </a:ln>
                  <a:solidFill>
                    <a:srgbClr val="000000"/>
                  </a:solidFill>
                  <a:effectLst/>
                  <a:latin typeface="Verdana" panose="020B060403050404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Rectangle 15"/>
            <p:cNvSpPr>
              <a:spLocks noChangeArrowheads="1"/>
            </p:cNvSpPr>
            <p:nvPr/>
          </p:nvSpPr>
          <p:spPr bwMode="auto">
            <a:xfrm>
              <a:off x="407" y="3283"/>
              <a:ext cx="868"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25408F"/>
                  </a:solidFill>
                  <a:effectLst/>
                  <a:latin typeface="Verdana" panose="020B0604030504040204" pitchFamily="34" charset="0"/>
                </a:rPr>
                <a:t>Authority</a:t>
              </a:r>
              <a:endParaRPr kumimoji="0" lang="en-US" altLang="en-US" sz="1600" b="0" i="0" u="none" strike="noStrike" cap="none" normalizeH="0" baseline="0" dirty="0">
                <a:ln>
                  <a:noFill/>
                </a:ln>
                <a:solidFill>
                  <a:srgbClr val="25408F"/>
                </a:solidFill>
                <a:effectLst/>
              </a:endParaRPr>
            </a:p>
          </p:txBody>
        </p:sp>
        <p:sp>
          <p:nvSpPr>
            <p:cNvPr id="15" name="Rectangle 16"/>
            <p:cNvSpPr>
              <a:spLocks noChangeArrowheads="1"/>
            </p:cNvSpPr>
            <p:nvPr/>
          </p:nvSpPr>
          <p:spPr bwMode="auto">
            <a:xfrm>
              <a:off x="2790" y="2025"/>
              <a:ext cx="22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5408F"/>
                  </a:solidFill>
                  <a:effectLst/>
                  <a:latin typeface="Verdana" panose="020B0604030504040204" pitchFamily="34" charset="0"/>
                </a:rPr>
                <a:t>Ending</a:t>
              </a:r>
              <a:r>
                <a:rPr kumimoji="0" lang="en-US" altLang="en-US" sz="2600" b="0" i="0" u="none" strike="noStrike" cap="none" normalizeH="0" baseline="0" dirty="0">
                  <a:ln>
                    <a:noFill/>
                  </a:ln>
                  <a:solidFill>
                    <a:srgbClr val="000000"/>
                  </a:solidFill>
                  <a:effectLst/>
                  <a:latin typeface="Verdana" panose="020B0604030504040204" pitchFamily="34" charset="0"/>
                </a:rPr>
                <a:t> </a:t>
              </a:r>
              <a:r>
                <a:rPr kumimoji="0" lang="en-US" altLang="en-US" sz="2600" b="0" i="0" u="none" strike="noStrike" cap="none" normalizeH="0" baseline="0" dirty="0">
                  <a:ln>
                    <a:noFill/>
                  </a:ln>
                  <a:solidFill>
                    <a:srgbClr val="25408F"/>
                  </a:solidFill>
                  <a:effectLst/>
                  <a:latin typeface="Verdana" panose="020B0604030504040204" pitchFamily="34" charset="0"/>
                </a:rPr>
                <a:t>Fund</a:t>
              </a:r>
              <a:r>
                <a:rPr kumimoji="0" lang="en-US" altLang="en-US" sz="2600" b="0" i="0" u="none" strike="noStrike" cap="none" normalizeH="0" baseline="0" dirty="0">
                  <a:ln>
                    <a:noFill/>
                  </a:ln>
                  <a:solidFill>
                    <a:srgbClr val="000000"/>
                  </a:solidFill>
                  <a:effectLst/>
                  <a:latin typeface="Verdana" panose="020B0604030504040204" pitchFamily="34" charset="0"/>
                </a:rPr>
                <a:t> </a:t>
              </a:r>
              <a:r>
                <a:rPr kumimoji="0" lang="en-US" altLang="en-US" sz="2600" b="0" i="0" u="none" strike="noStrike" cap="none" normalizeH="0" baseline="0" dirty="0">
                  <a:ln>
                    <a:noFill/>
                  </a:ln>
                  <a:solidFill>
                    <a:srgbClr val="25408F"/>
                  </a:solidFill>
                  <a:effectLst/>
                  <a:latin typeface="Verdana" panose="020B0604030504040204" pitchFamily="34" charset="0"/>
                </a:rPr>
                <a:t>Balance</a:t>
              </a:r>
              <a:endParaRPr kumimoji="0" lang="en-US" altLang="en-US" sz="1800" b="0" i="0" u="none" strike="noStrike" cap="none" normalizeH="0" baseline="0" dirty="0">
                <a:ln>
                  <a:noFill/>
                </a:ln>
                <a:solidFill>
                  <a:srgbClr val="25408F"/>
                </a:solidFill>
                <a:effectLst/>
              </a:endParaRPr>
            </a:p>
          </p:txBody>
        </p:sp>
        <p:sp>
          <p:nvSpPr>
            <p:cNvPr id="16" name="Rectangle 17"/>
            <p:cNvSpPr>
              <a:spLocks noChangeArrowheads="1"/>
            </p:cNvSpPr>
            <p:nvPr/>
          </p:nvSpPr>
          <p:spPr bwMode="auto">
            <a:xfrm>
              <a:off x="1147" y="1449"/>
              <a:ext cx="356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5408F"/>
                  </a:solidFill>
                  <a:effectLst/>
                  <a:latin typeface="Verdana" panose="020B0604030504040204" pitchFamily="34" charset="0"/>
                </a:rPr>
                <a:t>Understanding Fund Balance and </a:t>
              </a:r>
              <a:endParaRPr kumimoji="0" lang="en-US" altLang="en-US" sz="1800" b="0" i="0" u="none" strike="noStrike" cap="none" normalizeH="0" baseline="0" dirty="0">
                <a:ln>
                  <a:noFill/>
                </a:ln>
                <a:solidFill>
                  <a:srgbClr val="25408F"/>
                </a:solidFill>
                <a:effectLst/>
              </a:endParaRPr>
            </a:p>
          </p:txBody>
        </p:sp>
        <p:sp>
          <p:nvSpPr>
            <p:cNvPr id="17" name="Rectangle 18"/>
            <p:cNvSpPr>
              <a:spLocks noChangeArrowheads="1"/>
            </p:cNvSpPr>
            <p:nvPr/>
          </p:nvSpPr>
          <p:spPr bwMode="auto">
            <a:xfrm>
              <a:off x="1551" y="1706"/>
              <a:ext cx="273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dirty="0">
                  <a:ln>
                    <a:noFill/>
                  </a:ln>
                  <a:solidFill>
                    <a:srgbClr val="25408F"/>
                  </a:solidFill>
                  <a:effectLst/>
                  <a:latin typeface="Verdana" panose="020B0604030504040204" pitchFamily="34" charset="0"/>
                </a:rPr>
                <a:t>Unspent Budget Authority</a:t>
              </a:r>
              <a:endParaRPr kumimoji="0" lang="en-US" altLang="en-US" sz="1800" b="0" i="0" u="none" strike="noStrike" cap="none" normalizeH="0" baseline="0" dirty="0">
                <a:ln>
                  <a:noFill/>
                </a:ln>
                <a:solidFill>
                  <a:srgbClr val="25408F"/>
                </a:solidFill>
                <a:effectLst/>
              </a:endParaRPr>
            </a:p>
          </p:txBody>
        </p:sp>
        <p:sp>
          <p:nvSpPr>
            <p:cNvPr id="18" name="Rectangle 19"/>
            <p:cNvSpPr>
              <a:spLocks noChangeArrowheads="1"/>
            </p:cNvSpPr>
            <p:nvPr/>
          </p:nvSpPr>
          <p:spPr bwMode="auto">
            <a:xfrm>
              <a:off x="2691" y="2040"/>
              <a:ext cx="17" cy="28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Rectangle 20"/>
            <p:cNvSpPr>
              <a:spLocks noChangeArrowheads="1"/>
            </p:cNvSpPr>
            <p:nvPr/>
          </p:nvSpPr>
          <p:spPr bwMode="auto">
            <a:xfrm>
              <a:off x="5410" y="2058"/>
              <a:ext cx="17" cy="26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21"/>
            <p:cNvSpPr>
              <a:spLocks noChangeArrowheads="1"/>
            </p:cNvSpPr>
            <p:nvPr/>
          </p:nvSpPr>
          <p:spPr bwMode="auto">
            <a:xfrm>
              <a:off x="316" y="2632"/>
              <a:ext cx="1012"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Rectangle 22"/>
            <p:cNvSpPr>
              <a:spLocks noChangeArrowheads="1"/>
            </p:cNvSpPr>
            <p:nvPr/>
          </p:nvSpPr>
          <p:spPr bwMode="auto">
            <a:xfrm>
              <a:off x="316" y="3559"/>
              <a:ext cx="1012"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23"/>
            <p:cNvSpPr>
              <a:spLocks noChangeShapeType="1"/>
            </p:cNvSpPr>
            <p:nvPr/>
          </p:nvSpPr>
          <p:spPr bwMode="auto">
            <a:xfrm>
              <a:off x="2700" y="2324"/>
              <a:ext cx="0" cy="12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Rectangle 24"/>
            <p:cNvSpPr>
              <a:spLocks noChangeArrowheads="1"/>
            </p:cNvSpPr>
            <p:nvPr/>
          </p:nvSpPr>
          <p:spPr bwMode="auto">
            <a:xfrm>
              <a:off x="2700" y="2324"/>
              <a:ext cx="8" cy="12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25"/>
            <p:cNvSpPr>
              <a:spLocks noChangeShapeType="1"/>
            </p:cNvSpPr>
            <p:nvPr/>
          </p:nvSpPr>
          <p:spPr bwMode="auto">
            <a:xfrm>
              <a:off x="5419" y="2324"/>
              <a:ext cx="0" cy="12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26"/>
            <p:cNvSpPr>
              <a:spLocks noChangeArrowheads="1"/>
            </p:cNvSpPr>
            <p:nvPr/>
          </p:nvSpPr>
          <p:spPr bwMode="auto">
            <a:xfrm>
              <a:off x="5419" y="2324"/>
              <a:ext cx="8" cy="12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27"/>
            <p:cNvSpPr>
              <a:spLocks noChangeShapeType="1"/>
            </p:cNvSpPr>
            <p:nvPr/>
          </p:nvSpPr>
          <p:spPr bwMode="auto">
            <a:xfrm>
              <a:off x="4046" y="2324"/>
              <a:ext cx="0" cy="12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Rectangle 28"/>
            <p:cNvSpPr>
              <a:spLocks noChangeArrowheads="1"/>
            </p:cNvSpPr>
            <p:nvPr/>
          </p:nvSpPr>
          <p:spPr bwMode="auto">
            <a:xfrm>
              <a:off x="4046" y="2324"/>
              <a:ext cx="9" cy="12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Rectangle 29"/>
            <p:cNvSpPr>
              <a:spLocks noChangeArrowheads="1"/>
            </p:cNvSpPr>
            <p:nvPr/>
          </p:nvSpPr>
          <p:spPr bwMode="auto">
            <a:xfrm>
              <a:off x="298" y="2632"/>
              <a:ext cx="18" cy="9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Rectangle 30"/>
            <p:cNvSpPr>
              <a:spLocks noChangeArrowheads="1"/>
            </p:cNvSpPr>
            <p:nvPr/>
          </p:nvSpPr>
          <p:spPr bwMode="auto">
            <a:xfrm>
              <a:off x="1310" y="2650"/>
              <a:ext cx="18" cy="92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31"/>
            <p:cNvSpPr>
              <a:spLocks noChangeArrowheads="1"/>
            </p:cNvSpPr>
            <p:nvPr/>
          </p:nvSpPr>
          <p:spPr bwMode="auto">
            <a:xfrm>
              <a:off x="2708" y="2040"/>
              <a:ext cx="27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32"/>
            <p:cNvSpPr>
              <a:spLocks noChangeArrowheads="1"/>
            </p:cNvSpPr>
            <p:nvPr/>
          </p:nvSpPr>
          <p:spPr bwMode="auto">
            <a:xfrm>
              <a:off x="2708" y="2306"/>
              <a:ext cx="2719"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72" name="Line 33"/>
            <p:cNvSpPr>
              <a:spLocks noChangeShapeType="1"/>
            </p:cNvSpPr>
            <p:nvPr/>
          </p:nvSpPr>
          <p:spPr bwMode="auto">
            <a:xfrm>
              <a:off x="1328" y="2641"/>
              <a:ext cx="40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73" name="Rectangle 34"/>
            <p:cNvSpPr>
              <a:spLocks noChangeArrowheads="1"/>
            </p:cNvSpPr>
            <p:nvPr/>
          </p:nvSpPr>
          <p:spPr bwMode="auto">
            <a:xfrm>
              <a:off x="1328" y="2641"/>
              <a:ext cx="409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77" name="Line 35"/>
            <p:cNvSpPr>
              <a:spLocks noChangeShapeType="1"/>
            </p:cNvSpPr>
            <p:nvPr/>
          </p:nvSpPr>
          <p:spPr bwMode="auto">
            <a:xfrm>
              <a:off x="1328" y="3104"/>
              <a:ext cx="40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78" name="Rectangle 36"/>
            <p:cNvSpPr>
              <a:spLocks noChangeArrowheads="1"/>
            </p:cNvSpPr>
            <p:nvPr/>
          </p:nvSpPr>
          <p:spPr bwMode="auto">
            <a:xfrm>
              <a:off x="1328" y="3104"/>
              <a:ext cx="409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79" name="Line 37"/>
            <p:cNvSpPr>
              <a:spLocks noChangeShapeType="1"/>
            </p:cNvSpPr>
            <p:nvPr/>
          </p:nvSpPr>
          <p:spPr bwMode="auto">
            <a:xfrm>
              <a:off x="1328" y="3567"/>
              <a:ext cx="40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680" name="Rectangle 38"/>
            <p:cNvSpPr>
              <a:spLocks noChangeArrowheads="1"/>
            </p:cNvSpPr>
            <p:nvPr/>
          </p:nvSpPr>
          <p:spPr bwMode="auto">
            <a:xfrm>
              <a:off x="1328" y="3567"/>
              <a:ext cx="409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253241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Urban Education Network Districts</a:t>
            </a:r>
          </a:p>
        </p:txBody>
      </p:sp>
      <p:sp>
        <p:nvSpPr>
          <p:cNvPr id="4" name="Rectangle 1"/>
          <p:cNvSpPr>
            <a:spLocks noGrp="1" noChangeArrowheads="1"/>
          </p:cNvSpPr>
          <p:nvPr>
            <p:ph idx="1"/>
          </p:nvPr>
        </p:nvSpPr>
        <p:spPr bwMode="auto">
          <a:xfrm>
            <a:off x="609599" y="3777811"/>
            <a:ext cx="666176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p:cNvSpPr txBox="1">
            <a:spLocks noChangeArrowheads="1"/>
          </p:cNvSpPr>
          <p:nvPr/>
        </p:nvSpPr>
        <p:spPr>
          <a:xfrm>
            <a:off x="557408" y="1981200"/>
            <a:ext cx="8129392" cy="4519808"/>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r>
              <a:rPr lang="en-US" sz="1900" dirty="0"/>
              <a:t>Enroll 34.0% of Iowa's 504,063 PK-12 students</a:t>
            </a:r>
          </a:p>
          <a:p>
            <a:pPr lvl="0"/>
            <a:r>
              <a:rPr lang="en-US" sz="1900" dirty="0"/>
              <a:t>Enroll 57.6% of Iowa's PK-12 students of color, including 74.2% of African American students and 52.2% of Iowa’s PK-12 Hispanic Students</a:t>
            </a:r>
          </a:p>
          <a:p>
            <a:pPr lvl="0"/>
            <a:r>
              <a:rPr lang="en-US" sz="1900" dirty="0"/>
              <a:t>Enroll 60.6% of Iowa's limited English speaking students</a:t>
            </a:r>
          </a:p>
          <a:p>
            <a:pPr lvl="0"/>
            <a:r>
              <a:rPr lang="en-US" sz="1900" dirty="0"/>
              <a:t>Serve 43.7% of Iowa's K-12 low-income students (UEN enrollment of Free and Reduced Lunch eligible students is 55.0% of total UEN enrollment compared to the statewide average of 42.9%.)</a:t>
            </a:r>
          </a:p>
          <a:p>
            <a:pPr lvl="0"/>
            <a:r>
              <a:rPr lang="en-US" sz="1900" dirty="0"/>
              <a:t>Employ 33.4% of Iowa's PK-12 certified staff</a:t>
            </a:r>
          </a:p>
          <a:p>
            <a:r>
              <a:rPr lang="en-US" sz="1900" dirty="0"/>
              <a:t>Employ 26.2% of Iowa’s school principals with an average contract length of 14.2 days more than the state average contract length.</a:t>
            </a:r>
            <a:endParaRPr lang="en-US" altLang="en-US" sz="1900" dirty="0"/>
          </a:p>
        </p:txBody>
      </p:sp>
    </p:spTree>
    <p:extLst>
      <p:ext uri="{BB962C8B-B14F-4D97-AF65-F5344CB8AC3E}">
        <p14:creationId xmlns:p14="http://schemas.microsoft.com/office/powerpoint/2010/main" val="3929056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Student-driven Formula </a:t>
            </a:r>
          </a:p>
        </p:txBody>
      </p:sp>
      <p:sp>
        <p:nvSpPr>
          <p:cNvPr id="3" name="Content Placeholder 2"/>
          <p:cNvSpPr>
            <a:spLocks noGrp="1"/>
          </p:cNvSpPr>
          <p:nvPr>
            <p:ph idx="1"/>
          </p:nvPr>
        </p:nvSpPr>
        <p:spPr>
          <a:xfrm>
            <a:off x="442913" y="1627190"/>
            <a:ext cx="7262811" cy="4959348"/>
          </a:xfrm>
        </p:spPr>
        <p:txBody>
          <a:bodyPr>
            <a:normAutofit/>
          </a:bodyPr>
          <a:lstStyle/>
          <a:p>
            <a:r>
              <a:rPr lang="en-US" sz="2800" dirty="0"/>
              <a:t>Enrollment Driven for Regular Program</a:t>
            </a:r>
          </a:p>
          <a:p>
            <a:r>
              <a:rPr lang="en-US" sz="2800" dirty="0"/>
              <a:t>Categorical funding for certain programs within General Fund (mostly per student)</a:t>
            </a:r>
          </a:p>
          <a:p>
            <a:r>
              <a:rPr lang="en-US" sz="2800" dirty="0"/>
              <a:t>Weighting of some students differently based on costs of educating them.</a:t>
            </a:r>
          </a:p>
          <a:p>
            <a:r>
              <a:rPr lang="en-US" sz="2800" dirty="0"/>
              <a:t>Weightings add students to the number that is multiplied by the per pupil spending authority = more funding</a:t>
            </a:r>
          </a:p>
        </p:txBody>
      </p:sp>
    </p:spTree>
    <p:extLst>
      <p:ext uri="{BB962C8B-B14F-4D97-AF65-F5344CB8AC3E}">
        <p14:creationId xmlns:p14="http://schemas.microsoft.com/office/powerpoint/2010/main" val="18500690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55600" y="247073"/>
            <a:ext cx="8229600" cy="1066800"/>
          </a:xfrm>
        </p:spPr>
        <p:txBody>
          <a:bodyPr/>
          <a:lstStyle/>
          <a:p>
            <a:pPr eaLnBrk="1" hangingPunct="1"/>
            <a:r>
              <a:rPr lang="en-US" altLang="en-US" dirty="0"/>
              <a:t>Special Education Weighting</a:t>
            </a:r>
          </a:p>
        </p:txBody>
      </p:sp>
      <p:sp>
        <p:nvSpPr>
          <p:cNvPr id="29699" name="Content Placeholder 2"/>
          <p:cNvSpPr>
            <a:spLocks noGrp="1"/>
          </p:cNvSpPr>
          <p:nvPr>
            <p:ph idx="1"/>
          </p:nvPr>
        </p:nvSpPr>
        <p:spPr>
          <a:xfrm>
            <a:off x="355599" y="955964"/>
            <a:ext cx="8100243" cy="5749636"/>
          </a:xfrm>
          <a:solidFill>
            <a:schemeClr val="bg1"/>
          </a:solidFill>
        </p:spPr>
        <p:txBody>
          <a:bodyPr>
            <a:noAutofit/>
          </a:bodyPr>
          <a:lstStyle/>
          <a:p>
            <a:pPr eaLnBrk="1" hangingPunct="1"/>
            <a:r>
              <a:rPr lang="en-US" altLang="en-US" sz="2800" dirty="0">
                <a:solidFill>
                  <a:srgbClr val="25408F"/>
                </a:solidFill>
              </a:rPr>
              <a:t>Counts students at a value greater than 1 then multiply by credit card limit to provide additional funds</a:t>
            </a:r>
          </a:p>
          <a:p>
            <a:pPr lvl="1" eaLnBrk="1" hangingPunct="1"/>
            <a:r>
              <a:rPr lang="en-US" altLang="en-US" sz="2400" dirty="0">
                <a:solidFill>
                  <a:srgbClr val="25408F"/>
                </a:solidFill>
              </a:rPr>
              <a:t>Special Education at three weightings:</a:t>
            </a:r>
          </a:p>
          <a:p>
            <a:pPr lvl="2" eaLnBrk="1" hangingPunct="1"/>
            <a:r>
              <a:rPr lang="en-US" altLang="en-US" sz="1800" dirty="0">
                <a:solidFill>
                  <a:srgbClr val="25408F"/>
                </a:solidFill>
              </a:rPr>
              <a:t>0.72</a:t>
            </a:r>
          </a:p>
          <a:p>
            <a:pPr lvl="2" eaLnBrk="1" hangingPunct="1"/>
            <a:r>
              <a:rPr lang="en-US" altLang="en-US" sz="1800" dirty="0">
                <a:solidFill>
                  <a:srgbClr val="25408F"/>
                </a:solidFill>
              </a:rPr>
              <a:t>1.21</a:t>
            </a:r>
          </a:p>
          <a:p>
            <a:pPr lvl="2" eaLnBrk="1" hangingPunct="1"/>
            <a:r>
              <a:rPr lang="en-US" altLang="en-US" sz="1800" dirty="0">
                <a:solidFill>
                  <a:srgbClr val="25408F"/>
                </a:solidFill>
              </a:rPr>
              <a:t>2.74</a:t>
            </a:r>
          </a:p>
          <a:p>
            <a:pPr lvl="1" eaLnBrk="1" hangingPunct="1"/>
            <a:r>
              <a:rPr lang="en-US" altLang="en-US" sz="2400" dirty="0">
                <a:solidFill>
                  <a:srgbClr val="25408F"/>
                </a:solidFill>
              </a:rPr>
              <a:t>Weightings driven by services specified in the Individual Education Plan, IEP, developed w/parents, educators, AEA oversight</a:t>
            </a:r>
            <a:endParaRPr lang="en-US" altLang="en-US" sz="2000" dirty="0">
              <a:solidFill>
                <a:srgbClr val="25408F"/>
              </a:solidFill>
            </a:endParaRPr>
          </a:p>
          <a:p>
            <a:pPr eaLnBrk="1" hangingPunct="1"/>
            <a:r>
              <a:rPr lang="en-US" altLang="en-US" sz="2400" dirty="0">
                <a:solidFill>
                  <a:srgbClr val="25408F"/>
                </a:solidFill>
              </a:rPr>
              <a:t>All weightings in addition to 1.0 for regular education</a:t>
            </a:r>
          </a:p>
          <a:p>
            <a:pPr eaLnBrk="1" hangingPunct="1"/>
            <a:r>
              <a:rPr lang="en-US" altLang="en-US" sz="2400" dirty="0">
                <a:solidFill>
                  <a:srgbClr val="25408F"/>
                </a:solidFill>
              </a:rPr>
              <a:t>May apply to SBRC for additional costs above the weightings</a:t>
            </a:r>
          </a:p>
        </p:txBody>
      </p:sp>
      <p:sp>
        <p:nvSpPr>
          <p:cNvPr id="29700" name="Slide Number Placeholder 3"/>
          <p:cNvSpPr>
            <a:spLocks noGrp="1"/>
          </p:cNvSpPr>
          <p:nvPr>
            <p:ph type="sldNum" sz="quarter" idx="12"/>
          </p:nvPr>
        </p:nvSpPr>
        <p:spPr bwMode="auto">
          <a:xfrm>
            <a:off x="8585200" y="6406488"/>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9CF914A9-CA23-4C15-B9FA-909EABAA2524}" type="slidenum">
              <a:rPr lang="en-US" altLang="en-US" sz="1800" smtClean="0">
                <a:latin typeface="Verdana" panose="020B0604030504040204" pitchFamily="34" charset="0"/>
              </a:rPr>
              <a:pPr>
                <a:spcBef>
                  <a:spcPct val="0"/>
                </a:spcBef>
                <a:buClrTx/>
                <a:buFontTx/>
                <a:buNone/>
              </a:pPr>
              <a:t>21</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800062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3A9E86-4CC3-4959-A751-C33E618564A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5541613"/>
              </p:ext>
            </p:extLst>
          </p:nvPr>
        </p:nvGraphicFramePr>
        <p:xfrm>
          <a:off x="75157" y="150312"/>
          <a:ext cx="8962372" cy="615028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5157" y="6331882"/>
            <a:ext cx="8900153" cy="523220"/>
          </a:xfrm>
          <a:prstGeom prst="rect">
            <a:avLst/>
          </a:prstGeom>
          <a:solidFill>
            <a:schemeClr val="bg1"/>
          </a:solidFill>
        </p:spPr>
        <p:txBody>
          <a:bodyPr wrap="square" rtlCol="0">
            <a:spAutoFit/>
          </a:bodyPr>
          <a:lstStyle/>
          <a:p>
            <a:r>
              <a:rPr lang="en-US" sz="1400" dirty="0"/>
              <a:t>Data from SBRC </a:t>
            </a:r>
            <a:r>
              <a:rPr lang="en-US" sz="1400" dirty="0">
                <a:hlinkClick r:id="rId3"/>
              </a:rPr>
              <a:t>https://educateiowa.gov/pk-12/school-business-and-finance/financial-management/school-budget-review-committee/school-0</a:t>
            </a:r>
            <a:endParaRPr lang="en-US" sz="1400" dirty="0"/>
          </a:p>
        </p:txBody>
      </p:sp>
    </p:spTree>
    <p:extLst>
      <p:ext uri="{BB962C8B-B14F-4D97-AF65-F5344CB8AC3E}">
        <p14:creationId xmlns:p14="http://schemas.microsoft.com/office/powerpoint/2010/main" val="4052674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55600" y="247073"/>
            <a:ext cx="8229600" cy="1066800"/>
          </a:xfrm>
        </p:spPr>
        <p:txBody>
          <a:bodyPr/>
          <a:lstStyle/>
          <a:p>
            <a:pPr eaLnBrk="1" hangingPunct="1"/>
            <a:r>
              <a:rPr lang="en-US" altLang="en-US" dirty="0"/>
              <a:t>English Language Learners</a:t>
            </a:r>
          </a:p>
        </p:txBody>
      </p:sp>
      <p:sp>
        <p:nvSpPr>
          <p:cNvPr id="29699" name="Content Placeholder 2"/>
          <p:cNvSpPr>
            <a:spLocks noGrp="1"/>
          </p:cNvSpPr>
          <p:nvPr>
            <p:ph idx="1"/>
          </p:nvPr>
        </p:nvSpPr>
        <p:spPr>
          <a:xfrm>
            <a:off x="355600" y="955964"/>
            <a:ext cx="7116618" cy="5749636"/>
          </a:xfrm>
        </p:spPr>
        <p:txBody>
          <a:bodyPr>
            <a:noAutofit/>
          </a:bodyPr>
          <a:lstStyle/>
          <a:p>
            <a:r>
              <a:rPr lang="en-US" altLang="en-US" sz="2600" dirty="0">
                <a:solidFill>
                  <a:srgbClr val="25408F"/>
                </a:solidFill>
              </a:rPr>
              <a:t>English Language Learner (ELL) at weighting of </a:t>
            </a:r>
            <a:r>
              <a:rPr lang="en-US" altLang="en-US" sz="2200" dirty="0">
                <a:solidFill>
                  <a:srgbClr val="25408F"/>
                </a:solidFill>
              </a:rPr>
              <a:t>0.22 (up to 5 years with state funding)</a:t>
            </a:r>
          </a:p>
          <a:p>
            <a:pPr eaLnBrk="1" hangingPunct="1"/>
            <a:r>
              <a:rPr lang="en-US" altLang="en-US" sz="2800" dirty="0">
                <a:solidFill>
                  <a:srgbClr val="25408F"/>
                </a:solidFill>
              </a:rPr>
              <a:t>All weightings in addition to 1.0 for regular education</a:t>
            </a:r>
          </a:p>
          <a:p>
            <a:pPr marL="342900" lvl="1" indent="-342900"/>
            <a:r>
              <a:rPr lang="en-US" altLang="en-US" sz="2800" dirty="0">
                <a:solidFill>
                  <a:srgbClr val="25408F"/>
                </a:solidFill>
              </a:rPr>
              <a:t>May apply to SBRC for additional costs above the weightings (within the 5 years) or additional time beyond the 5 years.</a:t>
            </a:r>
          </a:p>
          <a:p>
            <a:pPr lvl="1"/>
            <a:r>
              <a:rPr lang="en-US" altLang="en-US" sz="2400" dirty="0">
                <a:solidFill>
                  <a:srgbClr val="25408F"/>
                </a:solidFill>
              </a:rPr>
              <a:t>FY 2018 total of $14.6 million authority statewide was claimed by 107 districts. Of that, $8.3 million is in 15 UEN districts. </a:t>
            </a:r>
          </a:p>
          <a:p>
            <a:pPr eaLnBrk="1" hangingPunct="1"/>
            <a:endParaRPr lang="en-US" altLang="en-US" sz="2800" dirty="0">
              <a:solidFill>
                <a:srgbClr val="25408F"/>
              </a:solidFill>
            </a:endParaRPr>
          </a:p>
        </p:txBody>
      </p:sp>
      <p:sp>
        <p:nvSpPr>
          <p:cNvPr id="29700" name="Slide Number Placeholder 3"/>
          <p:cNvSpPr>
            <a:spLocks noGrp="1"/>
          </p:cNvSpPr>
          <p:nvPr>
            <p:ph type="sldNum" sz="quarter" idx="12"/>
          </p:nvPr>
        </p:nvSpPr>
        <p:spPr bwMode="auto">
          <a:xfrm>
            <a:off x="8585200" y="6406488"/>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9CF914A9-CA23-4C15-B9FA-909EABAA2524}" type="slidenum">
              <a:rPr lang="en-US" altLang="en-US" sz="1800" smtClean="0">
                <a:latin typeface="Verdana" panose="020B0604030504040204" pitchFamily="34" charset="0"/>
              </a:rPr>
              <a:pPr>
                <a:spcBef>
                  <a:spcPct val="0"/>
                </a:spcBef>
                <a:buClrTx/>
                <a:buFontTx/>
                <a:buNone/>
              </a:pPr>
              <a:t>23</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495778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41" y="242255"/>
            <a:ext cx="6347713" cy="1320800"/>
          </a:xfrm>
        </p:spPr>
        <p:txBody>
          <a:bodyPr>
            <a:noAutofit/>
          </a:bodyPr>
          <a:lstStyle/>
          <a:p>
            <a:r>
              <a:rPr lang="en-US" sz="2000" dirty="0"/>
              <a:t>Since FY 2016, statewide ELL weightings have increased by 678 (16.6%). Weightings were last adjusted in FY 2004.</a:t>
            </a:r>
          </a:p>
        </p:txBody>
      </p:sp>
      <p:pic>
        <p:nvPicPr>
          <p:cNvPr id="4" name="Content Placeholder 3"/>
          <p:cNvPicPr>
            <a:picLocks noGrp="1" noChangeAspect="1"/>
          </p:cNvPicPr>
          <p:nvPr>
            <p:ph idx="1"/>
          </p:nvPr>
        </p:nvPicPr>
        <p:blipFill>
          <a:blip r:embed="rId2"/>
          <a:stretch>
            <a:fillRect/>
          </a:stretch>
        </p:blipFill>
        <p:spPr>
          <a:xfrm>
            <a:off x="0" y="1233815"/>
            <a:ext cx="9144000" cy="5606980"/>
          </a:xfrm>
          <a:prstGeom prst="rect">
            <a:avLst/>
          </a:prstGeom>
        </p:spPr>
      </p:pic>
      <p:sp>
        <p:nvSpPr>
          <p:cNvPr id="5" name="TextBox 4"/>
          <p:cNvSpPr txBox="1"/>
          <p:nvPr/>
        </p:nvSpPr>
        <p:spPr>
          <a:xfrm>
            <a:off x="279042" y="6426558"/>
            <a:ext cx="5490693" cy="430887"/>
          </a:xfrm>
          <a:prstGeom prst="rect">
            <a:avLst/>
          </a:prstGeom>
          <a:noFill/>
        </p:spPr>
        <p:txBody>
          <a:bodyPr wrap="square" rtlCol="0">
            <a:spAutoFit/>
          </a:bodyPr>
          <a:lstStyle/>
          <a:p>
            <a:r>
              <a:rPr lang="en-US" sz="1100" dirty="0"/>
              <a:t>LSA Presentation to School Finance Interim Committee Dec. 13, 2019 </a:t>
            </a:r>
            <a:r>
              <a:rPr lang="en-US" sz="1100" dirty="0">
                <a:hlinkClick r:id="rId3"/>
              </a:rPr>
              <a:t>https://www.legis.iowa.gov/docs/publications/SD/1125535.pdf</a:t>
            </a:r>
            <a:endParaRPr lang="en-US" sz="1100" dirty="0"/>
          </a:p>
        </p:txBody>
      </p:sp>
    </p:spTree>
    <p:extLst>
      <p:ext uri="{BB962C8B-B14F-4D97-AF65-F5344CB8AC3E}">
        <p14:creationId xmlns:p14="http://schemas.microsoft.com/office/powerpoint/2010/main" val="1752171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609600"/>
            <a:ext cx="8229600" cy="1066800"/>
          </a:xfrm>
        </p:spPr>
        <p:txBody>
          <a:bodyPr/>
          <a:lstStyle/>
          <a:p>
            <a:pPr eaLnBrk="1" hangingPunct="1"/>
            <a:r>
              <a:rPr lang="en-US" altLang="en-US" dirty="0"/>
              <a:t>General Fund</a:t>
            </a:r>
          </a:p>
        </p:txBody>
      </p:sp>
      <p:sp>
        <p:nvSpPr>
          <p:cNvPr id="30723" name="Rectangle 3"/>
          <p:cNvSpPr>
            <a:spLocks noGrp="1" noChangeArrowheads="1"/>
          </p:cNvSpPr>
          <p:nvPr>
            <p:ph idx="1"/>
          </p:nvPr>
        </p:nvSpPr>
        <p:spPr>
          <a:xfrm>
            <a:off x="205510" y="1237673"/>
            <a:ext cx="7571509" cy="5393315"/>
          </a:xfrm>
        </p:spPr>
        <p:txBody>
          <a:bodyPr>
            <a:normAutofit lnSpcReduction="10000"/>
          </a:bodyPr>
          <a:lstStyle/>
          <a:p>
            <a:pPr eaLnBrk="1" hangingPunct="1"/>
            <a:r>
              <a:rPr lang="en-US" altLang="en-US" sz="3200" dirty="0">
                <a:solidFill>
                  <a:srgbClr val="25408F"/>
                </a:solidFill>
              </a:rPr>
              <a:t>So what’s the big deal with Spending Authority?</a:t>
            </a:r>
          </a:p>
          <a:p>
            <a:pPr lvl="1" eaLnBrk="1" hangingPunct="1"/>
            <a:r>
              <a:rPr lang="en-US" altLang="en-US" sz="2800" dirty="0">
                <a:solidFill>
                  <a:srgbClr val="25408F"/>
                </a:solidFill>
              </a:rPr>
              <a:t>It is illegal for a school district to exceed it’s total spending authority</a:t>
            </a:r>
          </a:p>
          <a:p>
            <a:pPr lvl="1"/>
            <a:r>
              <a:rPr lang="en-US" altLang="en-US" sz="2800" dirty="0">
                <a:solidFill>
                  <a:srgbClr val="25408F"/>
                </a:solidFill>
              </a:rPr>
              <a:t>Sole measure: negative Unspent Authorized Budget </a:t>
            </a:r>
          </a:p>
          <a:p>
            <a:pPr lvl="1" eaLnBrk="1" hangingPunct="1"/>
            <a:r>
              <a:rPr lang="en-US" altLang="en-US" sz="2800" dirty="0">
                <a:solidFill>
                  <a:srgbClr val="25408F"/>
                </a:solidFill>
              </a:rPr>
              <a:t>Phase II Financial Viability Audit</a:t>
            </a:r>
          </a:p>
          <a:p>
            <a:pPr lvl="1" eaLnBrk="1" hangingPunct="1"/>
            <a:r>
              <a:rPr lang="en-US" altLang="en-US" sz="2800" dirty="0">
                <a:solidFill>
                  <a:srgbClr val="25408F"/>
                </a:solidFill>
              </a:rPr>
              <a:t>The State Board of Education has the ability to close a school district for no other reason than financial unviability (not educational reasons)</a:t>
            </a:r>
          </a:p>
          <a:p>
            <a:pPr lvl="2" eaLnBrk="1" hangingPunct="1"/>
            <a:endParaRPr lang="en-US" altLang="en-US" sz="2800" dirty="0"/>
          </a:p>
        </p:txBody>
      </p:sp>
      <p:sp>
        <p:nvSpPr>
          <p:cNvPr id="30724" name="Slide Number Placeholder 5"/>
          <p:cNvSpPr>
            <a:spLocks noGrp="1"/>
          </p:cNvSpPr>
          <p:nvPr>
            <p:ph type="sldNum" sz="quarter" idx="12"/>
          </p:nvPr>
        </p:nvSpPr>
        <p:spPr bwMode="auto">
          <a:xfrm>
            <a:off x="8631362" y="6489327"/>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91B74149-B09D-4209-AE2B-4947855B9801}" type="slidenum">
              <a:rPr lang="en-US" altLang="en-US" sz="1800" smtClean="0">
                <a:latin typeface="Verdana" panose="020B0604030504040204" pitchFamily="34" charset="0"/>
              </a:rPr>
              <a:pPr>
                <a:spcBef>
                  <a:spcPct val="0"/>
                </a:spcBef>
                <a:buClrTx/>
                <a:buFontTx/>
                <a:buNone/>
              </a:pPr>
              <a:t>25</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178954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01762" y="344054"/>
            <a:ext cx="8229600" cy="1066800"/>
          </a:xfrm>
        </p:spPr>
        <p:txBody>
          <a:bodyPr/>
          <a:lstStyle/>
          <a:p>
            <a:pPr eaLnBrk="1" hangingPunct="1"/>
            <a:r>
              <a:rPr lang="en-US" altLang="en-US" dirty="0"/>
              <a:t>General Fund</a:t>
            </a:r>
          </a:p>
        </p:txBody>
      </p:sp>
      <p:sp>
        <p:nvSpPr>
          <p:cNvPr id="31747" name="Rectangle 3"/>
          <p:cNvSpPr>
            <a:spLocks noGrp="1" noChangeArrowheads="1"/>
          </p:cNvSpPr>
          <p:nvPr>
            <p:ph idx="1"/>
          </p:nvPr>
        </p:nvSpPr>
        <p:spPr>
          <a:xfrm>
            <a:off x="228601" y="1006764"/>
            <a:ext cx="7954818" cy="5830599"/>
          </a:xfrm>
        </p:spPr>
        <p:txBody>
          <a:bodyPr/>
          <a:lstStyle/>
          <a:p>
            <a:pPr eaLnBrk="1" hangingPunct="1">
              <a:lnSpc>
                <a:spcPct val="90000"/>
              </a:lnSpc>
            </a:pPr>
            <a:r>
              <a:rPr lang="en-US" altLang="en-US" sz="3200" dirty="0">
                <a:solidFill>
                  <a:srgbClr val="25408F"/>
                </a:solidFill>
              </a:rPr>
              <a:t>So how do we pay for the Spending Authority in the General Fund?</a:t>
            </a:r>
          </a:p>
          <a:p>
            <a:pPr eaLnBrk="1" hangingPunct="1">
              <a:lnSpc>
                <a:spcPct val="90000"/>
              </a:lnSpc>
            </a:pPr>
            <a:r>
              <a:rPr lang="en-US" altLang="en-US" sz="3200" dirty="0">
                <a:solidFill>
                  <a:srgbClr val="25408F"/>
                </a:solidFill>
              </a:rPr>
              <a:t>Three sources:</a:t>
            </a:r>
          </a:p>
          <a:p>
            <a:pPr lvl="1" eaLnBrk="1" hangingPunct="1">
              <a:lnSpc>
                <a:spcPct val="90000"/>
              </a:lnSpc>
            </a:pPr>
            <a:r>
              <a:rPr lang="en-US" altLang="en-US" sz="2800" dirty="0">
                <a:solidFill>
                  <a:srgbClr val="25408F"/>
                </a:solidFill>
              </a:rPr>
              <a:t>Uniform Levy - $5.40 property tax levy (first layer)</a:t>
            </a:r>
          </a:p>
          <a:p>
            <a:pPr lvl="1" eaLnBrk="1" hangingPunct="1">
              <a:lnSpc>
                <a:spcPct val="90000"/>
              </a:lnSpc>
            </a:pPr>
            <a:r>
              <a:rPr lang="en-US" altLang="en-US" sz="2800" dirty="0">
                <a:solidFill>
                  <a:srgbClr val="25408F"/>
                </a:solidFill>
              </a:rPr>
              <a:t>State Supplemental Aid – backfills up to 87.5% of the cost per pupil (credit card limit)</a:t>
            </a:r>
          </a:p>
          <a:p>
            <a:pPr lvl="1" eaLnBrk="1" hangingPunct="1">
              <a:lnSpc>
                <a:spcPct val="90000"/>
              </a:lnSpc>
            </a:pPr>
            <a:r>
              <a:rPr lang="en-US" altLang="en-US" sz="2800" dirty="0">
                <a:solidFill>
                  <a:srgbClr val="25408F"/>
                </a:solidFill>
              </a:rPr>
              <a:t>Additional Levy – property tax levy that funds the last 12.5% of the cost per pupil (no rate limit – adjusts automatically to fund as much as needed)</a:t>
            </a:r>
          </a:p>
        </p:txBody>
      </p:sp>
      <p:sp>
        <p:nvSpPr>
          <p:cNvPr id="31748" name="Slide Number Placeholder 5"/>
          <p:cNvSpPr>
            <a:spLocks noGrp="1"/>
          </p:cNvSpPr>
          <p:nvPr>
            <p:ph type="sldNum" sz="quarter" idx="12"/>
          </p:nvPr>
        </p:nvSpPr>
        <p:spPr bwMode="auto">
          <a:xfrm>
            <a:off x="8631362" y="6406488"/>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66EB510-0138-4969-9A9F-279A83F1D079}" type="slidenum">
              <a:rPr lang="en-US" altLang="en-US" sz="1800" smtClean="0">
                <a:latin typeface="Verdana" panose="020B0604030504040204" pitchFamily="34" charset="0"/>
              </a:rPr>
              <a:pPr>
                <a:spcBef>
                  <a:spcPct val="0"/>
                </a:spcBef>
                <a:buClrTx/>
                <a:buFontTx/>
                <a:buNone/>
              </a:pPr>
              <a:t>26</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4222534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5920171" y="1937460"/>
            <a:ext cx="1258997" cy="261610"/>
          </a:xfrm>
          <a:prstGeom prst="rect">
            <a:avLst/>
          </a:prstGeom>
          <a:solidFill>
            <a:srgbClr val="66C0B4"/>
          </a:solidFill>
        </p:spPr>
        <p:txBody>
          <a:bodyPr wrap="square" rtlCol="0">
            <a:spAutoFit/>
          </a:bodyPr>
          <a:lstStyle/>
          <a:p>
            <a:pPr algn="ctr"/>
            <a:r>
              <a:rPr lang="en-US" sz="1050" dirty="0"/>
              <a:t>$114</a:t>
            </a:r>
          </a:p>
        </p:txBody>
      </p:sp>
      <p:sp>
        <p:nvSpPr>
          <p:cNvPr id="39" name="TextBox 38"/>
          <p:cNvSpPr txBox="1"/>
          <p:nvPr/>
        </p:nvSpPr>
        <p:spPr>
          <a:xfrm>
            <a:off x="3915964" y="1942117"/>
            <a:ext cx="1258997" cy="261610"/>
          </a:xfrm>
          <a:prstGeom prst="rect">
            <a:avLst/>
          </a:prstGeom>
          <a:solidFill>
            <a:srgbClr val="66C0B4"/>
          </a:solidFill>
        </p:spPr>
        <p:txBody>
          <a:bodyPr wrap="square" rtlCol="0">
            <a:spAutoFit/>
          </a:bodyPr>
          <a:lstStyle/>
          <a:p>
            <a:pPr algn="ctr"/>
            <a:r>
              <a:rPr lang="en-US" sz="1050" dirty="0"/>
              <a:t>$114</a:t>
            </a:r>
          </a:p>
        </p:txBody>
      </p:sp>
      <p:sp>
        <p:nvSpPr>
          <p:cNvPr id="3" name="TextBox 2"/>
          <p:cNvSpPr txBox="1"/>
          <p:nvPr/>
        </p:nvSpPr>
        <p:spPr>
          <a:xfrm>
            <a:off x="1944956" y="1956612"/>
            <a:ext cx="1247561" cy="253916"/>
          </a:xfrm>
          <a:prstGeom prst="rect">
            <a:avLst/>
          </a:prstGeom>
          <a:solidFill>
            <a:srgbClr val="66C0B4"/>
          </a:solidFill>
        </p:spPr>
        <p:txBody>
          <a:bodyPr wrap="square" rtlCol="0">
            <a:spAutoFit/>
          </a:bodyPr>
          <a:lstStyle/>
          <a:p>
            <a:pPr algn="ctr"/>
            <a:r>
              <a:rPr lang="en-US" sz="1050" dirty="0"/>
              <a:t>$114</a:t>
            </a:r>
          </a:p>
        </p:txBody>
      </p:sp>
      <p:sp>
        <p:nvSpPr>
          <p:cNvPr id="2" name="Title 1"/>
          <p:cNvSpPr>
            <a:spLocks noGrp="1"/>
          </p:cNvSpPr>
          <p:nvPr>
            <p:ph type="title"/>
          </p:nvPr>
        </p:nvSpPr>
        <p:spPr>
          <a:xfrm>
            <a:off x="956873" y="492131"/>
            <a:ext cx="7313612" cy="1143000"/>
          </a:xfrm>
        </p:spPr>
        <p:txBody>
          <a:bodyPr/>
          <a:lstStyle/>
          <a:p>
            <a:r>
              <a:rPr lang="en-US" dirty="0"/>
              <a:t>Financing the General Fund</a:t>
            </a:r>
          </a:p>
        </p:txBody>
      </p:sp>
      <p:sp>
        <p:nvSpPr>
          <p:cNvPr id="6" name="Rectangle 5"/>
          <p:cNvSpPr/>
          <p:nvPr/>
        </p:nvSpPr>
        <p:spPr>
          <a:xfrm>
            <a:off x="1947719" y="5514109"/>
            <a:ext cx="1248461" cy="5264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923866" y="4729017"/>
            <a:ext cx="1248461" cy="1311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920171" y="2735817"/>
            <a:ext cx="1248461" cy="325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940735" y="2560081"/>
            <a:ext cx="1248461" cy="2946401"/>
          </a:xfrm>
          <a:prstGeom prst="rect">
            <a:avLst/>
          </a:prstGeom>
          <a:solidFill>
            <a:srgbClr val="66C0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915964" y="2586760"/>
            <a:ext cx="1248461" cy="2161309"/>
          </a:xfrm>
          <a:prstGeom prst="rect">
            <a:avLst/>
          </a:prstGeom>
          <a:solidFill>
            <a:srgbClr val="66C0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914302" y="2567708"/>
            <a:ext cx="1248461" cy="221673"/>
          </a:xfrm>
          <a:prstGeom prst="rect">
            <a:avLst/>
          </a:prstGeom>
          <a:solidFill>
            <a:srgbClr val="66C0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933430" y="2161308"/>
            <a:ext cx="1248461" cy="406400"/>
          </a:xfrm>
          <a:prstGeom prst="rect">
            <a:avLst/>
          </a:prstGeom>
          <a:solidFill>
            <a:srgbClr val="2540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923866" y="2161308"/>
            <a:ext cx="1241155" cy="406400"/>
          </a:xfrm>
          <a:prstGeom prst="rect">
            <a:avLst/>
          </a:prstGeom>
          <a:solidFill>
            <a:srgbClr val="2540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926706" y="2161308"/>
            <a:ext cx="1236057" cy="406400"/>
          </a:xfrm>
          <a:prstGeom prst="rect">
            <a:avLst/>
          </a:prstGeom>
          <a:solidFill>
            <a:srgbClr val="25408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1938063" y="1948067"/>
            <a:ext cx="1250554" cy="40925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16" name="TextBox 15"/>
          <p:cNvSpPr txBox="1"/>
          <p:nvPr/>
        </p:nvSpPr>
        <p:spPr>
          <a:xfrm>
            <a:off x="1897642" y="1522638"/>
            <a:ext cx="1225406" cy="369332"/>
          </a:xfrm>
          <a:prstGeom prst="rect">
            <a:avLst/>
          </a:prstGeom>
          <a:noFill/>
        </p:spPr>
        <p:txBody>
          <a:bodyPr wrap="square" rtlCol="0">
            <a:spAutoFit/>
          </a:bodyPr>
          <a:lstStyle/>
          <a:p>
            <a:pPr algn="ctr"/>
            <a:r>
              <a:rPr lang="en-US" dirty="0"/>
              <a:t>$6,880</a:t>
            </a:r>
          </a:p>
        </p:txBody>
      </p:sp>
      <p:sp>
        <p:nvSpPr>
          <p:cNvPr id="17" name="Rectangle 16"/>
          <p:cNvSpPr/>
          <p:nvPr/>
        </p:nvSpPr>
        <p:spPr>
          <a:xfrm>
            <a:off x="3918967" y="1937459"/>
            <a:ext cx="1249323" cy="41031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18" name="Rectangle 17"/>
          <p:cNvSpPr/>
          <p:nvPr/>
        </p:nvSpPr>
        <p:spPr>
          <a:xfrm>
            <a:off x="5917725" y="1948067"/>
            <a:ext cx="1248460" cy="40248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19" name="TextBox 18"/>
          <p:cNvSpPr txBox="1"/>
          <p:nvPr/>
        </p:nvSpPr>
        <p:spPr>
          <a:xfrm>
            <a:off x="3997220" y="1491823"/>
            <a:ext cx="1225406" cy="369332"/>
          </a:xfrm>
          <a:prstGeom prst="rect">
            <a:avLst/>
          </a:prstGeom>
          <a:noFill/>
        </p:spPr>
        <p:txBody>
          <a:bodyPr wrap="square" rtlCol="0">
            <a:spAutoFit/>
          </a:bodyPr>
          <a:lstStyle/>
          <a:p>
            <a:pPr algn="ctr"/>
            <a:r>
              <a:rPr lang="en-US" dirty="0"/>
              <a:t>$6,880</a:t>
            </a:r>
          </a:p>
        </p:txBody>
      </p:sp>
      <p:sp>
        <p:nvSpPr>
          <p:cNvPr id="20" name="TextBox 19"/>
          <p:cNvSpPr txBox="1"/>
          <p:nvPr/>
        </p:nvSpPr>
        <p:spPr>
          <a:xfrm>
            <a:off x="5891249" y="1495855"/>
            <a:ext cx="1225406" cy="369332"/>
          </a:xfrm>
          <a:prstGeom prst="rect">
            <a:avLst/>
          </a:prstGeom>
          <a:noFill/>
        </p:spPr>
        <p:txBody>
          <a:bodyPr wrap="square" rtlCol="0">
            <a:spAutoFit/>
          </a:bodyPr>
          <a:lstStyle/>
          <a:p>
            <a:pPr algn="ctr"/>
            <a:r>
              <a:rPr lang="en-US" dirty="0"/>
              <a:t>$6,880</a:t>
            </a:r>
          </a:p>
        </p:txBody>
      </p:sp>
      <p:sp>
        <p:nvSpPr>
          <p:cNvPr id="21" name="TextBox 20"/>
          <p:cNvSpPr txBox="1"/>
          <p:nvPr/>
        </p:nvSpPr>
        <p:spPr>
          <a:xfrm>
            <a:off x="206769" y="5592679"/>
            <a:ext cx="1940148" cy="369332"/>
          </a:xfrm>
          <a:prstGeom prst="rect">
            <a:avLst/>
          </a:prstGeom>
          <a:noFill/>
        </p:spPr>
        <p:txBody>
          <a:bodyPr wrap="square" rtlCol="0">
            <a:spAutoFit/>
          </a:bodyPr>
          <a:lstStyle/>
          <a:p>
            <a:r>
              <a:rPr lang="en-US" dirty="0"/>
              <a:t>Uniform Levy</a:t>
            </a:r>
            <a:r>
              <a:rPr lang="en-US" dirty="0">
                <a:sym typeface="Wingdings" panose="05000000000000000000" pitchFamily="2" charset="2"/>
              </a:rPr>
              <a:t></a:t>
            </a:r>
            <a:endParaRPr lang="en-US" dirty="0"/>
          </a:p>
        </p:txBody>
      </p:sp>
      <p:sp>
        <p:nvSpPr>
          <p:cNvPr id="22" name="TextBox 21"/>
          <p:cNvSpPr txBox="1"/>
          <p:nvPr/>
        </p:nvSpPr>
        <p:spPr>
          <a:xfrm>
            <a:off x="-76811" y="2155359"/>
            <a:ext cx="2038856" cy="369332"/>
          </a:xfrm>
          <a:prstGeom prst="rect">
            <a:avLst/>
          </a:prstGeom>
          <a:noFill/>
        </p:spPr>
        <p:txBody>
          <a:bodyPr wrap="square" rtlCol="0">
            <a:spAutoFit/>
          </a:bodyPr>
          <a:lstStyle/>
          <a:p>
            <a:pPr algn="r"/>
            <a:r>
              <a:rPr lang="en-US" dirty="0"/>
              <a:t>Additional Levy</a:t>
            </a:r>
            <a:r>
              <a:rPr lang="en-US" dirty="0">
                <a:sym typeface="Wingdings" panose="05000000000000000000" pitchFamily="2" charset="2"/>
              </a:rPr>
              <a:t></a:t>
            </a:r>
            <a:endParaRPr lang="en-US" dirty="0"/>
          </a:p>
        </p:txBody>
      </p:sp>
      <p:sp>
        <p:nvSpPr>
          <p:cNvPr id="23" name="TextBox 22"/>
          <p:cNvSpPr txBox="1"/>
          <p:nvPr/>
        </p:nvSpPr>
        <p:spPr>
          <a:xfrm>
            <a:off x="666716" y="3882228"/>
            <a:ext cx="1474685" cy="369332"/>
          </a:xfrm>
          <a:prstGeom prst="rect">
            <a:avLst/>
          </a:prstGeom>
          <a:noFill/>
        </p:spPr>
        <p:txBody>
          <a:bodyPr wrap="square" rtlCol="0">
            <a:spAutoFit/>
          </a:bodyPr>
          <a:lstStyle/>
          <a:p>
            <a:r>
              <a:rPr lang="en-US" dirty="0"/>
              <a:t>State Aid</a:t>
            </a:r>
            <a:r>
              <a:rPr lang="en-US" dirty="0">
                <a:sym typeface="Wingdings" panose="05000000000000000000" pitchFamily="2" charset="2"/>
              </a:rPr>
              <a:t></a:t>
            </a:r>
            <a:endParaRPr lang="en-US" dirty="0"/>
          </a:p>
        </p:txBody>
      </p:sp>
      <p:sp>
        <p:nvSpPr>
          <p:cNvPr id="24" name="TextBox 23"/>
          <p:cNvSpPr txBox="1"/>
          <p:nvPr/>
        </p:nvSpPr>
        <p:spPr>
          <a:xfrm>
            <a:off x="1782277" y="6040581"/>
            <a:ext cx="1568843" cy="646331"/>
          </a:xfrm>
          <a:prstGeom prst="rect">
            <a:avLst/>
          </a:prstGeom>
          <a:noFill/>
        </p:spPr>
        <p:txBody>
          <a:bodyPr wrap="square" rtlCol="0">
            <a:spAutoFit/>
          </a:bodyPr>
          <a:lstStyle/>
          <a:p>
            <a:pPr algn="ctr"/>
            <a:r>
              <a:rPr lang="en-US" dirty="0"/>
              <a:t>Property Poorest</a:t>
            </a:r>
          </a:p>
        </p:txBody>
      </p:sp>
      <p:sp>
        <p:nvSpPr>
          <p:cNvPr id="25" name="TextBox 24"/>
          <p:cNvSpPr txBox="1"/>
          <p:nvPr/>
        </p:nvSpPr>
        <p:spPr>
          <a:xfrm>
            <a:off x="3754637" y="6086886"/>
            <a:ext cx="1710572" cy="646331"/>
          </a:xfrm>
          <a:prstGeom prst="rect">
            <a:avLst/>
          </a:prstGeom>
          <a:noFill/>
        </p:spPr>
        <p:txBody>
          <a:bodyPr wrap="square" rtlCol="0">
            <a:spAutoFit/>
          </a:bodyPr>
          <a:lstStyle/>
          <a:p>
            <a:pPr algn="ctr"/>
            <a:r>
              <a:rPr lang="en-US" dirty="0"/>
              <a:t>Average Valuation</a:t>
            </a:r>
          </a:p>
        </p:txBody>
      </p:sp>
      <p:sp>
        <p:nvSpPr>
          <p:cNvPr id="26" name="TextBox 25"/>
          <p:cNvSpPr txBox="1"/>
          <p:nvPr/>
        </p:nvSpPr>
        <p:spPr>
          <a:xfrm>
            <a:off x="5671720" y="6040580"/>
            <a:ext cx="1710572" cy="646331"/>
          </a:xfrm>
          <a:prstGeom prst="rect">
            <a:avLst/>
          </a:prstGeom>
          <a:noFill/>
        </p:spPr>
        <p:txBody>
          <a:bodyPr wrap="square" rtlCol="0">
            <a:spAutoFit/>
          </a:bodyPr>
          <a:lstStyle/>
          <a:p>
            <a:pPr algn="ctr"/>
            <a:r>
              <a:rPr lang="en-US" dirty="0"/>
              <a:t>Property Richest</a:t>
            </a:r>
          </a:p>
        </p:txBody>
      </p:sp>
      <p:sp>
        <p:nvSpPr>
          <p:cNvPr id="27" name="TextBox 26"/>
          <p:cNvSpPr txBox="1"/>
          <p:nvPr/>
        </p:nvSpPr>
        <p:spPr>
          <a:xfrm>
            <a:off x="-62555" y="2389813"/>
            <a:ext cx="2038856" cy="369332"/>
          </a:xfrm>
          <a:prstGeom prst="rect">
            <a:avLst/>
          </a:prstGeom>
          <a:noFill/>
        </p:spPr>
        <p:txBody>
          <a:bodyPr wrap="square" rtlCol="0">
            <a:spAutoFit/>
          </a:bodyPr>
          <a:lstStyle/>
          <a:p>
            <a:pPr algn="r"/>
            <a:r>
              <a:rPr lang="en-US" dirty="0">
                <a:sym typeface="Wingdings" panose="05000000000000000000" pitchFamily="2" charset="2"/>
              </a:rPr>
              <a:t>87.5%</a:t>
            </a:r>
            <a:endParaRPr lang="en-US" dirty="0"/>
          </a:p>
        </p:txBody>
      </p:sp>
      <p:sp>
        <p:nvSpPr>
          <p:cNvPr id="28" name="TextBox 27"/>
          <p:cNvSpPr txBox="1"/>
          <p:nvPr/>
        </p:nvSpPr>
        <p:spPr>
          <a:xfrm>
            <a:off x="1927263" y="5638984"/>
            <a:ext cx="1225406" cy="369332"/>
          </a:xfrm>
          <a:prstGeom prst="rect">
            <a:avLst/>
          </a:prstGeom>
          <a:noFill/>
        </p:spPr>
        <p:txBody>
          <a:bodyPr wrap="square" rtlCol="0">
            <a:spAutoFit/>
          </a:bodyPr>
          <a:lstStyle/>
          <a:p>
            <a:pPr algn="ctr"/>
            <a:r>
              <a:rPr lang="en-US" dirty="0"/>
              <a:t>$1,021</a:t>
            </a:r>
          </a:p>
        </p:txBody>
      </p:sp>
      <p:sp>
        <p:nvSpPr>
          <p:cNvPr id="29" name="TextBox 28"/>
          <p:cNvSpPr txBox="1"/>
          <p:nvPr/>
        </p:nvSpPr>
        <p:spPr>
          <a:xfrm>
            <a:off x="3923866" y="5167867"/>
            <a:ext cx="1225406" cy="369332"/>
          </a:xfrm>
          <a:prstGeom prst="rect">
            <a:avLst/>
          </a:prstGeom>
          <a:noFill/>
        </p:spPr>
        <p:txBody>
          <a:bodyPr wrap="square" rtlCol="0">
            <a:spAutoFit/>
          </a:bodyPr>
          <a:lstStyle/>
          <a:p>
            <a:pPr algn="ctr"/>
            <a:r>
              <a:rPr lang="en-US" dirty="0"/>
              <a:t>$1,800</a:t>
            </a:r>
          </a:p>
        </p:txBody>
      </p:sp>
      <p:sp>
        <p:nvSpPr>
          <p:cNvPr id="30" name="TextBox 29"/>
          <p:cNvSpPr txBox="1"/>
          <p:nvPr/>
        </p:nvSpPr>
        <p:spPr>
          <a:xfrm>
            <a:off x="5948884" y="4066894"/>
            <a:ext cx="1225406" cy="369332"/>
          </a:xfrm>
          <a:prstGeom prst="rect">
            <a:avLst/>
          </a:prstGeom>
          <a:noFill/>
        </p:spPr>
        <p:txBody>
          <a:bodyPr wrap="square" rtlCol="0">
            <a:spAutoFit/>
          </a:bodyPr>
          <a:lstStyle/>
          <a:p>
            <a:pPr algn="ctr"/>
            <a:r>
              <a:rPr lang="en-US" dirty="0"/>
              <a:t>$5,805</a:t>
            </a:r>
          </a:p>
        </p:txBody>
      </p:sp>
      <p:sp>
        <p:nvSpPr>
          <p:cNvPr id="31" name="TextBox 30"/>
          <p:cNvSpPr txBox="1"/>
          <p:nvPr/>
        </p:nvSpPr>
        <p:spPr>
          <a:xfrm>
            <a:off x="1976455" y="3898361"/>
            <a:ext cx="1225406" cy="369332"/>
          </a:xfrm>
          <a:prstGeom prst="rect">
            <a:avLst/>
          </a:prstGeom>
          <a:noFill/>
        </p:spPr>
        <p:txBody>
          <a:bodyPr wrap="square" rtlCol="0">
            <a:spAutoFit/>
          </a:bodyPr>
          <a:lstStyle/>
          <a:p>
            <a:pPr algn="ctr"/>
            <a:r>
              <a:rPr lang="en-US" dirty="0"/>
              <a:t>$4,869</a:t>
            </a:r>
          </a:p>
        </p:txBody>
      </p:sp>
      <p:sp>
        <p:nvSpPr>
          <p:cNvPr id="32" name="TextBox 31"/>
          <p:cNvSpPr txBox="1"/>
          <p:nvPr/>
        </p:nvSpPr>
        <p:spPr>
          <a:xfrm>
            <a:off x="5944589" y="2493879"/>
            <a:ext cx="1225406" cy="369332"/>
          </a:xfrm>
          <a:prstGeom prst="rect">
            <a:avLst/>
          </a:prstGeom>
          <a:noFill/>
        </p:spPr>
        <p:txBody>
          <a:bodyPr wrap="square" rtlCol="0">
            <a:spAutoFit/>
          </a:bodyPr>
          <a:lstStyle/>
          <a:p>
            <a:pPr algn="ctr"/>
            <a:r>
              <a:rPr lang="en-US" dirty="0"/>
              <a:t>$85</a:t>
            </a:r>
          </a:p>
        </p:txBody>
      </p:sp>
      <p:sp>
        <p:nvSpPr>
          <p:cNvPr id="33" name="TextBox 32"/>
          <p:cNvSpPr txBox="1"/>
          <p:nvPr/>
        </p:nvSpPr>
        <p:spPr>
          <a:xfrm>
            <a:off x="3912139" y="3608165"/>
            <a:ext cx="1225406" cy="369332"/>
          </a:xfrm>
          <a:prstGeom prst="rect">
            <a:avLst/>
          </a:prstGeom>
          <a:noFill/>
        </p:spPr>
        <p:txBody>
          <a:bodyPr wrap="square" rtlCol="0">
            <a:spAutoFit/>
          </a:bodyPr>
          <a:lstStyle/>
          <a:p>
            <a:pPr algn="ctr"/>
            <a:r>
              <a:rPr lang="en-US" dirty="0"/>
              <a:t>$4,090</a:t>
            </a:r>
          </a:p>
        </p:txBody>
      </p:sp>
      <p:sp>
        <p:nvSpPr>
          <p:cNvPr id="34" name="TextBox 33"/>
          <p:cNvSpPr txBox="1"/>
          <p:nvPr/>
        </p:nvSpPr>
        <p:spPr>
          <a:xfrm>
            <a:off x="1948839" y="2180360"/>
            <a:ext cx="1225406" cy="369332"/>
          </a:xfrm>
          <a:prstGeom prst="rect">
            <a:avLst/>
          </a:prstGeom>
          <a:noFill/>
        </p:spPr>
        <p:txBody>
          <a:bodyPr wrap="square" rtlCol="0">
            <a:spAutoFit/>
          </a:bodyPr>
          <a:lstStyle/>
          <a:p>
            <a:pPr algn="ctr"/>
            <a:r>
              <a:rPr lang="en-US" dirty="0">
                <a:solidFill>
                  <a:schemeClr val="bg1"/>
                </a:solidFill>
              </a:rPr>
              <a:t>$750</a:t>
            </a:r>
          </a:p>
        </p:txBody>
      </p:sp>
      <p:sp>
        <p:nvSpPr>
          <p:cNvPr id="35" name="TextBox 34"/>
          <p:cNvSpPr txBox="1"/>
          <p:nvPr/>
        </p:nvSpPr>
        <p:spPr>
          <a:xfrm>
            <a:off x="3939616" y="2180360"/>
            <a:ext cx="1225406" cy="369332"/>
          </a:xfrm>
          <a:prstGeom prst="rect">
            <a:avLst/>
          </a:prstGeom>
          <a:noFill/>
        </p:spPr>
        <p:txBody>
          <a:bodyPr wrap="square" rtlCol="0">
            <a:spAutoFit/>
          </a:bodyPr>
          <a:lstStyle/>
          <a:p>
            <a:pPr algn="ctr"/>
            <a:r>
              <a:rPr lang="en-US" dirty="0">
                <a:solidFill>
                  <a:schemeClr val="bg1"/>
                </a:solidFill>
              </a:rPr>
              <a:t>$750</a:t>
            </a:r>
          </a:p>
        </p:txBody>
      </p:sp>
      <p:sp>
        <p:nvSpPr>
          <p:cNvPr id="36" name="TextBox 35"/>
          <p:cNvSpPr txBox="1"/>
          <p:nvPr/>
        </p:nvSpPr>
        <p:spPr>
          <a:xfrm>
            <a:off x="5933506" y="2188762"/>
            <a:ext cx="1225406" cy="369332"/>
          </a:xfrm>
          <a:prstGeom prst="rect">
            <a:avLst/>
          </a:prstGeom>
          <a:noFill/>
        </p:spPr>
        <p:txBody>
          <a:bodyPr wrap="square" rtlCol="0">
            <a:spAutoFit/>
          </a:bodyPr>
          <a:lstStyle/>
          <a:p>
            <a:pPr algn="ctr"/>
            <a:r>
              <a:rPr lang="en-US" dirty="0">
                <a:solidFill>
                  <a:schemeClr val="bg1"/>
                </a:solidFill>
              </a:rPr>
              <a:t>$750</a:t>
            </a:r>
          </a:p>
        </p:txBody>
      </p:sp>
      <p:sp>
        <p:nvSpPr>
          <p:cNvPr id="40" name="TextBox 39"/>
          <p:cNvSpPr txBox="1"/>
          <p:nvPr/>
        </p:nvSpPr>
        <p:spPr>
          <a:xfrm>
            <a:off x="-53757" y="1876135"/>
            <a:ext cx="2038856" cy="369332"/>
          </a:xfrm>
          <a:prstGeom prst="rect">
            <a:avLst/>
          </a:prstGeom>
          <a:noFill/>
        </p:spPr>
        <p:txBody>
          <a:bodyPr wrap="square" rtlCol="0">
            <a:spAutoFit/>
          </a:bodyPr>
          <a:lstStyle/>
          <a:p>
            <a:pPr algn="r"/>
            <a:r>
              <a:rPr lang="en-US" sz="1200" dirty="0"/>
              <a:t>Prop Tax Replacement</a:t>
            </a:r>
            <a:r>
              <a:rPr lang="en-US" dirty="0">
                <a:sym typeface="Wingdings" panose="05000000000000000000" pitchFamily="2" charset="2"/>
              </a:rPr>
              <a:t></a:t>
            </a:r>
            <a:endParaRPr lang="en-US" dirty="0"/>
          </a:p>
        </p:txBody>
      </p:sp>
      <p:sp>
        <p:nvSpPr>
          <p:cNvPr id="5" name="TextBox 4">
            <a:extLst>
              <a:ext uri="{FF2B5EF4-FFF2-40B4-BE49-F238E27FC236}">
                <a16:creationId xmlns:a16="http://schemas.microsoft.com/office/drawing/2014/main" id="{2D84B27B-58D7-41EB-BC80-F55E072BE022}"/>
              </a:ext>
            </a:extLst>
          </p:cNvPr>
          <p:cNvSpPr txBox="1"/>
          <p:nvPr/>
        </p:nvSpPr>
        <p:spPr>
          <a:xfrm>
            <a:off x="1782277" y="2306328"/>
            <a:ext cx="8050564" cy="461665"/>
          </a:xfrm>
          <a:prstGeom prst="rect">
            <a:avLst/>
          </a:prstGeom>
          <a:noFill/>
        </p:spPr>
        <p:txBody>
          <a:bodyPr wrap="square" rtlCol="0">
            <a:spAutoFit/>
          </a:bodyPr>
          <a:lstStyle/>
          <a:p>
            <a:r>
              <a:rPr lang="en-US" sz="2400" strike="sngStrike" dirty="0">
                <a:solidFill>
                  <a:srgbClr val="FFFF00"/>
                </a:solidFill>
              </a:rPr>
              <a:t>------------------------------------------------</a:t>
            </a:r>
          </a:p>
        </p:txBody>
      </p:sp>
      <p:sp>
        <p:nvSpPr>
          <p:cNvPr id="44" name="Callout: Line 43">
            <a:extLst>
              <a:ext uri="{FF2B5EF4-FFF2-40B4-BE49-F238E27FC236}">
                <a16:creationId xmlns:a16="http://schemas.microsoft.com/office/drawing/2014/main" id="{DC8B883D-252E-4C4E-A6B2-955F27C60924}"/>
              </a:ext>
            </a:extLst>
          </p:cNvPr>
          <p:cNvSpPr/>
          <p:nvPr/>
        </p:nvSpPr>
        <p:spPr>
          <a:xfrm>
            <a:off x="181257" y="1452493"/>
            <a:ext cx="929640" cy="306415"/>
          </a:xfrm>
          <a:prstGeom prst="borderCallout1">
            <a:avLst>
              <a:gd name="adj1" fmla="val 69730"/>
              <a:gd name="adj2" fmla="val 184699"/>
              <a:gd name="adj3" fmla="val 15514"/>
              <a:gd name="adj4" fmla="val 956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Per Pupil</a:t>
            </a:r>
          </a:p>
        </p:txBody>
      </p:sp>
      <p:sp>
        <p:nvSpPr>
          <p:cNvPr id="45" name="TextBox 44">
            <a:extLst>
              <a:ext uri="{FF2B5EF4-FFF2-40B4-BE49-F238E27FC236}">
                <a16:creationId xmlns:a16="http://schemas.microsoft.com/office/drawing/2014/main" id="{51E8C287-D452-466C-BA30-D6190058B113}"/>
              </a:ext>
            </a:extLst>
          </p:cNvPr>
          <p:cNvSpPr txBox="1"/>
          <p:nvPr/>
        </p:nvSpPr>
        <p:spPr>
          <a:xfrm>
            <a:off x="7703955" y="1192093"/>
            <a:ext cx="1258788" cy="369332"/>
          </a:xfrm>
          <a:prstGeom prst="rect">
            <a:avLst/>
          </a:prstGeom>
          <a:noFill/>
        </p:spPr>
        <p:txBody>
          <a:bodyPr wrap="square" rtlCol="0">
            <a:spAutoFit/>
          </a:bodyPr>
          <a:lstStyle/>
          <a:p>
            <a:r>
              <a:rPr lang="en-US" dirty="0"/>
              <a:t>FY 2020</a:t>
            </a:r>
          </a:p>
        </p:txBody>
      </p:sp>
    </p:spTree>
    <p:extLst>
      <p:ext uri="{BB962C8B-B14F-4D97-AF65-F5344CB8AC3E}">
        <p14:creationId xmlns:p14="http://schemas.microsoft.com/office/powerpoint/2010/main" val="280851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ppt_x</p:attrName>
                                        </p:attrNameLst>
                                      </p:cBhvr>
                                      <p:tavLst>
                                        <p:tav tm="0">
                                          <p:val>
                                            <p:strVal val="#ppt_x"/>
                                          </p:val>
                                        </p:tav>
                                        <p:tav tm="100000">
                                          <p:val>
                                            <p:strVal val="#ppt_x"/>
                                          </p:val>
                                        </p:tav>
                                      </p:tavLst>
                                    </p:anim>
                                    <p:anim calcmode="lin" valueType="num">
                                      <p:cBhvr>
                                        <p:cTn id="9" dur="2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2000"/>
                                        <p:tgtEl>
                                          <p:spTgt spid="17"/>
                                        </p:tgtEl>
                                      </p:cBhvr>
                                    </p:animEffect>
                                    <p:anim calcmode="lin" valueType="num">
                                      <p:cBhvr>
                                        <p:cTn id="26" dur="2000" fill="hold"/>
                                        <p:tgtEl>
                                          <p:spTgt spid="17"/>
                                        </p:tgtEl>
                                        <p:attrNameLst>
                                          <p:attrName>ppt_x</p:attrName>
                                        </p:attrNameLst>
                                      </p:cBhvr>
                                      <p:tavLst>
                                        <p:tav tm="0">
                                          <p:val>
                                            <p:strVal val="#ppt_x"/>
                                          </p:val>
                                        </p:tav>
                                        <p:tav tm="100000">
                                          <p:val>
                                            <p:strVal val="#ppt_x"/>
                                          </p:val>
                                        </p:tav>
                                      </p:tavLst>
                                    </p:anim>
                                    <p:anim calcmode="lin" valueType="num">
                                      <p:cBhvr>
                                        <p:cTn id="27" dur="2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6000"/>
                            </p:stCondLst>
                            <p:childTnLst>
                              <p:par>
                                <p:cTn id="29" presetID="47"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7000"/>
                            </p:stCondLst>
                            <p:childTnLst>
                              <p:par>
                                <p:cTn id="35" presetID="47"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8000"/>
                            </p:stCondLst>
                            <p:childTnLst>
                              <p:par>
                                <p:cTn id="41" presetID="47"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anim calcmode="lin" valueType="num">
                                      <p:cBhvr>
                                        <p:cTn id="44" dur="1000" fill="hold"/>
                                        <p:tgtEl>
                                          <p:spTgt spid="26"/>
                                        </p:tgtEl>
                                        <p:attrNameLst>
                                          <p:attrName>ppt_x</p:attrName>
                                        </p:attrNameLst>
                                      </p:cBhvr>
                                      <p:tavLst>
                                        <p:tav tm="0">
                                          <p:val>
                                            <p:strVal val="#ppt_x"/>
                                          </p:val>
                                        </p:tav>
                                        <p:tav tm="100000">
                                          <p:val>
                                            <p:strVal val="#ppt_x"/>
                                          </p:val>
                                        </p:tav>
                                      </p:tavLst>
                                    </p:anim>
                                    <p:anim calcmode="lin" valueType="num">
                                      <p:cBhvr>
                                        <p:cTn id="45" dur="1000" fill="hold"/>
                                        <p:tgtEl>
                                          <p:spTgt spid="26"/>
                                        </p:tgtEl>
                                        <p:attrNameLst>
                                          <p:attrName>ppt_y</p:attrName>
                                        </p:attrNameLst>
                                      </p:cBhvr>
                                      <p:tavLst>
                                        <p:tav tm="0">
                                          <p:val>
                                            <p:strVal val="#ppt_y-.1"/>
                                          </p:val>
                                        </p:tav>
                                        <p:tav tm="100000">
                                          <p:val>
                                            <p:strVal val="#ppt_y"/>
                                          </p:val>
                                        </p:tav>
                                      </p:tavLst>
                                    </p:anim>
                                  </p:childTnLst>
                                </p:cTn>
                              </p:par>
                            </p:childTnLst>
                          </p:cTn>
                        </p:par>
                        <p:par>
                          <p:cTn id="46" fill="hold">
                            <p:stCondLst>
                              <p:cond delay="9000"/>
                            </p:stCondLst>
                            <p:childTnLst>
                              <p:par>
                                <p:cTn id="47" presetID="4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000"/>
                                        <p:tgtEl>
                                          <p:spTgt spid="18"/>
                                        </p:tgtEl>
                                      </p:cBhvr>
                                    </p:animEffect>
                                    <p:anim calcmode="lin" valueType="num">
                                      <p:cBhvr>
                                        <p:cTn id="50" dur="2000" fill="hold"/>
                                        <p:tgtEl>
                                          <p:spTgt spid="18"/>
                                        </p:tgtEl>
                                        <p:attrNameLst>
                                          <p:attrName>ppt_x</p:attrName>
                                        </p:attrNameLst>
                                      </p:cBhvr>
                                      <p:tavLst>
                                        <p:tav tm="0">
                                          <p:val>
                                            <p:strVal val="#ppt_x"/>
                                          </p:val>
                                        </p:tav>
                                        <p:tav tm="100000">
                                          <p:val>
                                            <p:strVal val="#ppt_x"/>
                                          </p:val>
                                        </p:tav>
                                      </p:tavLst>
                                    </p:anim>
                                    <p:anim calcmode="lin" valueType="num">
                                      <p:cBhvr>
                                        <p:cTn id="51" dur="200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11000"/>
                            </p:stCondLst>
                            <p:childTnLst>
                              <p:par>
                                <p:cTn id="53" presetID="47"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12000"/>
                            </p:stCondLst>
                            <p:childTnLst>
                              <p:par>
                                <p:cTn id="59" presetID="47"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par>
                          <p:cTn id="64" fill="hold">
                            <p:stCondLst>
                              <p:cond delay="13000"/>
                            </p:stCondLst>
                            <p:childTnLst>
                              <p:par>
                                <p:cTn id="65" presetID="42" presetClass="entr" presetSubtype="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2000"/>
                                        <p:tgtEl>
                                          <p:spTgt spid="6"/>
                                        </p:tgtEl>
                                      </p:cBhvr>
                                    </p:animEffect>
                                    <p:anim calcmode="lin" valueType="num">
                                      <p:cBhvr>
                                        <p:cTn id="68" dur="2000" fill="hold"/>
                                        <p:tgtEl>
                                          <p:spTgt spid="6"/>
                                        </p:tgtEl>
                                        <p:attrNameLst>
                                          <p:attrName>ppt_x</p:attrName>
                                        </p:attrNameLst>
                                      </p:cBhvr>
                                      <p:tavLst>
                                        <p:tav tm="0">
                                          <p:val>
                                            <p:strVal val="#ppt_x"/>
                                          </p:val>
                                        </p:tav>
                                        <p:tav tm="100000">
                                          <p:val>
                                            <p:strVal val="#ppt_x"/>
                                          </p:val>
                                        </p:tav>
                                      </p:tavLst>
                                    </p:anim>
                                    <p:anim calcmode="lin" valueType="num">
                                      <p:cBhvr>
                                        <p:cTn id="69" dur="2000" fill="hold"/>
                                        <p:tgtEl>
                                          <p:spTgt spid="6"/>
                                        </p:tgtEl>
                                        <p:attrNameLst>
                                          <p:attrName>ppt_y</p:attrName>
                                        </p:attrNameLst>
                                      </p:cBhvr>
                                      <p:tavLst>
                                        <p:tav tm="0">
                                          <p:val>
                                            <p:strVal val="#ppt_y+.1"/>
                                          </p:val>
                                        </p:tav>
                                        <p:tav tm="100000">
                                          <p:val>
                                            <p:strVal val="#ppt_y"/>
                                          </p:val>
                                        </p:tav>
                                      </p:tavLst>
                                    </p:anim>
                                  </p:childTnLst>
                                </p:cTn>
                              </p:par>
                            </p:childTnLst>
                          </p:cTn>
                        </p:par>
                        <p:par>
                          <p:cTn id="70" fill="hold">
                            <p:stCondLst>
                              <p:cond delay="15000"/>
                            </p:stCondLst>
                            <p:childTnLst>
                              <p:par>
                                <p:cTn id="71" presetID="47"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16000"/>
                            </p:stCondLst>
                            <p:childTnLst>
                              <p:par>
                                <p:cTn id="77" presetID="42" presetClass="entr" presetSubtype="0" fill="hold" grpId="0"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2000"/>
                                        <p:tgtEl>
                                          <p:spTgt spid="7"/>
                                        </p:tgtEl>
                                      </p:cBhvr>
                                    </p:animEffect>
                                    <p:anim calcmode="lin" valueType="num">
                                      <p:cBhvr>
                                        <p:cTn id="80" dur="2000" fill="hold"/>
                                        <p:tgtEl>
                                          <p:spTgt spid="7"/>
                                        </p:tgtEl>
                                        <p:attrNameLst>
                                          <p:attrName>ppt_x</p:attrName>
                                        </p:attrNameLst>
                                      </p:cBhvr>
                                      <p:tavLst>
                                        <p:tav tm="0">
                                          <p:val>
                                            <p:strVal val="#ppt_x"/>
                                          </p:val>
                                        </p:tav>
                                        <p:tav tm="100000">
                                          <p:val>
                                            <p:strVal val="#ppt_x"/>
                                          </p:val>
                                        </p:tav>
                                      </p:tavLst>
                                    </p:anim>
                                    <p:anim calcmode="lin" valueType="num">
                                      <p:cBhvr>
                                        <p:cTn id="81" dur="2000" fill="hold"/>
                                        <p:tgtEl>
                                          <p:spTgt spid="7"/>
                                        </p:tgtEl>
                                        <p:attrNameLst>
                                          <p:attrName>ppt_y</p:attrName>
                                        </p:attrNameLst>
                                      </p:cBhvr>
                                      <p:tavLst>
                                        <p:tav tm="0">
                                          <p:val>
                                            <p:strVal val="#ppt_y+.1"/>
                                          </p:val>
                                        </p:tav>
                                        <p:tav tm="100000">
                                          <p:val>
                                            <p:strVal val="#ppt_y"/>
                                          </p:val>
                                        </p:tav>
                                      </p:tavLst>
                                    </p:anim>
                                  </p:childTnLst>
                                </p:cTn>
                              </p:par>
                            </p:childTnLst>
                          </p:cTn>
                        </p:par>
                        <p:par>
                          <p:cTn id="82" fill="hold">
                            <p:stCondLst>
                              <p:cond delay="1800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9000"/>
                            </p:stCondLst>
                            <p:childTnLst>
                              <p:par>
                                <p:cTn id="89" presetID="42" presetClass="entr" presetSubtype="0" fill="hold" grpId="0" nodeType="after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fade">
                                      <p:cBhvr>
                                        <p:cTn id="91" dur="2000"/>
                                        <p:tgtEl>
                                          <p:spTgt spid="8"/>
                                        </p:tgtEl>
                                      </p:cBhvr>
                                    </p:animEffect>
                                    <p:anim calcmode="lin" valueType="num">
                                      <p:cBhvr>
                                        <p:cTn id="92" dur="2000" fill="hold"/>
                                        <p:tgtEl>
                                          <p:spTgt spid="8"/>
                                        </p:tgtEl>
                                        <p:attrNameLst>
                                          <p:attrName>ppt_x</p:attrName>
                                        </p:attrNameLst>
                                      </p:cBhvr>
                                      <p:tavLst>
                                        <p:tav tm="0">
                                          <p:val>
                                            <p:strVal val="#ppt_x"/>
                                          </p:val>
                                        </p:tav>
                                        <p:tav tm="100000">
                                          <p:val>
                                            <p:strVal val="#ppt_x"/>
                                          </p:val>
                                        </p:tav>
                                      </p:tavLst>
                                    </p:anim>
                                    <p:anim calcmode="lin" valueType="num">
                                      <p:cBhvr>
                                        <p:cTn id="93" dur="2000" fill="hold"/>
                                        <p:tgtEl>
                                          <p:spTgt spid="8"/>
                                        </p:tgtEl>
                                        <p:attrNameLst>
                                          <p:attrName>ppt_y</p:attrName>
                                        </p:attrNameLst>
                                      </p:cBhvr>
                                      <p:tavLst>
                                        <p:tav tm="0">
                                          <p:val>
                                            <p:strVal val="#ppt_y+.1"/>
                                          </p:val>
                                        </p:tav>
                                        <p:tav tm="100000">
                                          <p:val>
                                            <p:strVal val="#ppt_y"/>
                                          </p:val>
                                        </p:tav>
                                      </p:tavLst>
                                    </p:anim>
                                  </p:childTnLst>
                                </p:cTn>
                              </p:par>
                            </p:childTnLst>
                          </p:cTn>
                        </p:par>
                        <p:par>
                          <p:cTn id="94" fill="hold">
                            <p:stCondLst>
                              <p:cond delay="21000"/>
                            </p:stCondLst>
                            <p:childTnLst>
                              <p:par>
                                <p:cTn id="95" presetID="47" presetClass="entr" presetSubtype="0"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1000"/>
                                        <p:tgtEl>
                                          <p:spTgt spid="30"/>
                                        </p:tgtEl>
                                      </p:cBhvr>
                                    </p:animEffect>
                                    <p:anim calcmode="lin" valueType="num">
                                      <p:cBhvr>
                                        <p:cTn id="98" dur="1000" fill="hold"/>
                                        <p:tgtEl>
                                          <p:spTgt spid="30"/>
                                        </p:tgtEl>
                                        <p:attrNameLst>
                                          <p:attrName>ppt_x</p:attrName>
                                        </p:attrNameLst>
                                      </p:cBhvr>
                                      <p:tavLst>
                                        <p:tav tm="0">
                                          <p:val>
                                            <p:strVal val="#ppt_x"/>
                                          </p:val>
                                        </p:tav>
                                        <p:tav tm="100000">
                                          <p:val>
                                            <p:strVal val="#ppt_x"/>
                                          </p:val>
                                        </p:tav>
                                      </p:tavLst>
                                    </p:anim>
                                    <p:anim calcmode="lin" valueType="num">
                                      <p:cBhvr>
                                        <p:cTn id="99" dur="1000" fill="hold"/>
                                        <p:tgtEl>
                                          <p:spTgt spid="30"/>
                                        </p:tgtEl>
                                        <p:attrNameLst>
                                          <p:attrName>ppt_y</p:attrName>
                                        </p:attrNameLst>
                                      </p:cBhvr>
                                      <p:tavLst>
                                        <p:tav tm="0">
                                          <p:val>
                                            <p:strVal val="#ppt_y-.1"/>
                                          </p:val>
                                        </p:tav>
                                        <p:tav tm="100000">
                                          <p:val>
                                            <p:strVal val="#ppt_y"/>
                                          </p:val>
                                        </p:tav>
                                      </p:tavLst>
                                    </p:anim>
                                  </p:childTnLst>
                                </p:cTn>
                              </p:par>
                            </p:childTnLst>
                          </p:cTn>
                        </p:par>
                        <p:par>
                          <p:cTn id="100" fill="hold">
                            <p:stCondLst>
                              <p:cond delay="22000"/>
                            </p:stCondLst>
                            <p:childTnLst>
                              <p:par>
                                <p:cTn id="101" presetID="47"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par>
                          <p:cTn id="106" fill="hold">
                            <p:stCondLst>
                              <p:cond delay="23000"/>
                            </p:stCondLst>
                            <p:childTnLst>
                              <p:par>
                                <p:cTn id="107" presetID="4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1000" fill="hold"/>
                                        <p:tgtEl>
                                          <p:spTgt spid="27"/>
                                        </p:tgtEl>
                                        <p:attrNameLst>
                                          <p:attrName>ppt_y</p:attrName>
                                        </p:attrNameLst>
                                      </p:cBhvr>
                                      <p:tavLst>
                                        <p:tav tm="0">
                                          <p:val>
                                            <p:strVal val="#ppt_y-.1"/>
                                          </p:val>
                                        </p:tav>
                                        <p:tav tm="100000">
                                          <p:val>
                                            <p:strVal val="#ppt_y"/>
                                          </p:val>
                                        </p:tav>
                                      </p:tavLst>
                                    </p:anim>
                                  </p:childTnLst>
                                </p:cTn>
                              </p:par>
                            </p:childTnLst>
                          </p:cTn>
                        </p:par>
                        <p:par>
                          <p:cTn id="112" fill="hold">
                            <p:stCondLst>
                              <p:cond delay="24000"/>
                            </p:stCondLst>
                            <p:childTnLst>
                              <p:par>
                                <p:cTn id="113" presetID="47" presetClass="entr" presetSubtype="0" fill="hold" grpId="0" nodeType="after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fade">
                                      <p:cBhvr>
                                        <p:cTn id="115" dur="2000"/>
                                        <p:tgtEl>
                                          <p:spTgt spid="9"/>
                                        </p:tgtEl>
                                      </p:cBhvr>
                                    </p:animEffect>
                                    <p:anim calcmode="lin" valueType="num">
                                      <p:cBhvr>
                                        <p:cTn id="116" dur="2000" fill="hold"/>
                                        <p:tgtEl>
                                          <p:spTgt spid="9"/>
                                        </p:tgtEl>
                                        <p:attrNameLst>
                                          <p:attrName>ppt_x</p:attrName>
                                        </p:attrNameLst>
                                      </p:cBhvr>
                                      <p:tavLst>
                                        <p:tav tm="0">
                                          <p:val>
                                            <p:strVal val="#ppt_x"/>
                                          </p:val>
                                        </p:tav>
                                        <p:tav tm="100000">
                                          <p:val>
                                            <p:strVal val="#ppt_x"/>
                                          </p:val>
                                        </p:tav>
                                      </p:tavLst>
                                    </p:anim>
                                    <p:anim calcmode="lin" valueType="num">
                                      <p:cBhvr>
                                        <p:cTn id="117" dur="2000" fill="hold"/>
                                        <p:tgtEl>
                                          <p:spTgt spid="9"/>
                                        </p:tgtEl>
                                        <p:attrNameLst>
                                          <p:attrName>ppt_y</p:attrName>
                                        </p:attrNameLst>
                                      </p:cBhvr>
                                      <p:tavLst>
                                        <p:tav tm="0">
                                          <p:val>
                                            <p:strVal val="#ppt_y-.1"/>
                                          </p:val>
                                        </p:tav>
                                        <p:tav tm="100000">
                                          <p:val>
                                            <p:strVal val="#ppt_y"/>
                                          </p:val>
                                        </p:tav>
                                      </p:tavLst>
                                    </p:anim>
                                  </p:childTnLst>
                                </p:cTn>
                              </p:par>
                            </p:childTnLst>
                          </p:cTn>
                        </p:par>
                        <p:par>
                          <p:cTn id="118" fill="hold">
                            <p:stCondLst>
                              <p:cond delay="26000"/>
                            </p:stCondLst>
                            <p:childTnLst>
                              <p:par>
                                <p:cTn id="119" presetID="47" presetClass="entr" presetSubtype="0"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1000"/>
                                        <p:tgtEl>
                                          <p:spTgt spid="31"/>
                                        </p:tgtEl>
                                      </p:cBhvr>
                                    </p:animEffect>
                                    <p:anim calcmode="lin" valueType="num">
                                      <p:cBhvr>
                                        <p:cTn id="122" dur="1000" fill="hold"/>
                                        <p:tgtEl>
                                          <p:spTgt spid="31"/>
                                        </p:tgtEl>
                                        <p:attrNameLst>
                                          <p:attrName>ppt_x</p:attrName>
                                        </p:attrNameLst>
                                      </p:cBhvr>
                                      <p:tavLst>
                                        <p:tav tm="0">
                                          <p:val>
                                            <p:strVal val="#ppt_x"/>
                                          </p:val>
                                        </p:tav>
                                        <p:tav tm="100000">
                                          <p:val>
                                            <p:strVal val="#ppt_x"/>
                                          </p:val>
                                        </p:tav>
                                      </p:tavLst>
                                    </p:anim>
                                    <p:anim calcmode="lin" valueType="num">
                                      <p:cBhvr>
                                        <p:cTn id="123" dur="1000" fill="hold"/>
                                        <p:tgtEl>
                                          <p:spTgt spid="31"/>
                                        </p:tgtEl>
                                        <p:attrNameLst>
                                          <p:attrName>ppt_y</p:attrName>
                                        </p:attrNameLst>
                                      </p:cBhvr>
                                      <p:tavLst>
                                        <p:tav tm="0">
                                          <p:val>
                                            <p:strVal val="#ppt_y-.1"/>
                                          </p:val>
                                        </p:tav>
                                        <p:tav tm="100000">
                                          <p:val>
                                            <p:strVal val="#ppt_y"/>
                                          </p:val>
                                        </p:tav>
                                      </p:tavLst>
                                    </p:anim>
                                  </p:childTnLst>
                                </p:cTn>
                              </p:par>
                            </p:childTnLst>
                          </p:cTn>
                        </p:par>
                        <p:par>
                          <p:cTn id="124" fill="hold">
                            <p:stCondLst>
                              <p:cond delay="27000"/>
                            </p:stCondLst>
                            <p:childTnLst>
                              <p:par>
                                <p:cTn id="125" presetID="47" presetClass="entr" presetSubtype="0" fill="hold" grpId="0"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fade">
                                      <p:cBhvr>
                                        <p:cTn id="127" dur="2000"/>
                                        <p:tgtEl>
                                          <p:spTgt spid="10"/>
                                        </p:tgtEl>
                                      </p:cBhvr>
                                    </p:animEffect>
                                    <p:anim calcmode="lin" valueType="num">
                                      <p:cBhvr>
                                        <p:cTn id="128" dur="2000" fill="hold"/>
                                        <p:tgtEl>
                                          <p:spTgt spid="10"/>
                                        </p:tgtEl>
                                        <p:attrNameLst>
                                          <p:attrName>ppt_x</p:attrName>
                                        </p:attrNameLst>
                                      </p:cBhvr>
                                      <p:tavLst>
                                        <p:tav tm="0">
                                          <p:val>
                                            <p:strVal val="#ppt_x"/>
                                          </p:val>
                                        </p:tav>
                                        <p:tav tm="100000">
                                          <p:val>
                                            <p:strVal val="#ppt_x"/>
                                          </p:val>
                                        </p:tav>
                                      </p:tavLst>
                                    </p:anim>
                                    <p:anim calcmode="lin" valueType="num">
                                      <p:cBhvr>
                                        <p:cTn id="129" dur="2000" fill="hold"/>
                                        <p:tgtEl>
                                          <p:spTgt spid="10"/>
                                        </p:tgtEl>
                                        <p:attrNameLst>
                                          <p:attrName>ppt_y</p:attrName>
                                        </p:attrNameLst>
                                      </p:cBhvr>
                                      <p:tavLst>
                                        <p:tav tm="0">
                                          <p:val>
                                            <p:strVal val="#ppt_y-.1"/>
                                          </p:val>
                                        </p:tav>
                                        <p:tav tm="100000">
                                          <p:val>
                                            <p:strVal val="#ppt_y"/>
                                          </p:val>
                                        </p:tav>
                                      </p:tavLst>
                                    </p:anim>
                                  </p:childTnLst>
                                </p:cTn>
                              </p:par>
                            </p:childTnLst>
                          </p:cTn>
                        </p:par>
                        <p:par>
                          <p:cTn id="130" fill="hold">
                            <p:stCondLst>
                              <p:cond delay="29000"/>
                            </p:stCondLst>
                            <p:childTnLst>
                              <p:par>
                                <p:cTn id="131" presetID="47"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fade">
                                      <p:cBhvr>
                                        <p:cTn id="133" dur="1000"/>
                                        <p:tgtEl>
                                          <p:spTgt spid="33"/>
                                        </p:tgtEl>
                                      </p:cBhvr>
                                    </p:animEffect>
                                    <p:anim calcmode="lin" valueType="num">
                                      <p:cBhvr>
                                        <p:cTn id="134" dur="1000" fill="hold"/>
                                        <p:tgtEl>
                                          <p:spTgt spid="33"/>
                                        </p:tgtEl>
                                        <p:attrNameLst>
                                          <p:attrName>ppt_x</p:attrName>
                                        </p:attrNameLst>
                                      </p:cBhvr>
                                      <p:tavLst>
                                        <p:tav tm="0">
                                          <p:val>
                                            <p:strVal val="#ppt_x"/>
                                          </p:val>
                                        </p:tav>
                                        <p:tav tm="100000">
                                          <p:val>
                                            <p:strVal val="#ppt_x"/>
                                          </p:val>
                                        </p:tav>
                                      </p:tavLst>
                                    </p:anim>
                                    <p:anim calcmode="lin" valueType="num">
                                      <p:cBhvr>
                                        <p:cTn id="135" dur="1000" fill="hold"/>
                                        <p:tgtEl>
                                          <p:spTgt spid="33"/>
                                        </p:tgtEl>
                                        <p:attrNameLst>
                                          <p:attrName>ppt_y</p:attrName>
                                        </p:attrNameLst>
                                      </p:cBhvr>
                                      <p:tavLst>
                                        <p:tav tm="0">
                                          <p:val>
                                            <p:strVal val="#ppt_y-.1"/>
                                          </p:val>
                                        </p:tav>
                                        <p:tav tm="100000">
                                          <p:val>
                                            <p:strVal val="#ppt_y"/>
                                          </p:val>
                                        </p:tav>
                                      </p:tavLst>
                                    </p:anim>
                                  </p:childTnLst>
                                </p:cTn>
                              </p:par>
                            </p:childTnLst>
                          </p:cTn>
                        </p:par>
                        <p:par>
                          <p:cTn id="136" fill="hold">
                            <p:stCondLst>
                              <p:cond delay="30000"/>
                            </p:stCondLst>
                            <p:childTnLst>
                              <p:par>
                                <p:cTn id="137" presetID="47" presetClass="entr" presetSubtype="0" fill="hold" grpId="0" nodeType="afterEffect">
                                  <p:stCondLst>
                                    <p:cond delay="0"/>
                                  </p:stCondLst>
                                  <p:childTnLst>
                                    <p:set>
                                      <p:cBhvr>
                                        <p:cTn id="138" dur="1" fill="hold">
                                          <p:stCondLst>
                                            <p:cond delay="0"/>
                                          </p:stCondLst>
                                        </p:cTn>
                                        <p:tgtEl>
                                          <p:spTgt spid="11"/>
                                        </p:tgtEl>
                                        <p:attrNameLst>
                                          <p:attrName>style.visibility</p:attrName>
                                        </p:attrNameLst>
                                      </p:cBhvr>
                                      <p:to>
                                        <p:strVal val="visible"/>
                                      </p:to>
                                    </p:set>
                                    <p:animEffect transition="in" filter="fade">
                                      <p:cBhvr>
                                        <p:cTn id="139" dur="2000"/>
                                        <p:tgtEl>
                                          <p:spTgt spid="11"/>
                                        </p:tgtEl>
                                      </p:cBhvr>
                                    </p:animEffect>
                                    <p:anim calcmode="lin" valueType="num">
                                      <p:cBhvr>
                                        <p:cTn id="140" dur="2000" fill="hold"/>
                                        <p:tgtEl>
                                          <p:spTgt spid="11"/>
                                        </p:tgtEl>
                                        <p:attrNameLst>
                                          <p:attrName>ppt_x</p:attrName>
                                        </p:attrNameLst>
                                      </p:cBhvr>
                                      <p:tavLst>
                                        <p:tav tm="0">
                                          <p:val>
                                            <p:strVal val="#ppt_x"/>
                                          </p:val>
                                        </p:tav>
                                        <p:tav tm="100000">
                                          <p:val>
                                            <p:strVal val="#ppt_x"/>
                                          </p:val>
                                        </p:tav>
                                      </p:tavLst>
                                    </p:anim>
                                    <p:anim calcmode="lin" valueType="num">
                                      <p:cBhvr>
                                        <p:cTn id="141" dur="2000" fill="hold"/>
                                        <p:tgtEl>
                                          <p:spTgt spid="11"/>
                                        </p:tgtEl>
                                        <p:attrNameLst>
                                          <p:attrName>ppt_y</p:attrName>
                                        </p:attrNameLst>
                                      </p:cBhvr>
                                      <p:tavLst>
                                        <p:tav tm="0">
                                          <p:val>
                                            <p:strVal val="#ppt_y-.1"/>
                                          </p:val>
                                        </p:tav>
                                        <p:tav tm="100000">
                                          <p:val>
                                            <p:strVal val="#ppt_y"/>
                                          </p:val>
                                        </p:tav>
                                      </p:tavLst>
                                    </p:anim>
                                  </p:childTnLst>
                                </p:cTn>
                              </p:par>
                            </p:childTnLst>
                          </p:cTn>
                        </p:par>
                        <p:par>
                          <p:cTn id="142" fill="hold">
                            <p:stCondLst>
                              <p:cond delay="32000"/>
                            </p:stCondLst>
                            <p:childTnLst>
                              <p:par>
                                <p:cTn id="143" presetID="47" presetClass="entr" presetSubtype="0" fill="hold" grpId="0" nodeType="afterEffect">
                                  <p:stCondLst>
                                    <p:cond delay="0"/>
                                  </p:stCondLst>
                                  <p:childTnLst>
                                    <p:set>
                                      <p:cBhvr>
                                        <p:cTn id="144" dur="1" fill="hold">
                                          <p:stCondLst>
                                            <p:cond delay="0"/>
                                          </p:stCondLst>
                                        </p:cTn>
                                        <p:tgtEl>
                                          <p:spTgt spid="32"/>
                                        </p:tgtEl>
                                        <p:attrNameLst>
                                          <p:attrName>style.visibility</p:attrName>
                                        </p:attrNameLst>
                                      </p:cBhvr>
                                      <p:to>
                                        <p:strVal val="visible"/>
                                      </p:to>
                                    </p:set>
                                    <p:animEffect transition="in" filter="fade">
                                      <p:cBhvr>
                                        <p:cTn id="145" dur="1000"/>
                                        <p:tgtEl>
                                          <p:spTgt spid="32"/>
                                        </p:tgtEl>
                                      </p:cBhvr>
                                    </p:animEffect>
                                    <p:anim calcmode="lin" valueType="num">
                                      <p:cBhvr>
                                        <p:cTn id="146" dur="1000" fill="hold"/>
                                        <p:tgtEl>
                                          <p:spTgt spid="32"/>
                                        </p:tgtEl>
                                        <p:attrNameLst>
                                          <p:attrName>ppt_x</p:attrName>
                                        </p:attrNameLst>
                                      </p:cBhvr>
                                      <p:tavLst>
                                        <p:tav tm="0">
                                          <p:val>
                                            <p:strVal val="#ppt_x"/>
                                          </p:val>
                                        </p:tav>
                                        <p:tav tm="100000">
                                          <p:val>
                                            <p:strVal val="#ppt_x"/>
                                          </p:val>
                                        </p:tav>
                                      </p:tavLst>
                                    </p:anim>
                                    <p:anim calcmode="lin" valueType="num">
                                      <p:cBhvr>
                                        <p:cTn id="147" dur="1000" fill="hold"/>
                                        <p:tgtEl>
                                          <p:spTgt spid="32"/>
                                        </p:tgtEl>
                                        <p:attrNameLst>
                                          <p:attrName>ppt_y</p:attrName>
                                        </p:attrNameLst>
                                      </p:cBhvr>
                                      <p:tavLst>
                                        <p:tav tm="0">
                                          <p:val>
                                            <p:strVal val="#ppt_y-.1"/>
                                          </p:val>
                                        </p:tav>
                                        <p:tav tm="100000">
                                          <p:val>
                                            <p:strVal val="#ppt_y"/>
                                          </p:val>
                                        </p:tav>
                                      </p:tavLst>
                                    </p:anim>
                                  </p:childTnLst>
                                </p:cTn>
                              </p:par>
                            </p:childTnLst>
                          </p:cTn>
                        </p:par>
                        <p:par>
                          <p:cTn id="148" fill="hold">
                            <p:stCondLst>
                              <p:cond delay="33000"/>
                            </p:stCondLst>
                            <p:childTnLst>
                              <p:par>
                                <p:cTn id="149" presetID="47" presetClass="entr" presetSubtype="0" fill="hold" grpId="0" nodeType="afterEffect">
                                  <p:stCondLst>
                                    <p:cond delay="0"/>
                                  </p:stCondLst>
                                  <p:childTnLst>
                                    <p:set>
                                      <p:cBhvr>
                                        <p:cTn id="150" dur="1" fill="hold">
                                          <p:stCondLst>
                                            <p:cond delay="0"/>
                                          </p:stCondLst>
                                        </p:cTn>
                                        <p:tgtEl>
                                          <p:spTgt spid="22"/>
                                        </p:tgtEl>
                                        <p:attrNameLst>
                                          <p:attrName>style.visibility</p:attrName>
                                        </p:attrNameLst>
                                      </p:cBhvr>
                                      <p:to>
                                        <p:strVal val="visible"/>
                                      </p:to>
                                    </p:set>
                                    <p:animEffect transition="in" filter="fade">
                                      <p:cBhvr>
                                        <p:cTn id="151" dur="1000"/>
                                        <p:tgtEl>
                                          <p:spTgt spid="22"/>
                                        </p:tgtEl>
                                      </p:cBhvr>
                                    </p:animEffect>
                                    <p:anim calcmode="lin" valueType="num">
                                      <p:cBhvr>
                                        <p:cTn id="152" dur="1000" fill="hold"/>
                                        <p:tgtEl>
                                          <p:spTgt spid="22"/>
                                        </p:tgtEl>
                                        <p:attrNameLst>
                                          <p:attrName>ppt_x</p:attrName>
                                        </p:attrNameLst>
                                      </p:cBhvr>
                                      <p:tavLst>
                                        <p:tav tm="0">
                                          <p:val>
                                            <p:strVal val="#ppt_x"/>
                                          </p:val>
                                        </p:tav>
                                        <p:tav tm="100000">
                                          <p:val>
                                            <p:strVal val="#ppt_x"/>
                                          </p:val>
                                        </p:tav>
                                      </p:tavLst>
                                    </p:anim>
                                    <p:anim calcmode="lin" valueType="num">
                                      <p:cBhvr>
                                        <p:cTn id="153" dur="1000" fill="hold"/>
                                        <p:tgtEl>
                                          <p:spTgt spid="22"/>
                                        </p:tgtEl>
                                        <p:attrNameLst>
                                          <p:attrName>ppt_y</p:attrName>
                                        </p:attrNameLst>
                                      </p:cBhvr>
                                      <p:tavLst>
                                        <p:tav tm="0">
                                          <p:val>
                                            <p:strVal val="#ppt_y-.1"/>
                                          </p:val>
                                        </p:tav>
                                        <p:tav tm="100000">
                                          <p:val>
                                            <p:strVal val="#ppt_y"/>
                                          </p:val>
                                        </p:tav>
                                      </p:tavLst>
                                    </p:anim>
                                  </p:childTnLst>
                                </p:cTn>
                              </p:par>
                            </p:childTnLst>
                          </p:cTn>
                        </p:par>
                        <p:par>
                          <p:cTn id="154" fill="hold">
                            <p:stCondLst>
                              <p:cond delay="34000"/>
                            </p:stCondLst>
                            <p:childTnLst>
                              <p:par>
                                <p:cTn id="155" presetID="47" presetClass="entr" presetSubtype="0" fill="hold" grpId="0" nodeType="afterEffect">
                                  <p:stCondLst>
                                    <p:cond delay="0"/>
                                  </p:stCondLst>
                                  <p:childTnLst>
                                    <p:set>
                                      <p:cBhvr>
                                        <p:cTn id="156" dur="1" fill="hold">
                                          <p:stCondLst>
                                            <p:cond delay="0"/>
                                          </p:stCondLst>
                                        </p:cTn>
                                        <p:tgtEl>
                                          <p:spTgt spid="12"/>
                                        </p:tgtEl>
                                        <p:attrNameLst>
                                          <p:attrName>style.visibility</p:attrName>
                                        </p:attrNameLst>
                                      </p:cBhvr>
                                      <p:to>
                                        <p:strVal val="visible"/>
                                      </p:to>
                                    </p:set>
                                    <p:animEffect transition="in" filter="fade">
                                      <p:cBhvr>
                                        <p:cTn id="157" dur="2000"/>
                                        <p:tgtEl>
                                          <p:spTgt spid="12"/>
                                        </p:tgtEl>
                                      </p:cBhvr>
                                    </p:animEffect>
                                    <p:anim calcmode="lin" valueType="num">
                                      <p:cBhvr>
                                        <p:cTn id="158" dur="2000" fill="hold"/>
                                        <p:tgtEl>
                                          <p:spTgt spid="12"/>
                                        </p:tgtEl>
                                        <p:attrNameLst>
                                          <p:attrName>ppt_x</p:attrName>
                                        </p:attrNameLst>
                                      </p:cBhvr>
                                      <p:tavLst>
                                        <p:tav tm="0">
                                          <p:val>
                                            <p:strVal val="#ppt_x"/>
                                          </p:val>
                                        </p:tav>
                                        <p:tav tm="100000">
                                          <p:val>
                                            <p:strVal val="#ppt_x"/>
                                          </p:val>
                                        </p:tav>
                                      </p:tavLst>
                                    </p:anim>
                                    <p:anim calcmode="lin" valueType="num">
                                      <p:cBhvr>
                                        <p:cTn id="159" dur="2000" fill="hold"/>
                                        <p:tgtEl>
                                          <p:spTgt spid="12"/>
                                        </p:tgtEl>
                                        <p:attrNameLst>
                                          <p:attrName>ppt_y</p:attrName>
                                        </p:attrNameLst>
                                      </p:cBhvr>
                                      <p:tavLst>
                                        <p:tav tm="0">
                                          <p:val>
                                            <p:strVal val="#ppt_y-.1"/>
                                          </p:val>
                                        </p:tav>
                                        <p:tav tm="100000">
                                          <p:val>
                                            <p:strVal val="#ppt_y"/>
                                          </p:val>
                                        </p:tav>
                                      </p:tavLst>
                                    </p:anim>
                                  </p:childTnLst>
                                </p:cTn>
                              </p:par>
                            </p:childTnLst>
                          </p:cTn>
                        </p:par>
                        <p:par>
                          <p:cTn id="160" fill="hold">
                            <p:stCondLst>
                              <p:cond delay="36000"/>
                            </p:stCondLst>
                            <p:childTnLst>
                              <p:par>
                                <p:cTn id="161" presetID="47" presetClass="entr" presetSubtype="0" fill="hold" grpId="0" nodeType="afterEffect">
                                  <p:stCondLst>
                                    <p:cond delay="0"/>
                                  </p:stCondLst>
                                  <p:childTnLst>
                                    <p:set>
                                      <p:cBhvr>
                                        <p:cTn id="162" dur="1" fill="hold">
                                          <p:stCondLst>
                                            <p:cond delay="0"/>
                                          </p:stCondLst>
                                        </p:cTn>
                                        <p:tgtEl>
                                          <p:spTgt spid="34"/>
                                        </p:tgtEl>
                                        <p:attrNameLst>
                                          <p:attrName>style.visibility</p:attrName>
                                        </p:attrNameLst>
                                      </p:cBhvr>
                                      <p:to>
                                        <p:strVal val="visible"/>
                                      </p:to>
                                    </p:set>
                                    <p:animEffect transition="in" filter="fade">
                                      <p:cBhvr>
                                        <p:cTn id="163" dur="1000"/>
                                        <p:tgtEl>
                                          <p:spTgt spid="34"/>
                                        </p:tgtEl>
                                      </p:cBhvr>
                                    </p:animEffect>
                                    <p:anim calcmode="lin" valueType="num">
                                      <p:cBhvr>
                                        <p:cTn id="164" dur="1000" fill="hold"/>
                                        <p:tgtEl>
                                          <p:spTgt spid="34"/>
                                        </p:tgtEl>
                                        <p:attrNameLst>
                                          <p:attrName>ppt_x</p:attrName>
                                        </p:attrNameLst>
                                      </p:cBhvr>
                                      <p:tavLst>
                                        <p:tav tm="0">
                                          <p:val>
                                            <p:strVal val="#ppt_x"/>
                                          </p:val>
                                        </p:tav>
                                        <p:tav tm="100000">
                                          <p:val>
                                            <p:strVal val="#ppt_x"/>
                                          </p:val>
                                        </p:tav>
                                      </p:tavLst>
                                    </p:anim>
                                    <p:anim calcmode="lin" valueType="num">
                                      <p:cBhvr>
                                        <p:cTn id="165" dur="1000" fill="hold"/>
                                        <p:tgtEl>
                                          <p:spTgt spid="34"/>
                                        </p:tgtEl>
                                        <p:attrNameLst>
                                          <p:attrName>ppt_y</p:attrName>
                                        </p:attrNameLst>
                                      </p:cBhvr>
                                      <p:tavLst>
                                        <p:tav tm="0">
                                          <p:val>
                                            <p:strVal val="#ppt_y-.1"/>
                                          </p:val>
                                        </p:tav>
                                        <p:tav tm="100000">
                                          <p:val>
                                            <p:strVal val="#ppt_y"/>
                                          </p:val>
                                        </p:tav>
                                      </p:tavLst>
                                    </p:anim>
                                  </p:childTnLst>
                                </p:cTn>
                              </p:par>
                            </p:childTnLst>
                          </p:cTn>
                        </p:par>
                        <p:par>
                          <p:cTn id="166" fill="hold">
                            <p:stCondLst>
                              <p:cond delay="37000"/>
                            </p:stCondLst>
                            <p:childTnLst>
                              <p:par>
                                <p:cTn id="167" presetID="47" presetClass="entr" presetSubtype="0" fill="hold" grpId="0" nodeType="afterEffect">
                                  <p:stCondLst>
                                    <p:cond delay="0"/>
                                  </p:stCondLst>
                                  <p:childTnLst>
                                    <p:set>
                                      <p:cBhvr>
                                        <p:cTn id="168" dur="1" fill="hold">
                                          <p:stCondLst>
                                            <p:cond delay="0"/>
                                          </p:stCondLst>
                                        </p:cTn>
                                        <p:tgtEl>
                                          <p:spTgt spid="13"/>
                                        </p:tgtEl>
                                        <p:attrNameLst>
                                          <p:attrName>style.visibility</p:attrName>
                                        </p:attrNameLst>
                                      </p:cBhvr>
                                      <p:to>
                                        <p:strVal val="visible"/>
                                      </p:to>
                                    </p:set>
                                    <p:animEffect transition="in" filter="fade">
                                      <p:cBhvr>
                                        <p:cTn id="169" dur="2000"/>
                                        <p:tgtEl>
                                          <p:spTgt spid="13"/>
                                        </p:tgtEl>
                                      </p:cBhvr>
                                    </p:animEffect>
                                    <p:anim calcmode="lin" valueType="num">
                                      <p:cBhvr>
                                        <p:cTn id="170" dur="2000" fill="hold"/>
                                        <p:tgtEl>
                                          <p:spTgt spid="13"/>
                                        </p:tgtEl>
                                        <p:attrNameLst>
                                          <p:attrName>ppt_x</p:attrName>
                                        </p:attrNameLst>
                                      </p:cBhvr>
                                      <p:tavLst>
                                        <p:tav tm="0">
                                          <p:val>
                                            <p:strVal val="#ppt_x"/>
                                          </p:val>
                                        </p:tav>
                                        <p:tav tm="100000">
                                          <p:val>
                                            <p:strVal val="#ppt_x"/>
                                          </p:val>
                                        </p:tav>
                                      </p:tavLst>
                                    </p:anim>
                                    <p:anim calcmode="lin" valueType="num">
                                      <p:cBhvr>
                                        <p:cTn id="171" dur="2000" fill="hold"/>
                                        <p:tgtEl>
                                          <p:spTgt spid="13"/>
                                        </p:tgtEl>
                                        <p:attrNameLst>
                                          <p:attrName>ppt_y</p:attrName>
                                        </p:attrNameLst>
                                      </p:cBhvr>
                                      <p:tavLst>
                                        <p:tav tm="0">
                                          <p:val>
                                            <p:strVal val="#ppt_y-.1"/>
                                          </p:val>
                                        </p:tav>
                                        <p:tav tm="100000">
                                          <p:val>
                                            <p:strVal val="#ppt_y"/>
                                          </p:val>
                                        </p:tav>
                                      </p:tavLst>
                                    </p:anim>
                                  </p:childTnLst>
                                </p:cTn>
                              </p:par>
                            </p:childTnLst>
                          </p:cTn>
                        </p:par>
                        <p:par>
                          <p:cTn id="172" fill="hold">
                            <p:stCondLst>
                              <p:cond delay="39000"/>
                            </p:stCondLst>
                            <p:childTnLst>
                              <p:par>
                                <p:cTn id="173" presetID="47" presetClass="entr" presetSubtype="0"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fade">
                                      <p:cBhvr>
                                        <p:cTn id="175" dur="1000"/>
                                        <p:tgtEl>
                                          <p:spTgt spid="35"/>
                                        </p:tgtEl>
                                      </p:cBhvr>
                                    </p:animEffect>
                                    <p:anim calcmode="lin" valueType="num">
                                      <p:cBhvr>
                                        <p:cTn id="176" dur="1000" fill="hold"/>
                                        <p:tgtEl>
                                          <p:spTgt spid="35"/>
                                        </p:tgtEl>
                                        <p:attrNameLst>
                                          <p:attrName>ppt_x</p:attrName>
                                        </p:attrNameLst>
                                      </p:cBhvr>
                                      <p:tavLst>
                                        <p:tav tm="0">
                                          <p:val>
                                            <p:strVal val="#ppt_x"/>
                                          </p:val>
                                        </p:tav>
                                        <p:tav tm="100000">
                                          <p:val>
                                            <p:strVal val="#ppt_x"/>
                                          </p:val>
                                        </p:tav>
                                      </p:tavLst>
                                    </p:anim>
                                    <p:anim calcmode="lin" valueType="num">
                                      <p:cBhvr>
                                        <p:cTn id="177" dur="1000" fill="hold"/>
                                        <p:tgtEl>
                                          <p:spTgt spid="35"/>
                                        </p:tgtEl>
                                        <p:attrNameLst>
                                          <p:attrName>ppt_y</p:attrName>
                                        </p:attrNameLst>
                                      </p:cBhvr>
                                      <p:tavLst>
                                        <p:tav tm="0">
                                          <p:val>
                                            <p:strVal val="#ppt_y-.1"/>
                                          </p:val>
                                        </p:tav>
                                        <p:tav tm="100000">
                                          <p:val>
                                            <p:strVal val="#ppt_y"/>
                                          </p:val>
                                        </p:tav>
                                      </p:tavLst>
                                    </p:anim>
                                  </p:childTnLst>
                                </p:cTn>
                              </p:par>
                            </p:childTnLst>
                          </p:cTn>
                        </p:par>
                        <p:par>
                          <p:cTn id="178" fill="hold">
                            <p:stCondLst>
                              <p:cond delay="40000"/>
                            </p:stCondLst>
                            <p:childTnLst>
                              <p:par>
                                <p:cTn id="179" presetID="47" presetClass="entr" presetSubtype="0" fill="hold" grpId="0" nodeType="afterEffect">
                                  <p:stCondLst>
                                    <p:cond delay="0"/>
                                  </p:stCondLst>
                                  <p:childTnLst>
                                    <p:set>
                                      <p:cBhvr>
                                        <p:cTn id="180" dur="1" fill="hold">
                                          <p:stCondLst>
                                            <p:cond delay="0"/>
                                          </p:stCondLst>
                                        </p:cTn>
                                        <p:tgtEl>
                                          <p:spTgt spid="14"/>
                                        </p:tgtEl>
                                        <p:attrNameLst>
                                          <p:attrName>style.visibility</p:attrName>
                                        </p:attrNameLst>
                                      </p:cBhvr>
                                      <p:to>
                                        <p:strVal val="visible"/>
                                      </p:to>
                                    </p:set>
                                    <p:animEffect transition="in" filter="fade">
                                      <p:cBhvr>
                                        <p:cTn id="181" dur="2000"/>
                                        <p:tgtEl>
                                          <p:spTgt spid="14"/>
                                        </p:tgtEl>
                                      </p:cBhvr>
                                    </p:animEffect>
                                    <p:anim calcmode="lin" valueType="num">
                                      <p:cBhvr>
                                        <p:cTn id="182" dur="2000" fill="hold"/>
                                        <p:tgtEl>
                                          <p:spTgt spid="14"/>
                                        </p:tgtEl>
                                        <p:attrNameLst>
                                          <p:attrName>ppt_x</p:attrName>
                                        </p:attrNameLst>
                                      </p:cBhvr>
                                      <p:tavLst>
                                        <p:tav tm="0">
                                          <p:val>
                                            <p:strVal val="#ppt_x"/>
                                          </p:val>
                                        </p:tav>
                                        <p:tav tm="100000">
                                          <p:val>
                                            <p:strVal val="#ppt_x"/>
                                          </p:val>
                                        </p:tav>
                                      </p:tavLst>
                                    </p:anim>
                                    <p:anim calcmode="lin" valueType="num">
                                      <p:cBhvr>
                                        <p:cTn id="183" dur="2000" fill="hold"/>
                                        <p:tgtEl>
                                          <p:spTgt spid="14"/>
                                        </p:tgtEl>
                                        <p:attrNameLst>
                                          <p:attrName>ppt_y</p:attrName>
                                        </p:attrNameLst>
                                      </p:cBhvr>
                                      <p:tavLst>
                                        <p:tav tm="0">
                                          <p:val>
                                            <p:strVal val="#ppt_y-.1"/>
                                          </p:val>
                                        </p:tav>
                                        <p:tav tm="100000">
                                          <p:val>
                                            <p:strVal val="#ppt_y"/>
                                          </p:val>
                                        </p:tav>
                                      </p:tavLst>
                                    </p:anim>
                                  </p:childTnLst>
                                </p:cTn>
                              </p:par>
                            </p:childTnLst>
                          </p:cTn>
                        </p:par>
                        <p:par>
                          <p:cTn id="184" fill="hold">
                            <p:stCondLst>
                              <p:cond delay="42000"/>
                            </p:stCondLst>
                            <p:childTnLst>
                              <p:par>
                                <p:cTn id="185" presetID="47" presetClass="entr" presetSubtype="0" fill="hold" grpId="0" nodeType="afterEffect">
                                  <p:stCondLst>
                                    <p:cond delay="0"/>
                                  </p:stCondLst>
                                  <p:childTnLst>
                                    <p:set>
                                      <p:cBhvr>
                                        <p:cTn id="186" dur="1" fill="hold">
                                          <p:stCondLst>
                                            <p:cond delay="0"/>
                                          </p:stCondLst>
                                        </p:cTn>
                                        <p:tgtEl>
                                          <p:spTgt spid="36"/>
                                        </p:tgtEl>
                                        <p:attrNameLst>
                                          <p:attrName>style.visibility</p:attrName>
                                        </p:attrNameLst>
                                      </p:cBhvr>
                                      <p:to>
                                        <p:strVal val="visible"/>
                                      </p:to>
                                    </p:set>
                                    <p:animEffect transition="in" filter="fade">
                                      <p:cBhvr>
                                        <p:cTn id="187" dur="1000"/>
                                        <p:tgtEl>
                                          <p:spTgt spid="36"/>
                                        </p:tgtEl>
                                      </p:cBhvr>
                                    </p:animEffect>
                                    <p:anim calcmode="lin" valueType="num">
                                      <p:cBhvr>
                                        <p:cTn id="188" dur="1000" fill="hold"/>
                                        <p:tgtEl>
                                          <p:spTgt spid="36"/>
                                        </p:tgtEl>
                                        <p:attrNameLst>
                                          <p:attrName>ppt_x</p:attrName>
                                        </p:attrNameLst>
                                      </p:cBhvr>
                                      <p:tavLst>
                                        <p:tav tm="0">
                                          <p:val>
                                            <p:strVal val="#ppt_x"/>
                                          </p:val>
                                        </p:tav>
                                        <p:tav tm="100000">
                                          <p:val>
                                            <p:strVal val="#ppt_x"/>
                                          </p:val>
                                        </p:tav>
                                      </p:tavLst>
                                    </p:anim>
                                    <p:anim calcmode="lin" valueType="num">
                                      <p:cBhvr>
                                        <p:cTn id="189" dur="1000" fill="hold"/>
                                        <p:tgtEl>
                                          <p:spTgt spid="36"/>
                                        </p:tgtEl>
                                        <p:attrNameLst>
                                          <p:attrName>ppt_y</p:attrName>
                                        </p:attrNameLst>
                                      </p:cBhvr>
                                      <p:tavLst>
                                        <p:tav tm="0">
                                          <p:val>
                                            <p:strVal val="#ppt_y-.1"/>
                                          </p:val>
                                        </p:tav>
                                        <p:tav tm="100000">
                                          <p:val>
                                            <p:strVal val="#ppt_y"/>
                                          </p:val>
                                        </p:tav>
                                      </p:tavLst>
                                    </p:anim>
                                  </p:childTnLst>
                                </p:cTn>
                              </p:par>
                            </p:childTnLst>
                          </p:cTn>
                        </p:par>
                        <p:par>
                          <p:cTn id="190" fill="hold">
                            <p:stCondLst>
                              <p:cond delay="43000"/>
                            </p:stCondLst>
                            <p:childTnLst>
                              <p:par>
                                <p:cTn id="191" presetID="47" presetClass="entr" presetSubtype="0" fill="hold" grpId="0" nodeType="afterEffect">
                                  <p:stCondLst>
                                    <p:cond delay="0"/>
                                  </p:stCondLst>
                                  <p:childTnLst>
                                    <p:set>
                                      <p:cBhvr>
                                        <p:cTn id="192" dur="1" fill="hold">
                                          <p:stCondLst>
                                            <p:cond delay="0"/>
                                          </p:stCondLst>
                                        </p:cTn>
                                        <p:tgtEl>
                                          <p:spTgt spid="40"/>
                                        </p:tgtEl>
                                        <p:attrNameLst>
                                          <p:attrName>style.visibility</p:attrName>
                                        </p:attrNameLst>
                                      </p:cBhvr>
                                      <p:to>
                                        <p:strVal val="visible"/>
                                      </p:to>
                                    </p:set>
                                    <p:animEffect transition="in" filter="fade">
                                      <p:cBhvr>
                                        <p:cTn id="193" dur="1000"/>
                                        <p:tgtEl>
                                          <p:spTgt spid="40"/>
                                        </p:tgtEl>
                                      </p:cBhvr>
                                    </p:animEffect>
                                    <p:anim calcmode="lin" valueType="num">
                                      <p:cBhvr>
                                        <p:cTn id="194" dur="1000" fill="hold"/>
                                        <p:tgtEl>
                                          <p:spTgt spid="40"/>
                                        </p:tgtEl>
                                        <p:attrNameLst>
                                          <p:attrName>ppt_x</p:attrName>
                                        </p:attrNameLst>
                                      </p:cBhvr>
                                      <p:tavLst>
                                        <p:tav tm="0">
                                          <p:val>
                                            <p:strVal val="#ppt_x"/>
                                          </p:val>
                                        </p:tav>
                                        <p:tav tm="100000">
                                          <p:val>
                                            <p:strVal val="#ppt_x"/>
                                          </p:val>
                                        </p:tav>
                                      </p:tavLst>
                                    </p:anim>
                                    <p:anim calcmode="lin" valueType="num">
                                      <p:cBhvr>
                                        <p:cTn id="195" dur="1000" fill="hold"/>
                                        <p:tgtEl>
                                          <p:spTgt spid="40"/>
                                        </p:tgtEl>
                                        <p:attrNameLst>
                                          <p:attrName>ppt_y</p:attrName>
                                        </p:attrNameLst>
                                      </p:cBhvr>
                                      <p:tavLst>
                                        <p:tav tm="0">
                                          <p:val>
                                            <p:strVal val="#ppt_y-.1"/>
                                          </p:val>
                                        </p:tav>
                                        <p:tav tm="100000">
                                          <p:val>
                                            <p:strVal val="#ppt_y"/>
                                          </p:val>
                                        </p:tav>
                                      </p:tavLst>
                                    </p:anim>
                                  </p:childTnLst>
                                </p:cTn>
                              </p:par>
                            </p:childTnLst>
                          </p:cTn>
                        </p:par>
                        <p:par>
                          <p:cTn id="196" fill="hold">
                            <p:stCondLst>
                              <p:cond delay="44000"/>
                            </p:stCondLst>
                            <p:childTnLst>
                              <p:par>
                                <p:cTn id="197" presetID="42" presetClass="entr" presetSubtype="0" fill="hold" grpId="0" nodeType="afterEffect">
                                  <p:stCondLst>
                                    <p:cond delay="0"/>
                                  </p:stCondLst>
                                  <p:childTnLst>
                                    <p:set>
                                      <p:cBhvr>
                                        <p:cTn id="198" dur="1" fill="hold">
                                          <p:stCondLst>
                                            <p:cond delay="0"/>
                                          </p:stCondLst>
                                        </p:cTn>
                                        <p:tgtEl>
                                          <p:spTgt spid="3"/>
                                        </p:tgtEl>
                                        <p:attrNameLst>
                                          <p:attrName>style.visibility</p:attrName>
                                        </p:attrNameLst>
                                      </p:cBhvr>
                                      <p:to>
                                        <p:strVal val="visible"/>
                                      </p:to>
                                    </p:set>
                                    <p:animEffect transition="in" filter="fade">
                                      <p:cBhvr>
                                        <p:cTn id="199" dur="1000"/>
                                        <p:tgtEl>
                                          <p:spTgt spid="3"/>
                                        </p:tgtEl>
                                      </p:cBhvr>
                                    </p:animEffect>
                                    <p:anim calcmode="lin" valueType="num">
                                      <p:cBhvr>
                                        <p:cTn id="200" dur="1000" fill="hold"/>
                                        <p:tgtEl>
                                          <p:spTgt spid="3"/>
                                        </p:tgtEl>
                                        <p:attrNameLst>
                                          <p:attrName>ppt_x</p:attrName>
                                        </p:attrNameLst>
                                      </p:cBhvr>
                                      <p:tavLst>
                                        <p:tav tm="0">
                                          <p:val>
                                            <p:strVal val="#ppt_x"/>
                                          </p:val>
                                        </p:tav>
                                        <p:tav tm="100000">
                                          <p:val>
                                            <p:strVal val="#ppt_x"/>
                                          </p:val>
                                        </p:tav>
                                      </p:tavLst>
                                    </p:anim>
                                    <p:anim calcmode="lin" valueType="num">
                                      <p:cBhvr>
                                        <p:cTn id="201" dur="1000" fill="hold"/>
                                        <p:tgtEl>
                                          <p:spTgt spid="3"/>
                                        </p:tgtEl>
                                        <p:attrNameLst>
                                          <p:attrName>ppt_y</p:attrName>
                                        </p:attrNameLst>
                                      </p:cBhvr>
                                      <p:tavLst>
                                        <p:tav tm="0">
                                          <p:val>
                                            <p:strVal val="#ppt_y+.1"/>
                                          </p:val>
                                        </p:tav>
                                        <p:tav tm="100000">
                                          <p:val>
                                            <p:strVal val="#ppt_y"/>
                                          </p:val>
                                        </p:tav>
                                      </p:tavLst>
                                    </p:anim>
                                  </p:childTnLst>
                                </p:cTn>
                              </p:par>
                            </p:childTnLst>
                          </p:cTn>
                        </p:par>
                        <p:par>
                          <p:cTn id="202" fill="hold">
                            <p:stCondLst>
                              <p:cond delay="45000"/>
                            </p:stCondLst>
                            <p:childTnLst>
                              <p:par>
                                <p:cTn id="203" presetID="42" presetClass="entr" presetSubtype="0" fill="hold" grpId="0" nodeType="afterEffect">
                                  <p:stCondLst>
                                    <p:cond delay="0"/>
                                  </p:stCondLst>
                                  <p:childTnLst>
                                    <p:set>
                                      <p:cBhvr>
                                        <p:cTn id="204" dur="1" fill="hold">
                                          <p:stCondLst>
                                            <p:cond delay="0"/>
                                          </p:stCondLst>
                                        </p:cTn>
                                        <p:tgtEl>
                                          <p:spTgt spid="39"/>
                                        </p:tgtEl>
                                        <p:attrNameLst>
                                          <p:attrName>style.visibility</p:attrName>
                                        </p:attrNameLst>
                                      </p:cBhvr>
                                      <p:to>
                                        <p:strVal val="visible"/>
                                      </p:to>
                                    </p:set>
                                    <p:animEffect transition="in" filter="fade">
                                      <p:cBhvr>
                                        <p:cTn id="205" dur="1000"/>
                                        <p:tgtEl>
                                          <p:spTgt spid="39"/>
                                        </p:tgtEl>
                                      </p:cBhvr>
                                    </p:animEffect>
                                    <p:anim calcmode="lin" valueType="num">
                                      <p:cBhvr>
                                        <p:cTn id="206" dur="1000" fill="hold"/>
                                        <p:tgtEl>
                                          <p:spTgt spid="39"/>
                                        </p:tgtEl>
                                        <p:attrNameLst>
                                          <p:attrName>ppt_x</p:attrName>
                                        </p:attrNameLst>
                                      </p:cBhvr>
                                      <p:tavLst>
                                        <p:tav tm="0">
                                          <p:val>
                                            <p:strVal val="#ppt_x"/>
                                          </p:val>
                                        </p:tav>
                                        <p:tav tm="100000">
                                          <p:val>
                                            <p:strVal val="#ppt_x"/>
                                          </p:val>
                                        </p:tav>
                                      </p:tavLst>
                                    </p:anim>
                                    <p:anim calcmode="lin" valueType="num">
                                      <p:cBhvr>
                                        <p:cTn id="207" dur="1000" fill="hold"/>
                                        <p:tgtEl>
                                          <p:spTgt spid="39"/>
                                        </p:tgtEl>
                                        <p:attrNameLst>
                                          <p:attrName>ppt_y</p:attrName>
                                        </p:attrNameLst>
                                      </p:cBhvr>
                                      <p:tavLst>
                                        <p:tav tm="0">
                                          <p:val>
                                            <p:strVal val="#ppt_y+.1"/>
                                          </p:val>
                                        </p:tav>
                                        <p:tav tm="100000">
                                          <p:val>
                                            <p:strVal val="#ppt_y"/>
                                          </p:val>
                                        </p:tav>
                                      </p:tavLst>
                                    </p:anim>
                                  </p:childTnLst>
                                </p:cTn>
                              </p:par>
                            </p:childTnLst>
                          </p:cTn>
                        </p:par>
                        <p:par>
                          <p:cTn id="208" fill="hold">
                            <p:stCondLst>
                              <p:cond delay="46000"/>
                            </p:stCondLst>
                            <p:childTnLst>
                              <p:par>
                                <p:cTn id="209" presetID="42" presetClass="entr" presetSubtype="0" fill="hold" grpId="0" nodeType="afterEffect">
                                  <p:stCondLst>
                                    <p:cond delay="0"/>
                                  </p:stCondLst>
                                  <p:childTnLst>
                                    <p:set>
                                      <p:cBhvr>
                                        <p:cTn id="210" dur="1" fill="hold">
                                          <p:stCondLst>
                                            <p:cond delay="0"/>
                                          </p:stCondLst>
                                        </p:cTn>
                                        <p:tgtEl>
                                          <p:spTgt spid="38"/>
                                        </p:tgtEl>
                                        <p:attrNameLst>
                                          <p:attrName>style.visibility</p:attrName>
                                        </p:attrNameLst>
                                      </p:cBhvr>
                                      <p:to>
                                        <p:strVal val="visible"/>
                                      </p:to>
                                    </p:set>
                                    <p:animEffect transition="in" filter="fade">
                                      <p:cBhvr>
                                        <p:cTn id="211" dur="1000"/>
                                        <p:tgtEl>
                                          <p:spTgt spid="38"/>
                                        </p:tgtEl>
                                      </p:cBhvr>
                                    </p:animEffect>
                                    <p:anim calcmode="lin" valueType="num">
                                      <p:cBhvr>
                                        <p:cTn id="212" dur="1000" fill="hold"/>
                                        <p:tgtEl>
                                          <p:spTgt spid="38"/>
                                        </p:tgtEl>
                                        <p:attrNameLst>
                                          <p:attrName>ppt_x</p:attrName>
                                        </p:attrNameLst>
                                      </p:cBhvr>
                                      <p:tavLst>
                                        <p:tav tm="0">
                                          <p:val>
                                            <p:strVal val="#ppt_x"/>
                                          </p:val>
                                        </p:tav>
                                        <p:tav tm="100000">
                                          <p:val>
                                            <p:strVal val="#ppt_x"/>
                                          </p:val>
                                        </p:tav>
                                      </p:tavLst>
                                    </p:anim>
                                    <p:anim calcmode="lin" valueType="num">
                                      <p:cBhvr>
                                        <p:cTn id="21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34471" y="328612"/>
            <a:ext cx="8534400" cy="1066800"/>
          </a:xfrm>
        </p:spPr>
        <p:txBody>
          <a:bodyPr/>
          <a:lstStyle/>
          <a:p>
            <a:pPr eaLnBrk="1" hangingPunct="1"/>
            <a:r>
              <a:rPr lang="en-US" altLang="en-US" dirty="0"/>
              <a:t>Property Valuation Characteristics…</a:t>
            </a:r>
          </a:p>
        </p:txBody>
      </p:sp>
      <p:sp>
        <p:nvSpPr>
          <p:cNvPr id="33795" name="Slide Number Placeholder 3"/>
          <p:cNvSpPr>
            <a:spLocks noGrp="1"/>
          </p:cNvSpPr>
          <p:nvPr>
            <p:ph type="sldNum" sz="quarter" idx="12"/>
          </p:nvPr>
        </p:nvSpPr>
        <p:spPr bwMode="auto">
          <a:xfrm>
            <a:off x="8631362" y="6384467"/>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99F141B3-0EFA-4F55-9634-DF47D5D3AA2F}" type="slidenum">
              <a:rPr lang="en-US" altLang="en-US" sz="1800" smtClean="0">
                <a:latin typeface="Verdana" panose="020B0604030504040204" pitchFamily="34" charset="0"/>
              </a:rPr>
              <a:pPr>
                <a:spcBef>
                  <a:spcPct val="0"/>
                </a:spcBef>
                <a:buClrTx/>
                <a:buFontTx/>
                <a:buNone/>
              </a:pPr>
              <a:t>28</a:t>
            </a:fld>
            <a:endParaRPr lang="en-US" altLang="en-US" sz="1800" dirty="0">
              <a:latin typeface="Verdana" panose="020B0604030504040204" pitchFamily="34" charset="0"/>
            </a:endParaRPr>
          </a:p>
        </p:txBody>
      </p:sp>
      <p:pic>
        <p:nvPicPr>
          <p:cNvPr id="4" name="Picture 3">
            <a:extLst>
              <a:ext uri="{FF2B5EF4-FFF2-40B4-BE49-F238E27FC236}">
                <a16:creationId xmlns:a16="http://schemas.microsoft.com/office/drawing/2014/main" id="{E6DFD42A-0EA6-4311-90B0-8D3FDA24319F}"/>
              </a:ext>
            </a:extLst>
          </p:cNvPr>
          <p:cNvPicPr>
            <a:picLocks noChangeAspect="1"/>
          </p:cNvPicPr>
          <p:nvPr/>
        </p:nvPicPr>
        <p:blipFill>
          <a:blip r:embed="rId2"/>
          <a:stretch>
            <a:fillRect/>
          </a:stretch>
        </p:blipFill>
        <p:spPr>
          <a:xfrm>
            <a:off x="666060" y="919168"/>
            <a:ext cx="7671267" cy="5927798"/>
          </a:xfrm>
          <a:prstGeom prst="rect">
            <a:avLst/>
          </a:prstGeom>
        </p:spPr>
      </p:pic>
    </p:spTree>
    <p:extLst>
      <p:ext uri="{BB962C8B-B14F-4D97-AF65-F5344CB8AC3E}">
        <p14:creationId xmlns:p14="http://schemas.microsoft.com/office/powerpoint/2010/main" val="3620172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095375" y="290513"/>
            <a:ext cx="8229600" cy="1066800"/>
          </a:xfrm>
        </p:spPr>
        <p:txBody>
          <a:bodyPr/>
          <a:lstStyle/>
          <a:p>
            <a:pPr eaLnBrk="1" hangingPunct="1"/>
            <a:r>
              <a:rPr lang="en-US" altLang="en-US" dirty="0"/>
              <a:t>…Impact Property Tax Rates</a:t>
            </a:r>
          </a:p>
        </p:txBody>
      </p:sp>
      <p:sp>
        <p:nvSpPr>
          <p:cNvPr id="34819" name="Slide Number Placeholder 3"/>
          <p:cNvSpPr>
            <a:spLocks noGrp="1"/>
          </p:cNvSpPr>
          <p:nvPr>
            <p:ph type="sldNum" sz="quarter" idx="12"/>
          </p:nvPr>
        </p:nvSpPr>
        <p:spPr bwMode="auto">
          <a:xfrm>
            <a:off x="8643938" y="6507799"/>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D3400B54-D043-4861-B00A-9ED32552E7E7}" type="slidenum">
              <a:rPr lang="en-US" altLang="en-US" sz="1800" smtClean="0">
                <a:latin typeface="Verdana" panose="020B0604030504040204" pitchFamily="34" charset="0"/>
              </a:rPr>
              <a:pPr>
                <a:spcBef>
                  <a:spcPct val="0"/>
                </a:spcBef>
                <a:buClrTx/>
                <a:buFontTx/>
                <a:buNone/>
              </a:pPr>
              <a:t>29</a:t>
            </a:fld>
            <a:endParaRPr lang="en-US" altLang="en-US" sz="1800" dirty="0">
              <a:latin typeface="Verdana" panose="020B0604030504040204" pitchFamily="34" charset="0"/>
            </a:endParaRPr>
          </a:p>
        </p:txBody>
      </p:sp>
      <p:pic>
        <p:nvPicPr>
          <p:cNvPr id="4" name="Picture 3">
            <a:extLst>
              <a:ext uri="{FF2B5EF4-FFF2-40B4-BE49-F238E27FC236}">
                <a16:creationId xmlns:a16="http://schemas.microsoft.com/office/drawing/2014/main" id="{D939C248-9EA5-47F3-A578-F834E0631CFC}"/>
              </a:ext>
            </a:extLst>
          </p:cNvPr>
          <p:cNvPicPr>
            <a:picLocks noChangeAspect="1"/>
          </p:cNvPicPr>
          <p:nvPr/>
        </p:nvPicPr>
        <p:blipFill>
          <a:blip r:embed="rId2"/>
          <a:stretch>
            <a:fillRect/>
          </a:stretch>
        </p:blipFill>
        <p:spPr>
          <a:xfrm>
            <a:off x="753592" y="895565"/>
            <a:ext cx="7623642" cy="5890997"/>
          </a:xfrm>
          <a:prstGeom prst="rect">
            <a:avLst/>
          </a:prstGeom>
        </p:spPr>
      </p:pic>
    </p:spTree>
    <p:extLst>
      <p:ext uri="{BB962C8B-B14F-4D97-AF65-F5344CB8AC3E}">
        <p14:creationId xmlns:p14="http://schemas.microsoft.com/office/powerpoint/2010/main" val="3871469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56367" y="62292"/>
            <a:ext cx="9169513" cy="6372852"/>
          </a:xfrm>
          <a:prstGeom prst="rect">
            <a:avLst/>
          </a:prstGeom>
        </p:spPr>
      </p:pic>
    </p:spTree>
    <p:extLst>
      <p:ext uri="{BB962C8B-B14F-4D97-AF65-F5344CB8AC3E}">
        <p14:creationId xmlns:p14="http://schemas.microsoft.com/office/powerpoint/2010/main" val="504746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 y="609600"/>
            <a:ext cx="8229600" cy="1271588"/>
          </a:xfrm>
        </p:spPr>
        <p:txBody>
          <a:bodyPr/>
          <a:lstStyle/>
          <a:p>
            <a:r>
              <a:rPr lang="en-US" dirty="0"/>
              <a:t>School Property Tax Rates FY 2020</a:t>
            </a:r>
          </a:p>
        </p:txBody>
      </p:sp>
      <p:sp>
        <p:nvSpPr>
          <p:cNvPr id="3" name="Content Placeholder 2"/>
          <p:cNvSpPr>
            <a:spLocks noGrp="1"/>
          </p:cNvSpPr>
          <p:nvPr>
            <p:ph idx="1"/>
          </p:nvPr>
        </p:nvSpPr>
        <p:spPr>
          <a:xfrm>
            <a:off x="1609724" y="1846265"/>
            <a:ext cx="6347714" cy="3880773"/>
          </a:xfrm>
        </p:spPr>
        <p:txBody>
          <a:bodyPr>
            <a:normAutofit/>
          </a:bodyPr>
          <a:lstStyle/>
          <a:p>
            <a:r>
              <a:rPr lang="en-US" sz="2800" dirty="0"/>
              <a:t>Minimum		$ 8.13/$1,000</a:t>
            </a:r>
          </a:p>
          <a:p>
            <a:r>
              <a:rPr lang="en-US" sz="2800" dirty="0"/>
              <a:t>Mean			$13.51/$1,000</a:t>
            </a:r>
          </a:p>
          <a:p>
            <a:r>
              <a:rPr lang="en-US" sz="2800" dirty="0"/>
              <a:t>Median		$13.22/$1,000</a:t>
            </a:r>
          </a:p>
          <a:p>
            <a:r>
              <a:rPr lang="en-US" sz="2800" dirty="0"/>
              <a:t>Maximum	$20.80/$1,000</a:t>
            </a:r>
          </a:p>
        </p:txBody>
      </p:sp>
    </p:spTree>
    <p:extLst>
      <p:ext uri="{BB962C8B-B14F-4D97-AF65-F5344CB8AC3E}">
        <p14:creationId xmlns:p14="http://schemas.microsoft.com/office/powerpoint/2010/main" val="21561418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33400" y="762000"/>
            <a:ext cx="8229600" cy="1066800"/>
          </a:xfrm>
        </p:spPr>
        <p:txBody>
          <a:bodyPr>
            <a:normAutofit fontScale="90000"/>
          </a:bodyPr>
          <a:lstStyle/>
          <a:p>
            <a:pPr eaLnBrk="1" hangingPunct="1"/>
            <a:r>
              <a:rPr lang="en-US" altLang="en-US" dirty="0"/>
              <a:t>Optional Sources of Authority in the General Fund</a:t>
            </a:r>
          </a:p>
        </p:txBody>
      </p:sp>
      <p:sp>
        <p:nvSpPr>
          <p:cNvPr id="37891" name="Content Placeholder 2"/>
          <p:cNvSpPr>
            <a:spLocks noGrp="1"/>
          </p:cNvSpPr>
          <p:nvPr>
            <p:ph idx="1"/>
          </p:nvPr>
        </p:nvSpPr>
        <p:spPr>
          <a:xfrm>
            <a:off x="457200" y="1981200"/>
            <a:ext cx="6682509" cy="4425288"/>
          </a:xfrm>
        </p:spPr>
        <p:txBody>
          <a:bodyPr>
            <a:normAutofit fontScale="92500"/>
          </a:bodyPr>
          <a:lstStyle/>
          <a:p>
            <a:pPr eaLnBrk="1" hangingPunct="1"/>
            <a:r>
              <a:rPr lang="en-US" altLang="en-US" sz="3600" dirty="0">
                <a:solidFill>
                  <a:srgbClr val="25408F"/>
                </a:solidFill>
              </a:rPr>
              <a:t>Instructional Support Levy (ISL)</a:t>
            </a:r>
          </a:p>
          <a:p>
            <a:pPr lvl="1" eaLnBrk="1" hangingPunct="1"/>
            <a:r>
              <a:rPr lang="en-US" altLang="en-US" sz="3200" dirty="0">
                <a:solidFill>
                  <a:srgbClr val="25408F"/>
                </a:solidFill>
              </a:rPr>
              <a:t>First question: How much do we want to increase (up to 10% of credit card limit)?</a:t>
            </a:r>
          </a:p>
          <a:p>
            <a:pPr lvl="1" eaLnBrk="1" hangingPunct="1"/>
            <a:r>
              <a:rPr lang="en-US" altLang="en-US" sz="3200" dirty="0">
                <a:solidFill>
                  <a:srgbClr val="25408F"/>
                </a:solidFill>
              </a:rPr>
              <a:t>How do we fund it (property taxes or income surtax)?</a:t>
            </a:r>
          </a:p>
          <a:p>
            <a:pPr lvl="1" eaLnBrk="1" hangingPunct="1"/>
            <a:r>
              <a:rPr lang="en-US" altLang="en-US" sz="3200" dirty="0">
                <a:solidFill>
                  <a:srgbClr val="25408F"/>
                </a:solidFill>
              </a:rPr>
              <a:t>Voter approval – up to 10 years</a:t>
            </a:r>
          </a:p>
          <a:p>
            <a:pPr lvl="1" eaLnBrk="1" hangingPunct="1"/>
            <a:r>
              <a:rPr lang="en-US" altLang="en-US" sz="3200" dirty="0">
                <a:solidFill>
                  <a:srgbClr val="25408F"/>
                </a:solidFill>
              </a:rPr>
              <a:t>Board approval – up to 5 years</a:t>
            </a:r>
          </a:p>
        </p:txBody>
      </p:sp>
      <p:sp>
        <p:nvSpPr>
          <p:cNvPr id="37892" name="Slide Number Placeholder 3"/>
          <p:cNvSpPr>
            <a:spLocks noGrp="1"/>
          </p:cNvSpPr>
          <p:nvPr>
            <p:ph type="sldNum" sz="quarter" idx="12"/>
          </p:nvPr>
        </p:nvSpPr>
        <p:spPr bwMode="auto">
          <a:xfrm>
            <a:off x="8631362" y="6502893"/>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2494834D-3A6C-49DF-BB0D-D4D2BA742D79}" type="slidenum">
              <a:rPr lang="en-US" altLang="en-US" sz="1800" smtClean="0">
                <a:latin typeface="Verdana" panose="020B0604030504040204" pitchFamily="34" charset="0"/>
              </a:rPr>
              <a:pPr>
                <a:spcBef>
                  <a:spcPct val="0"/>
                </a:spcBef>
                <a:buClrTx/>
                <a:buFontTx/>
                <a:buNone/>
              </a:pPr>
              <a:t>31</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723914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52400" y="210127"/>
            <a:ext cx="8229600" cy="1066800"/>
          </a:xfrm>
        </p:spPr>
        <p:txBody>
          <a:bodyPr>
            <a:normAutofit fontScale="90000"/>
          </a:bodyPr>
          <a:lstStyle/>
          <a:p>
            <a:pPr eaLnBrk="1" hangingPunct="1"/>
            <a:r>
              <a:rPr lang="en-US" altLang="en-US" dirty="0"/>
              <a:t>Optional Sources of Authority in the General Fund</a:t>
            </a:r>
          </a:p>
        </p:txBody>
      </p:sp>
      <p:sp>
        <p:nvSpPr>
          <p:cNvPr id="38915" name="Content Placeholder 2"/>
          <p:cNvSpPr>
            <a:spLocks noGrp="1"/>
          </p:cNvSpPr>
          <p:nvPr>
            <p:ph idx="1"/>
          </p:nvPr>
        </p:nvSpPr>
        <p:spPr>
          <a:xfrm>
            <a:off x="152400" y="1966586"/>
            <a:ext cx="7273636" cy="4665171"/>
          </a:xfrm>
        </p:spPr>
        <p:txBody>
          <a:bodyPr>
            <a:normAutofit lnSpcReduction="10000"/>
          </a:bodyPr>
          <a:lstStyle/>
          <a:p>
            <a:pPr eaLnBrk="1" hangingPunct="1"/>
            <a:r>
              <a:rPr lang="en-US" altLang="en-US" sz="3600" dirty="0">
                <a:solidFill>
                  <a:srgbClr val="25408F"/>
                </a:solidFill>
              </a:rPr>
              <a:t>Dropout Prevention</a:t>
            </a:r>
          </a:p>
          <a:p>
            <a:pPr lvl="1" eaLnBrk="1" hangingPunct="1"/>
            <a:r>
              <a:rPr lang="en-US" altLang="en-US" sz="3200" dirty="0">
                <a:solidFill>
                  <a:srgbClr val="25408F"/>
                </a:solidFill>
              </a:rPr>
              <a:t>Maximum 5% of Regular Program District Cost (2.5% min / 5.0% max)</a:t>
            </a:r>
          </a:p>
          <a:p>
            <a:pPr lvl="1" eaLnBrk="1" hangingPunct="1"/>
            <a:r>
              <a:rPr lang="en-US" altLang="en-US" sz="3200" dirty="0">
                <a:solidFill>
                  <a:srgbClr val="25408F"/>
                </a:solidFill>
              </a:rPr>
              <a:t>Used for services to dropouts or student defined as at-risk and for generic prevention </a:t>
            </a:r>
          </a:p>
          <a:p>
            <a:pPr lvl="1" eaLnBrk="1" hangingPunct="1"/>
            <a:r>
              <a:rPr lang="en-US" altLang="en-US" sz="3200" dirty="0">
                <a:solidFill>
                  <a:srgbClr val="25408F"/>
                </a:solidFill>
              </a:rPr>
              <a:t>Effectively funded by all property tax</a:t>
            </a:r>
          </a:p>
          <a:p>
            <a:pPr marL="457200" lvl="1" indent="0" eaLnBrk="1" hangingPunct="1">
              <a:buNone/>
            </a:pPr>
            <a:endParaRPr lang="en-US" altLang="en-US" sz="3200" dirty="0"/>
          </a:p>
        </p:txBody>
      </p:sp>
      <p:sp>
        <p:nvSpPr>
          <p:cNvPr id="38916" name="Slide Number Placeholder 3"/>
          <p:cNvSpPr>
            <a:spLocks noGrp="1"/>
          </p:cNvSpPr>
          <p:nvPr>
            <p:ph type="sldNum" sz="quarter" idx="12"/>
          </p:nvPr>
        </p:nvSpPr>
        <p:spPr bwMode="auto">
          <a:xfrm>
            <a:off x="8631362" y="6406488"/>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C47BA552-1695-464C-8287-6A116471CF23}" type="slidenum">
              <a:rPr lang="en-US" altLang="en-US" sz="1800" smtClean="0">
                <a:latin typeface="Verdana" panose="020B0604030504040204" pitchFamily="34" charset="0"/>
              </a:rPr>
              <a:pPr>
                <a:spcBef>
                  <a:spcPct val="0"/>
                </a:spcBef>
                <a:buClrTx/>
                <a:buFontTx/>
                <a:buNone/>
              </a:pPr>
              <a:t>32</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1645176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533400"/>
            <a:ext cx="8229600" cy="1066800"/>
          </a:xfrm>
        </p:spPr>
        <p:txBody>
          <a:bodyPr/>
          <a:lstStyle/>
          <a:p>
            <a:pPr eaLnBrk="1" hangingPunct="1"/>
            <a:r>
              <a:rPr lang="en-US" altLang="en-US" dirty="0"/>
              <a:t>Budget Guarantee</a:t>
            </a:r>
          </a:p>
        </p:txBody>
      </p:sp>
      <p:sp>
        <p:nvSpPr>
          <p:cNvPr id="39939" name="Content Placeholder 2"/>
          <p:cNvSpPr>
            <a:spLocks noGrp="1"/>
          </p:cNvSpPr>
          <p:nvPr>
            <p:ph idx="1"/>
          </p:nvPr>
        </p:nvSpPr>
        <p:spPr>
          <a:xfrm>
            <a:off x="109393" y="1459345"/>
            <a:ext cx="7510607" cy="5398655"/>
          </a:xfrm>
        </p:spPr>
        <p:txBody>
          <a:bodyPr>
            <a:normAutofit/>
          </a:bodyPr>
          <a:lstStyle/>
          <a:p>
            <a:pPr eaLnBrk="1" hangingPunct="1"/>
            <a:r>
              <a:rPr lang="en-US" altLang="en-US" sz="2400" dirty="0">
                <a:solidFill>
                  <a:srgbClr val="25408F"/>
                </a:solidFill>
              </a:rPr>
              <a:t>Mechanism to postpone the impact of enrollment changes by one year</a:t>
            </a:r>
          </a:p>
          <a:p>
            <a:pPr eaLnBrk="1" hangingPunct="1"/>
            <a:r>
              <a:rPr lang="en-US" altLang="en-US" sz="2400" dirty="0">
                <a:solidFill>
                  <a:srgbClr val="25408F"/>
                </a:solidFill>
              </a:rPr>
              <a:t>If this year’s Regular Program District Cost (Kids x Credit Card Limit) is less than 101% of last year’s RPDC, the district receives and amount of spending authority equal to get the district to 1% growth</a:t>
            </a:r>
          </a:p>
          <a:p>
            <a:pPr eaLnBrk="1" hangingPunct="1"/>
            <a:r>
              <a:rPr lang="en-US" altLang="en-US" sz="2400" dirty="0">
                <a:solidFill>
                  <a:srgbClr val="25408F"/>
                </a:solidFill>
              </a:rPr>
              <a:t>Amount is all property tax</a:t>
            </a:r>
          </a:p>
          <a:p>
            <a:pPr eaLnBrk="1" hangingPunct="1"/>
            <a:r>
              <a:rPr lang="en-US" altLang="en-US" sz="2400" dirty="0">
                <a:solidFill>
                  <a:srgbClr val="25408F"/>
                </a:solidFill>
              </a:rPr>
              <a:t>Because the following year’s calculation does not contain any budget guarantee authority, the loss the following year is equal to what would have been for the current year</a:t>
            </a:r>
          </a:p>
          <a:p>
            <a:pPr eaLnBrk="1" hangingPunct="1"/>
            <a:endParaRPr lang="en-US" altLang="en-US" sz="2400" dirty="0"/>
          </a:p>
        </p:txBody>
      </p:sp>
      <p:sp>
        <p:nvSpPr>
          <p:cNvPr id="39940" name="Slide Number Placeholder 3"/>
          <p:cNvSpPr>
            <a:spLocks noGrp="1"/>
          </p:cNvSpPr>
          <p:nvPr>
            <p:ph type="sldNum" sz="quarter" idx="12"/>
          </p:nvPr>
        </p:nvSpPr>
        <p:spPr bwMode="auto">
          <a:xfrm>
            <a:off x="8631362" y="6492875"/>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AD2606EB-23D3-4C03-86FB-A5E4B321702A}" type="slidenum">
              <a:rPr lang="en-US" altLang="en-US" sz="1800" smtClean="0">
                <a:solidFill>
                  <a:srgbClr val="000000"/>
                </a:solidFill>
              </a:rPr>
              <a:pPr>
                <a:spcBef>
                  <a:spcPct val="0"/>
                </a:spcBef>
                <a:buClrTx/>
                <a:buFontTx/>
                <a:buNone/>
              </a:pPr>
              <a:t>33</a:t>
            </a:fld>
            <a:endParaRPr lang="en-US" altLang="en-US" sz="1800" dirty="0">
              <a:solidFill>
                <a:srgbClr val="000000"/>
              </a:solidFill>
            </a:endParaRPr>
          </a:p>
        </p:txBody>
      </p:sp>
    </p:spTree>
    <p:extLst>
      <p:ext uri="{BB962C8B-B14F-4D97-AF65-F5344CB8AC3E}">
        <p14:creationId xmlns:p14="http://schemas.microsoft.com/office/powerpoint/2010/main" val="276318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Title 1"/>
          <p:cNvSpPr>
            <a:spLocks noGrp="1"/>
          </p:cNvSpPr>
          <p:nvPr>
            <p:ph type="title"/>
          </p:nvPr>
        </p:nvSpPr>
        <p:spPr>
          <a:xfrm>
            <a:off x="230909" y="184727"/>
            <a:ext cx="8229600" cy="1066800"/>
          </a:xfrm>
        </p:spPr>
        <p:txBody>
          <a:bodyPr/>
          <a:lstStyle/>
          <a:p>
            <a:pPr eaLnBrk="1" hangingPunct="1"/>
            <a:r>
              <a:rPr lang="en-US" altLang="en-US" dirty="0"/>
              <a:t>On Time Funding</a:t>
            </a:r>
          </a:p>
        </p:txBody>
      </p:sp>
      <p:sp>
        <p:nvSpPr>
          <p:cNvPr id="40963" name="Content Placeholder 2"/>
          <p:cNvSpPr>
            <a:spLocks noGrp="1"/>
          </p:cNvSpPr>
          <p:nvPr>
            <p:ph idx="1"/>
          </p:nvPr>
        </p:nvSpPr>
        <p:spPr>
          <a:xfrm>
            <a:off x="152399" y="1043709"/>
            <a:ext cx="7455031" cy="5755324"/>
          </a:xfrm>
        </p:spPr>
        <p:txBody>
          <a:bodyPr>
            <a:normAutofit fontScale="92500"/>
          </a:bodyPr>
          <a:lstStyle/>
          <a:p>
            <a:pPr eaLnBrk="1" hangingPunct="1"/>
            <a:r>
              <a:rPr lang="en-US" altLang="en-US" sz="3000" dirty="0">
                <a:solidFill>
                  <a:srgbClr val="25408F"/>
                </a:solidFill>
              </a:rPr>
              <a:t>Because enrollment figure for budgets is always a year behind, what happens when more K-12 kids show up this year than last?</a:t>
            </a:r>
          </a:p>
          <a:p>
            <a:pPr eaLnBrk="1" hangingPunct="1"/>
            <a:r>
              <a:rPr lang="en-US" altLang="en-US" sz="3000" dirty="0">
                <a:solidFill>
                  <a:srgbClr val="25408F"/>
                </a:solidFill>
              </a:rPr>
              <a:t>District’s are eligible to receive spending authority for those pupils (but not PK)</a:t>
            </a:r>
          </a:p>
          <a:p>
            <a:pPr eaLnBrk="1" hangingPunct="1"/>
            <a:r>
              <a:rPr lang="en-US" altLang="en-US" sz="3000" dirty="0">
                <a:solidFill>
                  <a:srgbClr val="25408F"/>
                </a:solidFill>
              </a:rPr>
              <a:t>Provides an extra year of spending authority for those pupils that were new this year</a:t>
            </a:r>
          </a:p>
          <a:p>
            <a:pPr eaLnBrk="1" hangingPunct="1"/>
            <a:r>
              <a:rPr lang="en-US" altLang="en-US" sz="3000" dirty="0">
                <a:solidFill>
                  <a:srgbClr val="25408F"/>
                </a:solidFill>
              </a:rPr>
              <a:t>Also can receive authority for students new to the district but open-enrolled out before attending school in your district</a:t>
            </a:r>
          </a:p>
        </p:txBody>
      </p:sp>
      <p:sp>
        <p:nvSpPr>
          <p:cNvPr id="40964" name="Slide Number Placeholder 3"/>
          <p:cNvSpPr>
            <a:spLocks noGrp="1"/>
          </p:cNvSpPr>
          <p:nvPr>
            <p:ph type="sldNum" sz="quarter" idx="12"/>
          </p:nvPr>
        </p:nvSpPr>
        <p:spPr bwMode="auto">
          <a:xfrm>
            <a:off x="8631362" y="6433908"/>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1A13BCAF-3D79-4E46-B483-5FD072E169AB}" type="slidenum">
              <a:rPr lang="en-US" altLang="en-US" sz="1800" smtClean="0">
                <a:solidFill>
                  <a:srgbClr val="000000"/>
                </a:solidFill>
              </a:rPr>
              <a:pPr>
                <a:spcBef>
                  <a:spcPct val="0"/>
                </a:spcBef>
                <a:buClrTx/>
                <a:buFontTx/>
                <a:buNone/>
              </a:pPr>
              <a:t>34</a:t>
            </a:fld>
            <a:endParaRPr lang="en-US" altLang="en-US" sz="1800" dirty="0">
              <a:solidFill>
                <a:srgbClr val="000000"/>
              </a:solidFill>
            </a:endParaRPr>
          </a:p>
        </p:txBody>
      </p:sp>
    </p:spTree>
    <p:extLst>
      <p:ext uri="{BB962C8B-B14F-4D97-AF65-F5344CB8AC3E}">
        <p14:creationId xmlns:p14="http://schemas.microsoft.com/office/powerpoint/2010/main" val="3401015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344055"/>
            <a:ext cx="8229600" cy="1066800"/>
          </a:xfrm>
        </p:spPr>
        <p:txBody>
          <a:bodyPr/>
          <a:lstStyle/>
          <a:p>
            <a:pPr eaLnBrk="1" hangingPunct="1"/>
            <a:r>
              <a:rPr lang="en-US" altLang="en-US" dirty="0"/>
              <a:t>General Fund</a:t>
            </a:r>
          </a:p>
        </p:txBody>
      </p:sp>
      <p:sp>
        <p:nvSpPr>
          <p:cNvPr id="41987" name="Rectangle 3"/>
          <p:cNvSpPr>
            <a:spLocks noGrp="1" noChangeArrowheads="1"/>
          </p:cNvSpPr>
          <p:nvPr>
            <p:ph idx="1"/>
          </p:nvPr>
        </p:nvSpPr>
        <p:spPr>
          <a:xfrm>
            <a:off x="175491" y="1094510"/>
            <a:ext cx="7435273" cy="5763490"/>
          </a:xfrm>
        </p:spPr>
        <p:txBody>
          <a:bodyPr>
            <a:normAutofit lnSpcReduction="10000"/>
          </a:bodyPr>
          <a:lstStyle/>
          <a:p>
            <a:pPr eaLnBrk="1" hangingPunct="1"/>
            <a:r>
              <a:rPr lang="en-US" altLang="en-US" sz="3600" dirty="0">
                <a:solidFill>
                  <a:srgbClr val="25408F"/>
                </a:solidFill>
              </a:rPr>
              <a:t>Where does the money go?</a:t>
            </a:r>
          </a:p>
          <a:p>
            <a:pPr lvl="1" eaLnBrk="1" hangingPunct="1"/>
            <a:r>
              <a:rPr lang="en-US" altLang="en-US" sz="3200" dirty="0">
                <a:solidFill>
                  <a:srgbClr val="25408F"/>
                </a:solidFill>
              </a:rPr>
              <a:t>80% of the district’s funds go to pay for staff</a:t>
            </a:r>
          </a:p>
          <a:p>
            <a:pPr lvl="1" eaLnBrk="1" hangingPunct="1"/>
            <a:r>
              <a:rPr lang="en-US" altLang="en-US" sz="3200" dirty="0">
                <a:solidFill>
                  <a:srgbClr val="25408F"/>
                </a:solidFill>
              </a:rPr>
              <a:t>Remainder is spent on curriculum, utilities, professional development, and costs of transportation (fuel and salaries, usually not buses)</a:t>
            </a:r>
          </a:p>
          <a:p>
            <a:pPr lvl="1" eaLnBrk="1" hangingPunct="1"/>
            <a:r>
              <a:rPr lang="en-US" altLang="en-US" sz="3200" dirty="0">
                <a:solidFill>
                  <a:srgbClr val="25408F"/>
                </a:solidFill>
              </a:rPr>
              <a:t>Funds are to be used for the educational program, not physical infrastructure.</a:t>
            </a:r>
          </a:p>
        </p:txBody>
      </p:sp>
      <p:sp>
        <p:nvSpPr>
          <p:cNvPr id="41988" name="Slide Number Placeholder 5"/>
          <p:cNvSpPr>
            <a:spLocks noGrp="1"/>
          </p:cNvSpPr>
          <p:nvPr>
            <p:ph type="sldNum" sz="quarter" idx="12"/>
          </p:nvPr>
        </p:nvSpPr>
        <p:spPr bwMode="auto">
          <a:xfrm>
            <a:off x="8631362" y="6406488"/>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45024DBA-D798-4946-9BD8-AEE420E0D244}" type="slidenum">
              <a:rPr lang="en-US" altLang="en-US" sz="1800" smtClean="0">
                <a:latin typeface="Verdana" panose="020B0604030504040204" pitchFamily="34" charset="0"/>
              </a:rPr>
              <a:pPr>
                <a:spcBef>
                  <a:spcPct val="0"/>
                </a:spcBef>
                <a:buClrTx/>
                <a:buFontTx/>
                <a:buNone/>
              </a:pPr>
              <a:t>35</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35911951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1" y="228600"/>
            <a:ext cx="8229600" cy="1066800"/>
          </a:xfrm>
        </p:spPr>
        <p:txBody>
          <a:bodyPr/>
          <a:lstStyle/>
          <a:p>
            <a:pPr eaLnBrk="1" hangingPunct="1"/>
            <a:r>
              <a:rPr lang="en-US" altLang="en-US" dirty="0"/>
              <a:t>Cash Reserve Levy</a:t>
            </a:r>
          </a:p>
        </p:txBody>
      </p:sp>
      <p:sp>
        <p:nvSpPr>
          <p:cNvPr id="43011" name="Rectangle 3"/>
          <p:cNvSpPr>
            <a:spLocks noGrp="1" noChangeArrowheads="1"/>
          </p:cNvSpPr>
          <p:nvPr>
            <p:ph idx="1"/>
          </p:nvPr>
        </p:nvSpPr>
        <p:spPr>
          <a:xfrm>
            <a:off x="381000" y="1797485"/>
            <a:ext cx="7086599" cy="3594970"/>
          </a:xfrm>
        </p:spPr>
        <p:txBody>
          <a:bodyPr>
            <a:noAutofit/>
          </a:bodyPr>
          <a:lstStyle/>
          <a:p>
            <a:pPr eaLnBrk="1" hangingPunct="1">
              <a:lnSpc>
                <a:spcPct val="80000"/>
              </a:lnSpc>
            </a:pPr>
            <a:r>
              <a:rPr lang="en-US" altLang="en-US" sz="3200" dirty="0">
                <a:solidFill>
                  <a:srgbClr val="25408F"/>
                </a:solidFill>
              </a:rPr>
              <a:t>Only for the General Fund!</a:t>
            </a:r>
          </a:p>
          <a:p>
            <a:pPr eaLnBrk="1" hangingPunct="1">
              <a:lnSpc>
                <a:spcPct val="80000"/>
              </a:lnSpc>
            </a:pPr>
            <a:r>
              <a:rPr lang="en-US" altLang="en-US" sz="3200" dirty="0">
                <a:solidFill>
                  <a:srgbClr val="25408F"/>
                </a:solidFill>
              </a:rPr>
              <a:t>All property tax</a:t>
            </a:r>
          </a:p>
          <a:p>
            <a:pPr eaLnBrk="1" hangingPunct="1">
              <a:lnSpc>
                <a:spcPct val="80000"/>
              </a:lnSpc>
            </a:pPr>
            <a:r>
              <a:rPr lang="en-US" altLang="en-US" sz="2800" dirty="0">
                <a:solidFill>
                  <a:srgbClr val="25408F"/>
                </a:solidFill>
              </a:rPr>
              <a:t>No rate limit on the levy – but a district cannot levy the Cash Reserve Levy if fund balance exceeds 20% </a:t>
            </a:r>
          </a:p>
          <a:p>
            <a:pPr eaLnBrk="1" hangingPunct="1">
              <a:lnSpc>
                <a:spcPct val="80000"/>
              </a:lnSpc>
            </a:pPr>
            <a:r>
              <a:rPr lang="en-US" altLang="en-US" sz="2800" dirty="0">
                <a:solidFill>
                  <a:srgbClr val="25408F"/>
                </a:solidFill>
              </a:rPr>
              <a:t>Cash Reserve Levy </a:t>
            </a:r>
            <a:r>
              <a:rPr lang="en-US" altLang="en-US" sz="2800" u="sng" dirty="0">
                <a:solidFill>
                  <a:srgbClr val="25408F"/>
                </a:solidFill>
              </a:rPr>
              <a:t>does not create spending authority</a:t>
            </a:r>
            <a:r>
              <a:rPr lang="en-US" altLang="en-US" sz="2800" dirty="0">
                <a:solidFill>
                  <a:srgbClr val="25408F"/>
                </a:solidFill>
              </a:rPr>
              <a:t>, it only gives the funds to spend it (i.e., you cannot just levy your way out of a spending authority problem)</a:t>
            </a:r>
          </a:p>
          <a:p>
            <a:pPr eaLnBrk="1" hangingPunct="1">
              <a:lnSpc>
                <a:spcPct val="80000"/>
              </a:lnSpc>
            </a:pPr>
            <a:endParaRPr lang="en-US" altLang="en-US" sz="2400" dirty="0">
              <a:solidFill>
                <a:srgbClr val="25408F"/>
              </a:solidFill>
            </a:endParaRPr>
          </a:p>
        </p:txBody>
      </p:sp>
      <p:sp>
        <p:nvSpPr>
          <p:cNvPr id="43012" name="Slide Number Placeholder 5"/>
          <p:cNvSpPr>
            <a:spLocks noGrp="1"/>
          </p:cNvSpPr>
          <p:nvPr>
            <p:ph type="sldNum" sz="quarter" idx="12"/>
          </p:nvPr>
        </p:nvSpPr>
        <p:spPr bwMode="auto">
          <a:xfrm>
            <a:off x="8631362" y="6463638"/>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3F1C6364-EB2B-4525-BBEA-3D509E531AF8}" type="slidenum">
              <a:rPr lang="en-US" altLang="en-US" sz="1800" smtClean="0">
                <a:latin typeface="Verdana" panose="020B0604030504040204" pitchFamily="34" charset="0"/>
              </a:rPr>
              <a:pPr>
                <a:spcBef>
                  <a:spcPct val="0"/>
                </a:spcBef>
                <a:buClrTx/>
                <a:buFontTx/>
                <a:buNone/>
              </a:pPr>
              <a:t>36</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2047416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03860" y="304799"/>
            <a:ext cx="7033514" cy="1201389"/>
          </a:xfrm>
        </p:spPr>
        <p:txBody>
          <a:bodyPr>
            <a:normAutofit/>
          </a:bodyPr>
          <a:lstStyle/>
          <a:p>
            <a:pPr eaLnBrk="1" hangingPunct="1"/>
            <a:r>
              <a:rPr lang="en-US" altLang="en-US" sz="3600" dirty="0"/>
              <a:t>Transition to Non General Fund Sources</a:t>
            </a:r>
          </a:p>
        </p:txBody>
      </p:sp>
      <p:sp>
        <p:nvSpPr>
          <p:cNvPr id="44035" name="Rectangle 3"/>
          <p:cNvSpPr>
            <a:spLocks noGrp="1" noChangeArrowheads="1"/>
          </p:cNvSpPr>
          <p:nvPr>
            <p:ph idx="1"/>
          </p:nvPr>
        </p:nvSpPr>
        <p:spPr>
          <a:xfrm>
            <a:off x="457200" y="1607127"/>
            <a:ext cx="7162800" cy="4698423"/>
          </a:xfrm>
        </p:spPr>
        <p:txBody>
          <a:bodyPr/>
          <a:lstStyle/>
          <a:p>
            <a:pPr eaLnBrk="1" hangingPunct="1"/>
            <a:r>
              <a:rPr lang="en-US" altLang="en-US" sz="3600" dirty="0">
                <a:solidFill>
                  <a:srgbClr val="25408F"/>
                </a:solidFill>
              </a:rPr>
              <a:t>Step across the great divide</a:t>
            </a:r>
          </a:p>
          <a:p>
            <a:pPr eaLnBrk="1" hangingPunct="1"/>
            <a:r>
              <a:rPr lang="en-US" altLang="en-US" sz="3600" dirty="0">
                <a:solidFill>
                  <a:srgbClr val="25408F"/>
                </a:solidFill>
              </a:rPr>
              <a:t>Most of the following funding sources cannot be used in General Fund and vice versa</a:t>
            </a:r>
          </a:p>
          <a:p>
            <a:pPr eaLnBrk="1" hangingPunct="1"/>
            <a:r>
              <a:rPr lang="en-US" altLang="en-US" sz="3600" dirty="0">
                <a:solidFill>
                  <a:srgbClr val="25408F"/>
                </a:solidFill>
              </a:rPr>
              <a:t>Might have money in one of these sources but cannot use to offset a General Fund shortfall</a:t>
            </a:r>
          </a:p>
        </p:txBody>
      </p:sp>
      <p:sp>
        <p:nvSpPr>
          <p:cNvPr id="44036" name="Slide Number Placeholder 5"/>
          <p:cNvSpPr>
            <a:spLocks noGrp="1"/>
          </p:cNvSpPr>
          <p:nvPr>
            <p:ph type="sldNum" sz="quarter" idx="12"/>
          </p:nvPr>
        </p:nvSpPr>
        <p:spPr bwMode="auto">
          <a:xfrm>
            <a:off x="8631362" y="6406488"/>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BFEC8959-82B0-467D-885C-4C697BD34EF4}" type="slidenum">
              <a:rPr lang="en-US" altLang="en-US" sz="1800" smtClean="0">
                <a:latin typeface="Verdana" panose="020B0604030504040204" pitchFamily="34" charset="0"/>
              </a:rPr>
              <a:pPr>
                <a:spcBef>
                  <a:spcPct val="0"/>
                </a:spcBef>
                <a:buClrTx/>
                <a:buFontTx/>
                <a:buNone/>
              </a:pPr>
              <a:t>37</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3203956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2C79-07A5-48F7-89A6-3EBF2CCC94E7}"/>
              </a:ext>
            </a:extLst>
          </p:cNvPr>
          <p:cNvSpPr>
            <a:spLocks noGrp="1"/>
          </p:cNvSpPr>
          <p:nvPr>
            <p:ph type="title"/>
          </p:nvPr>
        </p:nvSpPr>
        <p:spPr>
          <a:xfrm>
            <a:off x="285749" y="276225"/>
            <a:ext cx="7896226" cy="1320800"/>
          </a:xfrm>
        </p:spPr>
        <p:txBody>
          <a:bodyPr/>
          <a:lstStyle/>
          <a:p>
            <a:r>
              <a:rPr lang="en-US" dirty="0"/>
              <a:t>Funds Outside the General Fund</a:t>
            </a:r>
          </a:p>
        </p:txBody>
      </p:sp>
      <p:sp>
        <p:nvSpPr>
          <p:cNvPr id="3" name="Content Placeholder 2">
            <a:extLst>
              <a:ext uri="{FF2B5EF4-FFF2-40B4-BE49-F238E27FC236}">
                <a16:creationId xmlns:a16="http://schemas.microsoft.com/office/drawing/2014/main" id="{1FC41D1F-FB32-4315-B74B-DD3E18E50B6D}"/>
              </a:ext>
            </a:extLst>
          </p:cNvPr>
          <p:cNvSpPr>
            <a:spLocks noGrp="1"/>
          </p:cNvSpPr>
          <p:nvPr>
            <p:ph idx="1"/>
          </p:nvPr>
        </p:nvSpPr>
        <p:spPr>
          <a:xfrm>
            <a:off x="528638" y="981075"/>
            <a:ext cx="6862761" cy="5819775"/>
          </a:xfrm>
        </p:spPr>
        <p:txBody>
          <a:bodyPr>
            <a:normAutofit lnSpcReduction="10000"/>
          </a:bodyPr>
          <a:lstStyle/>
          <a:p>
            <a:r>
              <a:rPr lang="en-US" b="1" dirty="0"/>
              <a:t>Management</a:t>
            </a:r>
            <a:r>
              <a:rPr lang="en-US" dirty="0"/>
              <a:t> – Risk management: Property insurance, Unemployment, Worker’s Comp, Early Retirement, Risk Pools. Set annually as part of Certified Budget.  All property tax.</a:t>
            </a:r>
          </a:p>
          <a:p>
            <a:r>
              <a:rPr lang="en-US" b="1" dirty="0"/>
              <a:t>PPEL</a:t>
            </a:r>
            <a:r>
              <a:rPr lang="en-US" dirty="0"/>
              <a:t> – Facilities/Equipment: Buildings, buses, tech, energy conservation. Board approved set annually as part of Certified Budget - $0.33/thousand all property tax.  Voter approved (10 years), simple majority (50%) – max $1.34/thousand can be all property tax or a mix with income surtax.</a:t>
            </a:r>
          </a:p>
          <a:p>
            <a:r>
              <a:rPr lang="en-US" b="1" dirty="0"/>
              <a:t>Sales Tax (SAVE) </a:t>
            </a:r>
            <a:r>
              <a:rPr lang="en-US" dirty="0"/>
              <a:t>– Facilities/Equipment: any PPEL or Debt Service purpose. Revenue Purpose Statement required, simple majority (50%). Borrowing or unattached athletic facilities subject to reverse referendum.</a:t>
            </a:r>
          </a:p>
          <a:p>
            <a:r>
              <a:rPr lang="en-US" b="1" dirty="0"/>
              <a:t>Debt Service </a:t>
            </a:r>
            <a:r>
              <a:rPr lang="en-US" dirty="0"/>
              <a:t>– Facilities: Buildings – project based. Voter approved (20 years), super majority (60%) – max $4.05/thousand all property tax.</a:t>
            </a:r>
          </a:p>
          <a:p>
            <a:r>
              <a:rPr lang="en-US" b="1" dirty="0"/>
              <a:t>PERL</a:t>
            </a:r>
            <a:r>
              <a:rPr lang="en-US" dirty="0"/>
              <a:t> – recreation/community education. Voter approved (no end date), simple majority (50%) – max $0.135/thousand all property tax.</a:t>
            </a:r>
          </a:p>
          <a:p>
            <a:endParaRPr lang="en-US" dirty="0"/>
          </a:p>
        </p:txBody>
      </p:sp>
    </p:spTree>
    <p:extLst>
      <p:ext uri="{BB962C8B-B14F-4D97-AF65-F5344CB8AC3E}">
        <p14:creationId xmlns:p14="http://schemas.microsoft.com/office/powerpoint/2010/main" val="3292991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74320" y="185928"/>
            <a:ext cx="8229600" cy="1066800"/>
          </a:xfrm>
        </p:spPr>
        <p:txBody>
          <a:bodyPr/>
          <a:lstStyle/>
          <a:p>
            <a:pPr eaLnBrk="1" hangingPunct="1"/>
            <a:r>
              <a:rPr lang="en-US" altLang="en-US" dirty="0"/>
              <a:t>Financial Health</a:t>
            </a:r>
          </a:p>
        </p:txBody>
      </p:sp>
      <p:sp>
        <p:nvSpPr>
          <p:cNvPr id="50179" name="Rectangle 3"/>
          <p:cNvSpPr>
            <a:spLocks noGrp="1" noChangeArrowheads="1"/>
          </p:cNvSpPr>
          <p:nvPr>
            <p:ph idx="1"/>
          </p:nvPr>
        </p:nvSpPr>
        <p:spPr>
          <a:xfrm>
            <a:off x="363728" y="941740"/>
            <a:ext cx="7587673" cy="5546436"/>
          </a:xfrm>
        </p:spPr>
        <p:txBody>
          <a:bodyPr>
            <a:normAutofit/>
          </a:bodyPr>
          <a:lstStyle/>
          <a:p>
            <a:pPr eaLnBrk="1" hangingPunct="1">
              <a:lnSpc>
                <a:spcPct val="90000"/>
              </a:lnSpc>
            </a:pPr>
            <a:r>
              <a:rPr lang="en-US" altLang="en-US" sz="3200" dirty="0">
                <a:solidFill>
                  <a:srgbClr val="25408F"/>
                </a:solidFill>
              </a:rPr>
              <a:t>Focus primarily on General Fund</a:t>
            </a:r>
          </a:p>
          <a:p>
            <a:pPr eaLnBrk="1" hangingPunct="1">
              <a:lnSpc>
                <a:spcPct val="90000"/>
              </a:lnSpc>
            </a:pPr>
            <a:r>
              <a:rPr lang="en-US" altLang="en-US" sz="3200" dirty="0">
                <a:solidFill>
                  <a:srgbClr val="25408F"/>
                </a:solidFill>
              </a:rPr>
              <a:t>Why?</a:t>
            </a:r>
          </a:p>
          <a:p>
            <a:pPr lvl="1" eaLnBrk="1" hangingPunct="1">
              <a:lnSpc>
                <a:spcPct val="90000"/>
              </a:lnSpc>
            </a:pPr>
            <a:r>
              <a:rPr lang="en-US" altLang="en-US" sz="2800" dirty="0">
                <a:solidFill>
                  <a:srgbClr val="25408F"/>
                </a:solidFill>
              </a:rPr>
              <a:t>Pays for educational program</a:t>
            </a:r>
          </a:p>
          <a:p>
            <a:pPr lvl="1" eaLnBrk="1" hangingPunct="1">
              <a:lnSpc>
                <a:spcPct val="90000"/>
              </a:lnSpc>
            </a:pPr>
            <a:r>
              <a:rPr lang="en-US" altLang="en-US" sz="2800" dirty="0">
                <a:solidFill>
                  <a:srgbClr val="25408F"/>
                </a:solidFill>
              </a:rPr>
              <a:t>Largest portion of school expenditures</a:t>
            </a:r>
          </a:p>
          <a:p>
            <a:pPr lvl="1" eaLnBrk="1" hangingPunct="1">
              <a:lnSpc>
                <a:spcPct val="90000"/>
              </a:lnSpc>
            </a:pPr>
            <a:r>
              <a:rPr lang="en-US" altLang="en-US" sz="2800" dirty="0">
                <a:solidFill>
                  <a:srgbClr val="25408F"/>
                </a:solidFill>
              </a:rPr>
              <a:t>Biggest risk</a:t>
            </a:r>
          </a:p>
          <a:p>
            <a:pPr eaLnBrk="1" hangingPunct="1">
              <a:lnSpc>
                <a:spcPct val="90000"/>
              </a:lnSpc>
            </a:pPr>
            <a:r>
              <a:rPr lang="en-US" altLang="en-US" sz="3200" dirty="0">
                <a:solidFill>
                  <a:srgbClr val="25408F"/>
                </a:solidFill>
              </a:rPr>
              <a:t>Focus more on Spending Authority than Fund Balance – why?</a:t>
            </a:r>
          </a:p>
          <a:p>
            <a:pPr eaLnBrk="1" hangingPunct="1">
              <a:lnSpc>
                <a:spcPct val="90000"/>
              </a:lnSpc>
            </a:pPr>
            <a:r>
              <a:rPr lang="en-US" altLang="en-US" sz="3200" dirty="0">
                <a:solidFill>
                  <a:srgbClr val="25408F"/>
                </a:solidFill>
              </a:rPr>
              <a:t>Simple, Negative Spending Authority can get you closed – Negative Fund Balance can be solved locally</a:t>
            </a:r>
          </a:p>
        </p:txBody>
      </p:sp>
      <p:sp>
        <p:nvSpPr>
          <p:cNvPr id="50180" name="Slide Number Placeholder 5"/>
          <p:cNvSpPr>
            <a:spLocks noGrp="1"/>
          </p:cNvSpPr>
          <p:nvPr>
            <p:ph type="sldNum" sz="quarter" idx="12"/>
          </p:nvPr>
        </p:nvSpPr>
        <p:spPr bwMode="auto">
          <a:xfrm>
            <a:off x="8631362" y="6406488"/>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635B1ED0-E312-4D9C-858F-A29F85500A56}" type="slidenum">
              <a:rPr lang="en-US" altLang="en-US" sz="1800" smtClean="0">
                <a:latin typeface="Verdana" panose="020B0604030504040204" pitchFamily="34" charset="0"/>
              </a:rPr>
              <a:pPr>
                <a:spcBef>
                  <a:spcPct val="0"/>
                </a:spcBef>
                <a:buClrTx/>
                <a:buFontTx/>
                <a:buNone/>
              </a:pPr>
              <a:t>39</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159269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75156" y="625239"/>
            <a:ext cx="9030785" cy="6041323"/>
          </a:xfrm>
          <a:prstGeom prst="rect">
            <a:avLst/>
          </a:prstGeom>
        </p:spPr>
      </p:pic>
      <p:sp>
        <p:nvSpPr>
          <p:cNvPr id="5" name="TextBox 4"/>
          <p:cNvSpPr txBox="1"/>
          <p:nvPr/>
        </p:nvSpPr>
        <p:spPr>
          <a:xfrm>
            <a:off x="4772416" y="1002082"/>
            <a:ext cx="2824620" cy="646331"/>
          </a:xfrm>
          <a:prstGeom prst="rect">
            <a:avLst/>
          </a:prstGeom>
          <a:noFill/>
        </p:spPr>
        <p:txBody>
          <a:bodyPr wrap="square" rtlCol="0">
            <a:spAutoFit/>
          </a:bodyPr>
          <a:lstStyle/>
          <a:p>
            <a:r>
              <a:rPr lang="en-US" dirty="0"/>
              <a:t>Eight Charter UEN Members</a:t>
            </a:r>
          </a:p>
        </p:txBody>
      </p:sp>
      <p:sp>
        <p:nvSpPr>
          <p:cNvPr id="6" name="TextBox 5"/>
          <p:cNvSpPr txBox="1"/>
          <p:nvPr/>
        </p:nvSpPr>
        <p:spPr>
          <a:xfrm>
            <a:off x="609599" y="3093929"/>
            <a:ext cx="3411256" cy="369332"/>
          </a:xfrm>
          <a:prstGeom prst="rect">
            <a:avLst/>
          </a:prstGeom>
          <a:noFill/>
        </p:spPr>
        <p:txBody>
          <a:bodyPr wrap="square" rtlCol="0">
            <a:spAutoFit/>
          </a:bodyPr>
          <a:lstStyle/>
          <a:p>
            <a:r>
              <a:rPr lang="en-US" dirty="0"/>
              <a:t>Nine Associate UEN Members</a:t>
            </a:r>
          </a:p>
        </p:txBody>
      </p:sp>
      <p:sp>
        <p:nvSpPr>
          <p:cNvPr id="7" name="Left Brace 6"/>
          <p:cNvSpPr/>
          <p:nvPr/>
        </p:nvSpPr>
        <p:spPr>
          <a:xfrm rot="5400000">
            <a:off x="2018329" y="2330668"/>
            <a:ext cx="449893" cy="30803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e 7"/>
          <p:cNvSpPr/>
          <p:nvPr/>
        </p:nvSpPr>
        <p:spPr>
          <a:xfrm rot="5400000">
            <a:off x="5512048" y="390218"/>
            <a:ext cx="449893" cy="30803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16336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9918-49E6-41AA-B08D-6DFF59991B63}"/>
              </a:ext>
            </a:extLst>
          </p:cNvPr>
          <p:cNvSpPr>
            <a:spLocks noGrp="1"/>
          </p:cNvSpPr>
          <p:nvPr>
            <p:ph type="title"/>
          </p:nvPr>
        </p:nvSpPr>
        <p:spPr>
          <a:xfrm>
            <a:off x="323849" y="419100"/>
            <a:ext cx="7424739" cy="1320800"/>
          </a:xfrm>
        </p:spPr>
        <p:txBody>
          <a:bodyPr/>
          <a:lstStyle/>
          <a:p>
            <a:r>
              <a:rPr lang="en-US" dirty="0"/>
              <a:t>Non-General Fund Key Measures</a:t>
            </a:r>
          </a:p>
        </p:txBody>
      </p:sp>
      <p:sp>
        <p:nvSpPr>
          <p:cNvPr id="3" name="Content Placeholder 2">
            <a:extLst>
              <a:ext uri="{FF2B5EF4-FFF2-40B4-BE49-F238E27FC236}">
                <a16:creationId xmlns:a16="http://schemas.microsoft.com/office/drawing/2014/main" id="{576772BF-4DA9-478E-AF30-3FBFF6DEE80D}"/>
              </a:ext>
            </a:extLst>
          </p:cNvPr>
          <p:cNvSpPr>
            <a:spLocks noGrp="1"/>
          </p:cNvSpPr>
          <p:nvPr>
            <p:ph idx="1"/>
          </p:nvPr>
        </p:nvSpPr>
        <p:spPr>
          <a:xfrm>
            <a:off x="500060" y="1214438"/>
            <a:ext cx="7554787" cy="5404095"/>
          </a:xfrm>
        </p:spPr>
        <p:txBody>
          <a:bodyPr>
            <a:normAutofit/>
          </a:bodyPr>
          <a:lstStyle/>
          <a:p>
            <a:r>
              <a:rPr lang="en-US" sz="2000" dirty="0"/>
              <a:t>For all funds outside of the General Fund the Fund Balance (Fund Equity) is the way relative health is measured</a:t>
            </a:r>
          </a:p>
          <a:p>
            <a:pPr marL="400050" lvl="1" indent="0">
              <a:spcBef>
                <a:spcPts val="0"/>
              </a:spcBef>
              <a:buNone/>
            </a:pPr>
            <a:r>
              <a:rPr lang="en-US" sz="2400" dirty="0"/>
              <a:t>    Beginning Fund Balance</a:t>
            </a:r>
          </a:p>
          <a:p>
            <a:pPr marL="400050" lvl="1" indent="0">
              <a:spcBef>
                <a:spcPts val="0"/>
              </a:spcBef>
              <a:buNone/>
            </a:pPr>
            <a:r>
              <a:rPr lang="en-US" sz="3200" dirty="0"/>
              <a:t>+</a:t>
            </a:r>
            <a:r>
              <a:rPr lang="en-US" sz="2400" dirty="0"/>
              <a:t>  Current year revenues</a:t>
            </a:r>
          </a:p>
          <a:p>
            <a:pPr marL="400050" lvl="1" indent="0">
              <a:spcBef>
                <a:spcPts val="0"/>
              </a:spcBef>
              <a:buNone/>
            </a:pPr>
            <a:r>
              <a:rPr lang="en-US" sz="3200" u="sng" dirty="0"/>
              <a:t>-</a:t>
            </a:r>
            <a:r>
              <a:rPr lang="en-US" sz="2400" u="sng" dirty="0"/>
              <a:t>  Current year expenditures</a:t>
            </a:r>
          </a:p>
          <a:p>
            <a:pPr marL="400050" lvl="1" indent="0">
              <a:spcBef>
                <a:spcPts val="0"/>
              </a:spcBef>
              <a:buNone/>
            </a:pPr>
            <a:r>
              <a:rPr lang="en-US" sz="3200" dirty="0"/>
              <a:t>=</a:t>
            </a:r>
            <a:r>
              <a:rPr lang="en-US" sz="2400" dirty="0"/>
              <a:t>  Ending Fund Balance</a:t>
            </a:r>
          </a:p>
          <a:p>
            <a:r>
              <a:rPr lang="en-US" sz="2000" dirty="0"/>
              <a:t>We find it most meaningful to express on a percentage basis (i.e., what percentage is surplus?)</a:t>
            </a:r>
          </a:p>
          <a:p>
            <a:r>
              <a:rPr lang="en-US" sz="2000" dirty="0"/>
              <a:t>Key issues – what is the trend? (up, down, stable), for PPEL/Sales Tax what obligations do we have in the future (facilities plan), how much of our borrowing capacity has been committed? When are any bonds paid off?</a:t>
            </a:r>
          </a:p>
        </p:txBody>
      </p:sp>
    </p:spTree>
    <p:extLst>
      <p:ext uri="{BB962C8B-B14F-4D97-AF65-F5344CB8AC3E}">
        <p14:creationId xmlns:p14="http://schemas.microsoft.com/office/powerpoint/2010/main" val="32560961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416A-E176-44F5-8513-60C7DBC6A6E6}"/>
              </a:ext>
            </a:extLst>
          </p:cNvPr>
          <p:cNvSpPr>
            <a:spLocks noGrp="1"/>
          </p:cNvSpPr>
          <p:nvPr>
            <p:ph type="title"/>
          </p:nvPr>
        </p:nvSpPr>
        <p:spPr>
          <a:xfrm>
            <a:off x="487679" y="334454"/>
            <a:ext cx="6347713" cy="888810"/>
          </a:xfrm>
        </p:spPr>
        <p:txBody>
          <a:bodyPr/>
          <a:lstStyle/>
          <a:p>
            <a:r>
              <a:rPr lang="en-US" dirty="0"/>
              <a:t>General Fund Key Measures</a:t>
            </a:r>
          </a:p>
        </p:txBody>
      </p:sp>
      <p:sp>
        <p:nvSpPr>
          <p:cNvPr id="3" name="Content Placeholder 2">
            <a:extLst>
              <a:ext uri="{FF2B5EF4-FFF2-40B4-BE49-F238E27FC236}">
                <a16:creationId xmlns:a16="http://schemas.microsoft.com/office/drawing/2014/main" id="{8D9B97EF-40D0-4511-AA8C-6AED4232A529}"/>
              </a:ext>
            </a:extLst>
          </p:cNvPr>
          <p:cNvSpPr>
            <a:spLocks noGrp="1"/>
          </p:cNvSpPr>
          <p:nvPr>
            <p:ph idx="1"/>
          </p:nvPr>
        </p:nvSpPr>
        <p:spPr>
          <a:xfrm>
            <a:off x="552447" y="1255776"/>
            <a:ext cx="8497607" cy="5483162"/>
          </a:xfrm>
          <a:solidFill>
            <a:schemeClr val="bg1"/>
          </a:solidFill>
        </p:spPr>
        <p:txBody>
          <a:bodyPr>
            <a:normAutofit/>
          </a:bodyPr>
          <a:lstStyle/>
          <a:p>
            <a:r>
              <a:rPr lang="en-US" b="1" dirty="0"/>
              <a:t>Unspent Budget Authority </a:t>
            </a:r>
            <a:r>
              <a:rPr lang="en-US" dirty="0"/>
              <a:t>– by far most important measure</a:t>
            </a:r>
          </a:p>
          <a:p>
            <a:pPr lvl="1"/>
            <a:r>
              <a:rPr lang="en-US" dirty="0"/>
              <a:t>Look at trend</a:t>
            </a:r>
          </a:p>
          <a:p>
            <a:pPr lvl="1"/>
            <a:r>
              <a:rPr lang="en-US" dirty="0"/>
              <a:t>Usually measured on a percentage basis</a:t>
            </a:r>
          </a:p>
          <a:p>
            <a:pPr lvl="1"/>
            <a:r>
              <a:rPr lang="en-US" dirty="0"/>
              <a:t>Impact by reducing (or shifting) expenditures (not Special Ed)</a:t>
            </a:r>
          </a:p>
          <a:p>
            <a:r>
              <a:rPr lang="en-US" b="1" dirty="0"/>
              <a:t>Solvency Ratio</a:t>
            </a:r>
            <a:r>
              <a:rPr lang="en-US" dirty="0"/>
              <a:t> – Fund Balance (cash) expressed on a percentage basis</a:t>
            </a:r>
          </a:p>
          <a:p>
            <a:pPr lvl="1"/>
            <a:r>
              <a:rPr lang="en-US" dirty="0"/>
              <a:t>Look at trend</a:t>
            </a:r>
          </a:p>
          <a:p>
            <a:pPr lvl="1"/>
            <a:r>
              <a:rPr lang="en-US" dirty="0"/>
              <a:t>Impact by reducing expenditures, increasing Cash Reserve Levy</a:t>
            </a:r>
          </a:p>
          <a:p>
            <a:r>
              <a:rPr lang="en-US" b="1" dirty="0"/>
              <a:t>Other key indicators</a:t>
            </a:r>
          </a:p>
          <a:p>
            <a:pPr lvl="1"/>
            <a:r>
              <a:rPr lang="en-US" dirty="0"/>
              <a:t>Salary + Benefits cost </a:t>
            </a:r>
          </a:p>
          <a:p>
            <a:pPr lvl="2"/>
            <a:r>
              <a:rPr lang="en-US" dirty="0"/>
              <a:t>As a percent of GF expenditures</a:t>
            </a:r>
          </a:p>
          <a:p>
            <a:pPr lvl="2"/>
            <a:r>
              <a:rPr lang="en-US" dirty="0"/>
              <a:t>Class size</a:t>
            </a:r>
          </a:p>
          <a:p>
            <a:pPr lvl="2"/>
            <a:r>
              <a:rPr lang="en-US" dirty="0"/>
              <a:t>Staffing Ratios</a:t>
            </a:r>
          </a:p>
          <a:p>
            <a:pPr lvl="1"/>
            <a:r>
              <a:rPr lang="en-US" dirty="0"/>
              <a:t>Other expenditures – one time vs. ongoing (e.g., curriculum vs. electricity)</a:t>
            </a:r>
          </a:p>
          <a:p>
            <a:r>
              <a:rPr lang="en-US" b="1" dirty="0"/>
              <a:t>Do you have board policies </a:t>
            </a:r>
            <a:r>
              <a:rPr lang="en-US" dirty="0"/>
              <a:t>on these that set goal amounts/percentages?</a:t>
            </a:r>
          </a:p>
          <a:p>
            <a:pPr lvl="2"/>
            <a:endParaRPr lang="en-US" dirty="0"/>
          </a:p>
          <a:p>
            <a:pPr lvl="1"/>
            <a:endParaRPr lang="en-US" dirty="0"/>
          </a:p>
        </p:txBody>
      </p:sp>
    </p:spTree>
    <p:extLst>
      <p:ext uri="{BB962C8B-B14F-4D97-AF65-F5344CB8AC3E}">
        <p14:creationId xmlns:p14="http://schemas.microsoft.com/office/powerpoint/2010/main" val="2727441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28E43-845E-4FC4-B58B-D87C4E67836D}"/>
              </a:ext>
            </a:extLst>
          </p:cNvPr>
          <p:cNvSpPr>
            <a:spLocks noGrp="1"/>
          </p:cNvSpPr>
          <p:nvPr>
            <p:ph type="title"/>
          </p:nvPr>
        </p:nvSpPr>
        <p:spPr/>
        <p:txBody>
          <a:bodyPr/>
          <a:lstStyle/>
          <a:p>
            <a:r>
              <a:rPr lang="en-US" dirty="0"/>
              <a:t>Total Property Tax Rate</a:t>
            </a:r>
          </a:p>
        </p:txBody>
      </p:sp>
      <p:sp>
        <p:nvSpPr>
          <p:cNvPr id="3" name="Content Placeholder 2">
            <a:extLst>
              <a:ext uri="{FF2B5EF4-FFF2-40B4-BE49-F238E27FC236}">
                <a16:creationId xmlns:a16="http://schemas.microsoft.com/office/drawing/2014/main" id="{E0BCA4AB-0A7F-41F5-B9A6-8151837CB7BF}"/>
              </a:ext>
            </a:extLst>
          </p:cNvPr>
          <p:cNvSpPr>
            <a:spLocks noGrp="1"/>
          </p:cNvSpPr>
          <p:nvPr>
            <p:ph idx="1"/>
          </p:nvPr>
        </p:nvSpPr>
        <p:spPr>
          <a:xfrm>
            <a:off x="752474" y="1341440"/>
            <a:ext cx="6347714" cy="4954585"/>
          </a:xfrm>
        </p:spPr>
        <p:txBody>
          <a:bodyPr>
            <a:normAutofit lnSpcReduction="10000"/>
          </a:bodyPr>
          <a:lstStyle/>
          <a:p>
            <a:r>
              <a:rPr lang="en-US" sz="2000" dirty="0"/>
              <a:t>Here is the most common way a district sets the annual property tax rate:</a:t>
            </a:r>
          </a:p>
          <a:p>
            <a:pPr lvl="1"/>
            <a:r>
              <a:rPr lang="en-US" sz="1800" dirty="0"/>
              <a:t>General Fund – most of the rate is set by formula, however the Cash Reserve Levy is adjustable (if balance maximum does not exceed the limit)</a:t>
            </a:r>
          </a:p>
          <a:p>
            <a:pPr lvl="1"/>
            <a:r>
              <a:rPr lang="en-US" sz="1800" dirty="0"/>
              <a:t>Management Fund – set by Certified Budget –  adjustable based on uses as set by Board</a:t>
            </a:r>
          </a:p>
          <a:p>
            <a:pPr lvl="1"/>
            <a:r>
              <a:rPr lang="en-US" sz="1800" dirty="0"/>
              <a:t>PPEL, Debt Service, PERL are usually not adjusted</a:t>
            </a:r>
          </a:p>
          <a:p>
            <a:r>
              <a:rPr lang="en-US" sz="2000" dirty="0"/>
              <a:t>Other less common ways:</a:t>
            </a:r>
          </a:p>
          <a:p>
            <a:pPr lvl="1"/>
            <a:r>
              <a:rPr lang="en-US" sz="1800" dirty="0"/>
              <a:t>If income surtax funds either ISL or PPEL, those may be adjustable (more income surtax = less property tax), less commonly used, but may apply</a:t>
            </a:r>
          </a:p>
          <a:p>
            <a:pPr lvl="1"/>
            <a:r>
              <a:rPr lang="en-US" sz="1800" dirty="0"/>
              <a:t>Can use Sales Tax to “buy down” Debt Service outstanding debt, or use funds to offset what would have been purchased with PPEL property taxes</a:t>
            </a:r>
          </a:p>
        </p:txBody>
      </p:sp>
      <p:graphicFrame>
        <p:nvGraphicFramePr>
          <p:cNvPr id="5" name="Table 4">
            <a:extLst>
              <a:ext uri="{FF2B5EF4-FFF2-40B4-BE49-F238E27FC236}">
                <a16:creationId xmlns:a16="http://schemas.microsoft.com/office/drawing/2014/main" id="{2A208EE6-8C8B-4A9E-AC6A-8E99D3B8ED18}"/>
              </a:ext>
            </a:extLst>
          </p:cNvPr>
          <p:cNvGraphicFramePr>
            <a:graphicFrameLocks noGrp="1"/>
          </p:cNvGraphicFramePr>
          <p:nvPr>
            <p:extLst>
              <p:ext uri="{D42A27DB-BD31-4B8C-83A1-F6EECF244321}">
                <p14:modId xmlns:p14="http://schemas.microsoft.com/office/powerpoint/2010/main" val="2072160059"/>
              </p:ext>
            </p:extLst>
          </p:nvPr>
        </p:nvGraphicFramePr>
        <p:xfrm>
          <a:off x="7455693" y="252888"/>
          <a:ext cx="1620375" cy="1604010"/>
        </p:xfrm>
        <a:graphic>
          <a:graphicData uri="http://schemas.openxmlformats.org/drawingml/2006/table">
            <a:tbl>
              <a:tblPr/>
              <a:tblGrid>
                <a:gridCol w="155257">
                  <a:extLst>
                    <a:ext uri="{9D8B030D-6E8A-4147-A177-3AD203B41FA5}">
                      <a16:colId xmlns:a16="http://schemas.microsoft.com/office/drawing/2014/main" val="1470469785"/>
                    </a:ext>
                  </a:extLst>
                </a:gridCol>
                <a:gridCol w="1465118">
                  <a:extLst>
                    <a:ext uri="{9D8B030D-6E8A-4147-A177-3AD203B41FA5}">
                      <a16:colId xmlns:a16="http://schemas.microsoft.com/office/drawing/2014/main" val="3440141314"/>
                    </a:ext>
                  </a:extLst>
                </a:gridCol>
              </a:tblGrid>
              <a:tr h="182880">
                <a:tc gridSpan="2">
                  <a:txBody>
                    <a:bodyPr/>
                    <a:lstStyle/>
                    <a:p>
                      <a:pPr algn="ctr" fontAlgn="ctr"/>
                      <a:r>
                        <a:rPr lang="en-US" sz="1100" b="0" i="0" u="none" strike="noStrike" dirty="0">
                          <a:solidFill>
                            <a:srgbClr val="000000"/>
                          </a:solidFill>
                          <a:effectLst/>
                          <a:latin typeface="Calibri" panose="020F0502020204030204" pitchFamily="34" charset="0"/>
                        </a:rPr>
                        <a:t>Total Property Tax Rate</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999984773"/>
                  </a:ext>
                </a:extLst>
              </a:tr>
              <a:tr h="182880">
                <a:tc>
                  <a:txBody>
                    <a:bodyPr/>
                    <a:lstStyle/>
                    <a:p>
                      <a:pPr algn="l" fontAlgn="b"/>
                      <a:r>
                        <a:rPr lang="en-US" sz="1100" b="0" i="0" u="none" strike="noStrike" dirty="0">
                          <a:solidFill>
                            <a:srgbClr val="000000"/>
                          </a:solidFill>
                          <a:effectLst/>
                          <a:latin typeface="Calibri" panose="020F0502020204030204" pitchFamily="34" charset="0"/>
                        </a:rPr>
                        <a:t> </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General Fund Rate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24409754"/>
                  </a:ext>
                </a:extLst>
              </a:tr>
              <a:tr h="201930">
                <a:tc>
                  <a:txBody>
                    <a:bodyPr/>
                    <a:lstStyle/>
                    <a:p>
                      <a:pPr algn="r" fontAlgn="b"/>
                      <a:r>
                        <a:rPr lang="en-US" sz="1600" b="0" i="0" u="none" strike="noStrike" dirty="0">
                          <a:solidFill>
                            <a:srgbClr val="000000"/>
                          </a:solidFill>
                          <a:effectLst/>
                          <a:latin typeface="Calibri" panose="020F050202020403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PPEL Rate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38511332"/>
                  </a:ext>
                </a:extLst>
              </a:tr>
              <a:tr h="201930">
                <a:tc>
                  <a:txBody>
                    <a:bodyPr/>
                    <a:lstStyle/>
                    <a:p>
                      <a:pPr algn="r" fontAlgn="b"/>
                      <a:r>
                        <a:rPr lang="en-US" sz="1600" b="0" i="0" u="none" strike="noStrike" dirty="0">
                          <a:solidFill>
                            <a:srgbClr val="000000"/>
                          </a:solidFill>
                          <a:effectLst/>
                          <a:latin typeface="Calibri" panose="020F050202020403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Management Rate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37984304"/>
                  </a:ext>
                </a:extLst>
              </a:tr>
              <a:tr h="201930">
                <a:tc>
                  <a:txBody>
                    <a:bodyPr/>
                    <a:lstStyle/>
                    <a:p>
                      <a:pPr algn="r" fontAlgn="b"/>
                      <a:r>
                        <a:rPr lang="en-US" sz="1600" b="0" i="0" u="none" strike="noStrike" dirty="0">
                          <a:solidFill>
                            <a:srgbClr val="000000"/>
                          </a:solidFill>
                          <a:effectLst/>
                          <a:latin typeface="Calibri" panose="020F050202020403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Debt Service Rate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49506151"/>
                  </a:ext>
                </a:extLst>
              </a:tr>
              <a:tr h="201930">
                <a:tc>
                  <a:txBody>
                    <a:bodyPr/>
                    <a:lstStyle/>
                    <a:p>
                      <a:pPr algn="r" fontAlgn="b"/>
                      <a:r>
                        <a:rPr lang="en-US" sz="1600" b="0" i="0" u="none" strike="noStrike" dirty="0">
                          <a:solidFill>
                            <a:srgbClr val="000000"/>
                          </a:solidFill>
                          <a:effectLst/>
                          <a:latin typeface="Calibri" panose="020F050202020403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PERL Rate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58658353"/>
                  </a:ext>
                </a:extLst>
              </a:tr>
              <a:tr h="201930">
                <a:tc>
                  <a:txBody>
                    <a:bodyPr/>
                    <a:lstStyle/>
                    <a:p>
                      <a:pPr algn="r" fontAlgn="b"/>
                      <a:r>
                        <a:rPr lang="en-US" sz="1600" b="0" i="0" u="none" strike="noStrike" dirty="0">
                          <a:solidFill>
                            <a:srgbClr val="000000"/>
                          </a:solidFill>
                          <a:effectLst/>
                          <a:latin typeface="Calibri" panose="020F0502020204030204" pitchFamily="34" charset="0"/>
                        </a:rPr>
                        <a:t>=</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1100" b="0" i="0" u="none" strike="noStrike" dirty="0">
                          <a:solidFill>
                            <a:srgbClr val="000000"/>
                          </a:solidFill>
                          <a:effectLst/>
                          <a:latin typeface="Calibri" panose="020F0502020204030204" pitchFamily="34" charset="0"/>
                        </a:rPr>
                        <a:t> Total Property Tax Rate</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40808123"/>
                  </a:ext>
                </a:extLst>
              </a:tr>
            </a:tbl>
          </a:graphicData>
        </a:graphic>
      </p:graphicFrame>
    </p:spTree>
    <p:extLst>
      <p:ext uri="{BB962C8B-B14F-4D97-AF65-F5344CB8AC3E}">
        <p14:creationId xmlns:p14="http://schemas.microsoft.com/office/powerpoint/2010/main" val="3202990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Vacation Analogy</a:t>
            </a:r>
          </a:p>
        </p:txBody>
      </p:sp>
      <p:sp>
        <p:nvSpPr>
          <p:cNvPr id="3" name="Content Placeholder 2"/>
          <p:cNvSpPr>
            <a:spLocks noGrp="1"/>
          </p:cNvSpPr>
          <p:nvPr>
            <p:ph idx="1"/>
          </p:nvPr>
        </p:nvSpPr>
        <p:spPr>
          <a:xfrm>
            <a:off x="609598" y="1100138"/>
            <a:ext cx="6693075" cy="4941225"/>
          </a:xfrm>
        </p:spPr>
        <p:txBody>
          <a:bodyPr>
            <a:normAutofit fontScale="92500" lnSpcReduction="10000"/>
          </a:bodyPr>
          <a:lstStyle/>
          <a:p>
            <a:r>
              <a:rPr lang="en-US" sz="3200" dirty="0"/>
              <a:t>How do you know what route to take if you don’t have a destination?</a:t>
            </a:r>
          </a:p>
          <a:p>
            <a:endParaRPr lang="en-US" sz="2400" dirty="0"/>
          </a:p>
          <a:p>
            <a:r>
              <a:rPr lang="en-US" sz="3200" dirty="0"/>
              <a:t>School finance corollary:</a:t>
            </a:r>
          </a:p>
          <a:p>
            <a:pPr lvl="1"/>
            <a:r>
              <a:rPr lang="en-US" sz="2800" dirty="0"/>
              <a:t>If the board doesn’t communicate via policy where you want your Spending Authority and Fund Balance to be, how can your district administrators and staff figure out what budget to recommend, what to levy and what to spend?</a:t>
            </a:r>
          </a:p>
        </p:txBody>
      </p:sp>
      <p:pic>
        <p:nvPicPr>
          <p:cNvPr id="5124" name="Picture 4" descr="C:\Users\Margo\AppData\Local\Microsoft\Windows\Temporary Internet Files\Content.IE5\YN0ZTU8J\MC900101112[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90768" y="609600"/>
            <a:ext cx="2662660" cy="248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2296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Picture</a:t>
            </a:r>
          </a:p>
        </p:txBody>
      </p:sp>
      <p:sp>
        <p:nvSpPr>
          <p:cNvPr id="3" name="Content Placeholder 2"/>
          <p:cNvSpPr>
            <a:spLocks noGrp="1"/>
          </p:cNvSpPr>
          <p:nvPr>
            <p:ph idx="1"/>
          </p:nvPr>
        </p:nvSpPr>
        <p:spPr>
          <a:xfrm>
            <a:off x="347664" y="1152526"/>
            <a:ext cx="6532434" cy="5705474"/>
          </a:xfrm>
        </p:spPr>
        <p:txBody>
          <a:bodyPr>
            <a:normAutofit/>
          </a:bodyPr>
          <a:lstStyle/>
          <a:p>
            <a:r>
              <a:rPr lang="en-US" sz="3200" dirty="0"/>
              <a:t>What is the purpose of setting financial goals?</a:t>
            </a:r>
          </a:p>
          <a:p>
            <a:pPr lvl="1"/>
            <a:r>
              <a:rPr lang="en-US" sz="2800" dirty="0"/>
              <a:t>Ultimately the board sets expectations – the “what” and the “why” </a:t>
            </a:r>
          </a:p>
          <a:p>
            <a:pPr lvl="1"/>
            <a:r>
              <a:rPr lang="en-US" sz="2800" dirty="0"/>
              <a:t>The administration provides the “how” (or range of “hows”)</a:t>
            </a:r>
          </a:p>
          <a:p>
            <a:pPr lvl="1"/>
            <a:r>
              <a:rPr lang="en-US" sz="2800" dirty="0"/>
              <a:t>Facilitates longer term planning.</a:t>
            </a:r>
          </a:p>
          <a:p>
            <a:pPr lvl="1"/>
            <a:r>
              <a:rPr lang="en-US" sz="2800" dirty="0"/>
              <a:t>Stability and predictability are key features of any finance system.</a:t>
            </a:r>
          </a:p>
          <a:p>
            <a:endParaRPr lang="en-US" sz="2400" dirty="0"/>
          </a:p>
        </p:txBody>
      </p:sp>
    </p:spTree>
    <p:extLst>
      <p:ext uri="{BB962C8B-B14F-4D97-AF65-F5344CB8AC3E}">
        <p14:creationId xmlns:p14="http://schemas.microsoft.com/office/powerpoint/2010/main" val="2692750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Stability and Predictability</a:t>
            </a:r>
          </a:p>
        </p:txBody>
      </p:sp>
      <p:sp>
        <p:nvSpPr>
          <p:cNvPr id="3" name="Content Placeholder 2"/>
          <p:cNvSpPr>
            <a:spLocks noGrp="1"/>
          </p:cNvSpPr>
          <p:nvPr>
            <p:ph idx="1"/>
          </p:nvPr>
        </p:nvSpPr>
        <p:spPr/>
        <p:txBody>
          <a:bodyPr/>
          <a:lstStyle/>
          <a:p>
            <a:r>
              <a:rPr lang="en-US" dirty="0"/>
              <a:t>Consider these two districts:</a:t>
            </a:r>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 y="2514600"/>
            <a:ext cx="3962400" cy="237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0600" y="2514600"/>
            <a:ext cx="3950676" cy="2369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447800" y="5105400"/>
            <a:ext cx="2209800" cy="923330"/>
          </a:xfrm>
          <a:prstGeom prst="rect">
            <a:avLst/>
          </a:prstGeom>
          <a:noFill/>
        </p:spPr>
        <p:txBody>
          <a:bodyPr wrap="square" rtlCol="0">
            <a:spAutoFit/>
          </a:bodyPr>
          <a:lstStyle/>
          <a:p>
            <a:r>
              <a:rPr lang="en-US" dirty="0"/>
              <a:t>What do you think happens during these times?</a:t>
            </a:r>
          </a:p>
        </p:txBody>
      </p:sp>
      <p:cxnSp>
        <p:nvCxnSpPr>
          <p:cNvPr id="10" name="Elbow Connector 9"/>
          <p:cNvCxnSpPr>
            <a:stCxn id="8" idx="0"/>
          </p:cNvCxnSpPr>
          <p:nvPr/>
        </p:nvCxnSpPr>
        <p:spPr>
          <a:xfrm rot="16200000" flipV="1">
            <a:off x="1809750" y="4362450"/>
            <a:ext cx="990600" cy="49530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14" name="Elbow Connector 13"/>
          <p:cNvCxnSpPr/>
          <p:nvPr/>
        </p:nvCxnSpPr>
        <p:spPr>
          <a:xfrm rot="5400000" flipH="1" flipV="1">
            <a:off x="2345953" y="3889003"/>
            <a:ext cx="1613644" cy="819150"/>
          </a:xfrm>
          <a:prstGeom prst="bentConnector3">
            <a:avLst>
              <a:gd name="adj1" fmla="val 30090"/>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08209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Preferred Financial Goal Components</a:t>
            </a:r>
          </a:p>
        </p:txBody>
      </p:sp>
      <p:sp>
        <p:nvSpPr>
          <p:cNvPr id="3" name="Content Placeholder 2"/>
          <p:cNvSpPr>
            <a:spLocks noGrp="1"/>
          </p:cNvSpPr>
          <p:nvPr>
            <p:ph idx="1"/>
          </p:nvPr>
        </p:nvSpPr>
        <p:spPr>
          <a:xfrm>
            <a:off x="762000" y="1981200"/>
            <a:ext cx="8077200" cy="3912576"/>
          </a:xfrm>
        </p:spPr>
        <p:txBody>
          <a:bodyPr>
            <a:normAutofit/>
          </a:bodyPr>
          <a:lstStyle/>
          <a:p>
            <a:r>
              <a:rPr lang="en-US" sz="3600" dirty="0"/>
              <a:t>Goal v. absolute requirement</a:t>
            </a:r>
          </a:p>
          <a:p>
            <a:r>
              <a:rPr lang="en-US" sz="3600" dirty="0"/>
              <a:t>Range v. point estimate</a:t>
            </a:r>
          </a:p>
          <a:p>
            <a:r>
              <a:rPr lang="en-US" sz="3600" dirty="0"/>
              <a:t>Description of why important</a:t>
            </a:r>
          </a:p>
          <a:p>
            <a:r>
              <a:rPr lang="en-US" sz="3600" dirty="0"/>
              <a:t>Reporting/Accountability component</a:t>
            </a:r>
          </a:p>
        </p:txBody>
      </p:sp>
    </p:spTree>
    <p:extLst>
      <p:ext uri="{BB962C8B-B14F-4D97-AF65-F5344CB8AC3E}">
        <p14:creationId xmlns:p14="http://schemas.microsoft.com/office/powerpoint/2010/main" val="20440128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6A8BB1-AED9-4E56-A5B3-9F09DFDF8FD4}"/>
              </a:ext>
            </a:extLst>
          </p:cNvPr>
          <p:cNvSpPr>
            <a:spLocks noGrp="1"/>
          </p:cNvSpPr>
          <p:nvPr>
            <p:ph idx="1"/>
          </p:nvPr>
        </p:nvSpPr>
        <p:spPr>
          <a:xfrm>
            <a:off x="-180976" y="584531"/>
            <a:ext cx="8153402" cy="5688938"/>
          </a:xfrm>
        </p:spPr>
        <p:txBody>
          <a:bodyPr>
            <a:normAutofit/>
          </a:bodyPr>
          <a:lstStyle/>
          <a:p>
            <a:pPr marL="0" indent="0" algn="ctr">
              <a:buNone/>
            </a:pPr>
            <a:endParaRPr lang="en-US" sz="6600" dirty="0"/>
          </a:p>
          <a:p>
            <a:pPr marL="0" indent="0" algn="ctr">
              <a:buNone/>
            </a:pPr>
            <a:endParaRPr lang="en-US" sz="6600" dirty="0"/>
          </a:p>
          <a:p>
            <a:pPr marL="0" indent="0" algn="ctr">
              <a:buNone/>
            </a:pPr>
            <a:r>
              <a:rPr lang="en-US" sz="6000" dirty="0"/>
              <a:t>District Specific Data</a:t>
            </a:r>
            <a:endParaRPr lang="en-US" sz="2400" dirty="0"/>
          </a:p>
        </p:txBody>
      </p:sp>
    </p:spTree>
    <p:extLst>
      <p:ext uri="{BB962C8B-B14F-4D97-AF65-F5344CB8AC3E}">
        <p14:creationId xmlns:p14="http://schemas.microsoft.com/office/powerpoint/2010/main" val="3795698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9F0494-E5B8-4DD1-9DAC-8890476DCEF8}"/>
              </a:ext>
            </a:extLst>
          </p:cNvPr>
          <p:cNvSpPr>
            <a:spLocks noGrp="1"/>
          </p:cNvSpPr>
          <p:nvPr>
            <p:ph idx="1"/>
          </p:nvPr>
        </p:nvSpPr>
        <p:spPr>
          <a:xfrm rot="1372048">
            <a:off x="833249" y="186270"/>
            <a:ext cx="1211073" cy="4761203"/>
          </a:xfrm>
        </p:spPr>
        <p:txBody>
          <a:bodyPr vert="vert270">
            <a:normAutofit/>
          </a:bodyPr>
          <a:lstStyle/>
          <a:p>
            <a:pPr marL="0" indent="0">
              <a:buNone/>
            </a:pPr>
            <a:r>
              <a:rPr lang="en-US" sz="2000" dirty="0"/>
              <a:t>ISFIS Financial Analysis Comparison Tool  (FACT) Snapshot</a:t>
            </a:r>
          </a:p>
        </p:txBody>
      </p:sp>
      <p:pic>
        <p:nvPicPr>
          <p:cNvPr id="4" name="Picture 3">
            <a:extLst>
              <a:ext uri="{FF2B5EF4-FFF2-40B4-BE49-F238E27FC236}">
                <a16:creationId xmlns:a16="http://schemas.microsoft.com/office/drawing/2014/main" id="{5E88827F-6D26-431E-96D9-9091C67B1F45}"/>
              </a:ext>
            </a:extLst>
          </p:cNvPr>
          <p:cNvPicPr>
            <a:picLocks noChangeAspect="1"/>
          </p:cNvPicPr>
          <p:nvPr/>
        </p:nvPicPr>
        <p:blipFill>
          <a:blip r:embed="rId2"/>
          <a:stretch>
            <a:fillRect/>
          </a:stretch>
        </p:blipFill>
        <p:spPr>
          <a:xfrm>
            <a:off x="2129904" y="59218"/>
            <a:ext cx="6904112" cy="6109934"/>
          </a:xfrm>
          <a:prstGeom prst="rect">
            <a:avLst/>
          </a:prstGeom>
          <a:solidFill>
            <a:schemeClr val="bg1"/>
          </a:solidFill>
        </p:spPr>
      </p:pic>
    </p:spTree>
    <p:extLst>
      <p:ext uri="{BB962C8B-B14F-4D97-AF65-F5344CB8AC3E}">
        <p14:creationId xmlns:p14="http://schemas.microsoft.com/office/powerpoint/2010/main" val="935553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6A8BB1-AED9-4E56-A5B3-9F09DFDF8FD4}"/>
              </a:ext>
            </a:extLst>
          </p:cNvPr>
          <p:cNvSpPr>
            <a:spLocks noGrp="1"/>
          </p:cNvSpPr>
          <p:nvPr>
            <p:ph idx="1"/>
          </p:nvPr>
        </p:nvSpPr>
        <p:spPr>
          <a:xfrm>
            <a:off x="-180976" y="584531"/>
            <a:ext cx="8153402" cy="5688938"/>
          </a:xfrm>
        </p:spPr>
        <p:txBody>
          <a:bodyPr>
            <a:normAutofit/>
          </a:bodyPr>
          <a:lstStyle/>
          <a:p>
            <a:pPr marL="0" indent="0" algn="ctr">
              <a:buNone/>
            </a:pPr>
            <a:endParaRPr lang="en-US" sz="6600" dirty="0"/>
          </a:p>
          <a:p>
            <a:pPr marL="0" indent="0" algn="ctr">
              <a:buNone/>
            </a:pPr>
            <a:r>
              <a:rPr lang="en-US" sz="6000" dirty="0"/>
              <a:t>Board Roles and Responsibilities in School Finance</a:t>
            </a:r>
          </a:p>
          <a:p>
            <a:pPr marL="0" indent="0" algn="ctr">
              <a:buNone/>
            </a:pPr>
            <a:endParaRPr lang="en-US" sz="2400" dirty="0"/>
          </a:p>
        </p:txBody>
      </p:sp>
    </p:spTree>
    <p:extLst>
      <p:ext uri="{BB962C8B-B14F-4D97-AF65-F5344CB8AC3E}">
        <p14:creationId xmlns:p14="http://schemas.microsoft.com/office/powerpoint/2010/main" val="175361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87517" y="304800"/>
            <a:ext cx="8229600" cy="1066800"/>
          </a:xfrm>
        </p:spPr>
        <p:txBody>
          <a:bodyPr>
            <a:normAutofit fontScale="90000"/>
          </a:bodyPr>
          <a:lstStyle/>
          <a:p>
            <a:pPr eaLnBrk="1" hangingPunct="1"/>
            <a:r>
              <a:rPr lang="en-US" altLang="en-US" sz="4800" dirty="0"/>
              <a:t>Overview: School Finance </a:t>
            </a:r>
            <a:br>
              <a:rPr lang="en-US" altLang="en-US" sz="4800" dirty="0"/>
            </a:br>
            <a:r>
              <a:rPr lang="en-US" altLang="en-US" sz="4800" dirty="0"/>
              <a:t>Basics for UEN Districts</a:t>
            </a:r>
          </a:p>
        </p:txBody>
      </p:sp>
      <p:sp>
        <p:nvSpPr>
          <p:cNvPr id="17411" name="Rectangle 3"/>
          <p:cNvSpPr>
            <a:spLocks noGrp="1" noChangeArrowheads="1"/>
          </p:cNvSpPr>
          <p:nvPr>
            <p:ph idx="1"/>
          </p:nvPr>
        </p:nvSpPr>
        <p:spPr>
          <a:xfrm>
            <a:off x="431567" y="2088401"/>
            <a:ext cx="7484882" cy="4324350"/>
          </a:xfrm>
          <a:solidFill>
            <a:schemeClr val="bg1"/>
          </a:solidFill>
        </p:spPr>
        <p:txBody>
          <a:bodyPr>
            <a:normAutofit fontScale="85000" lnSpcReduction="20000"/>
          </a:bodyPr>
          <a:lstStyle/>
          <a:p>
            <a:pPr eaLnBrk="1" hangingPunct="1"/>
            <a:r>
              <a:rPr lang="en-US" altLang="en-US" sz="4000" dirty="0">
                <a:solidFill>
                  <a:srgbClr val="25408F"/>
                </a:solidFill>
              </a:rPr>
              <a:t>Funds &amp; Revenues</a:t>
            </a:r>
          </a:p>
          <a:p>
            <a:r>
              <a:rPr lang="en-US" altLang="en-US" sz="4000" dirty="0">
                <a:solidFill>
                  <a:srgbClr val="25408F"/>
                </a:solidFill>
              </a:rPr>
              <a:t>Spending Authority</a:t>
            </a:r>
          </a:p>
          <a:p>
            <a:pPr eaLnBrk="1" hangingPunct="1"/>
            <a:r>
              <a:rPr lang="en-US" altLang="en-US" sz="4000" dirty="0">
                <a:solidFill>
                  <a:srgbClr val="25408F"/>
                </a:solidFill>
              </a:rPr>
              <a:t>Expenditures</a:t>
            </a:r>
          </a:p>
          <a:p>
            <a:r>
              <a:rPr lang="en-US" altLang="en-US" sz="4000" dirty="0">
                <a:solidFill>
                  <a:srgbClr val="25408F"/>
                </a:solidFill>
              </a:rPr>
              <a:t>Other Funds</a:t>
            </a:r>
          </a:p>
          <a:p>
            <a:pPr eaLnBrk="1" hangingPunct="1"/>
            <a:r>
              <a:rPr lang="en-US" altLang="en-US" sz="4000" dirty="0">
                <a:solidFill>
                  <a:srgbClr val="25408F"/>
                </a:solidFill>
              </a:rPr>
              <a:t>Financial Health Indicators</a:t>
            </a:r>
          </a:p>
          <a:p>
            <a:pPr eaLnBrk="1" hangingPunct="1"/>
            <a:r>
              <a:rPr lang="en-US" altLang="en-US" sz="4000" dirty="0">
                <a:solidFill>
                  <a:srgbClr val="25408F"/>
                </a:solidFill>
              </a:rPr>
              <a:t>Financial Policies</a:t>
            </a:r>
          </a:p>
          <a:p>
            <a:pPr eaLnBrk="1" hangingPunct="1"/>
            <a:r>
              <a:rPr lang="en-US" altLang="en-US" sz="4000" dirty="0">
                <a:solidFill>
                  <a:srgbClr val="25408F"/>
                </a:solidFill>
              </a:rPr>
              <a:t>District Specific Data</a:t>
            </a:r>
          </a:p>
          <a:p>
            <a:pPr eaLnBrk="1" hangingPunct="1"/>
            <a:r>
              <a:rPr lang="en-US" altLang="en-US" sz="4000" dirty="0">
                <a:solidFill>
                  <a:srgbClr val="25408F"/>
                </a:solidFill>
              </a:rPr>
              <a:t>Board Role in Financial Oversight</a:t>
            </a:r>
          </a:p>
          <a:p>
            <a:pPr eaLnBrk="1" hangingPunct="1"/>
            <a:endParaRPr lang="en-US" altLang="en-US" sz="4000" dirty="0"/>
          </a:p>
        </p:txBody>
      </p:sp>
      <p:sp>
        <p:nvSpPr>
          <p:cNvPr id="1741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5FD8F75A-032D-435C-A634-306D8218E474}" type="slidenum">
              <a:rPr lang="en-US" altLang="en-US" sz="1800" smtClean="0">
                <a:solidFill>
                  <a:schemeClr val="bg1"/>
                </a:solidFill>
                <a:latin typeface="Verdana" panose="020B0604030504040204" pitchFamily="34" charset="0"/>
              </a:rPr>
              <a:pPr>
                <a:spcBef>
                  <a:spcPct val="0"/>
                </a:spcBef>
                <a:buClrTx/>
                <a:buFontTx/>
                <a:buNone/>
              </a:pPr>
              <a:t>5</a:t>
            </a:fld>
            <a:endParaRPr lang="en-US" altLang="en-US" sz="1800" dirty="0">
              <a:solidFill>
                <a:schemeClr val="bg1"/>
              </a:solidFill>
              <a:latin typeface="Verdana" panose="020B0604030504040204" pitchFamily="34" charset="0"/>
            </a:endParaRPr>
          </a:p>
        </p:txBody>
      </p:sp>
      <p:sp>
        <p:nvSpPr>
          <p:cNvPr id="5" name="Slide Number Placeholder 3"/>
          <p:cNvSpPr txBox="1">
            <a:spLocks/>
          </p:cNvSpPr>
          <p:nvPr/>
        </p:nvSpPr>
        <p:spPr bwMode="auto">
          <a:xfrm>
            <a:off x="8354281" y="6406488"/>
            <a:ext cx="51263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457200" rtl="0" eaLnBrk="1" latinLnBrk="0" hangingPunct="1">
              <a:spcBef>
                <a:spcPts val="300"/>
              </a:spcBef>
              <a:buClr>
                <a:srgbClr val="A04DA3"/>
              </a:buClr>
              <a:buFont typeface="Georgia" panose="02040502050405020303" pitchFamily="18" charset="0"/>
              <a:buChar char="•"/>
              <a:defRPr sz="2800" kern="1200">
                <a:solidFill>
                  <a:schemeClr val="tx1"/>
                </a:solidFill>
                <a:latin typeface="Georgia" panose="02040502050405020303" pitchFamily="18" charset="0"/>
                <a:ea typeface="+mn-ea"/>
                <a:cs typeface="+mn-cs"/>
              </a:defRPr>
            </a:lvl1pPr>
            <a:lvl2pPr marL="742950" indent="-285750" algn="l" defTabSz="457200" rtl="0" eaLnBrk="1" latinLnBrk="0" hangingPunct="1">
              <a:spcBef>
                <a:spcPts val="300"/>
              </a:spcBef>
              <a:buClr>
                <a:schemeClr val="accent2"/>
              </a:buClr>
              <a:buFont typeface="Georgia" panose="02040502050405020303" pitchFamily="18" charset="0"/>
              <a:buChar char="▫"/>
              <a:defRPr sz="2600" kern="1200">
                <a:solidFill>
                  <a:schemeClr val="accent2"/>
                </a:solidFill>
                <a:latin typeface="Georgia" panose="02040502050405020303" pitchFamily="18" charset="0"/>
                <a:ea typeface="+mn-ea"/>
                <a:cs typeface="+mn-cs"/>
              </a:defRPr>
            </a:lvl2pPr>
            <a:lvl3pPr marL="1143000" indent="-228600" algn="l" defTabSz="457200" rtl="0" eaLnBrk="1" latinLnBrk="0" hangingPunct="1">
              <a:spcBef>
                <a:spcPts val="300"/>
              </a:spcBef>
              <a:buClr>
                <a:schemeClr val="accent1"/>
              </a:buClr>
              <a:buFont typeface="Wingdings 2" panose="05020102010507070707" pitchFamily="18" charset="2"/>
              <a:buChar char=""/>
              <a:defRPr sz="2400" kern="1200">
                <a:solidFill>
                  <a:schemeClr val="accent1"/>
                </a:solidFill>
                <a:latin typeface="Georgia" panose="02040502050405020303" pitchFamily="18" charset="0"/>
                <a:ea typeface="+mn-ea"/>
                <a:cs typeface="+mn-cs"/>
              </a:defRPr>
            </a:lvl3pPr>
            <a:lvl4pPr marL="1600200" indent="-228600" algn="l" defTabSz="457200" rtl="0" eaLnBrk="1" latinLnBrk="0" hangingPunct="1">
              <a:spcBef>
                <a:spcPts val="300"/>
              </a:spcBef>
              <a:buClr>
                <a:schemeClr val="accent1"/>
              </a:buClr>
              <a:buFont typeface="Wingdings 2" panose="05020102010507070707" pitchFamily="18" charset="2"/>
              <a:buChar char=""/>
              <a:defRPr sz="2200" kern="1200">
                <a:solidFill>
                  <a:schemeClr val="accent1"/>
                </a:solidFill>
                <a:latin typeface="Georgia" panose="02040502050405020303" pitchFamily="18" charset="0"/>
                <a:ea typeface="+mn-ea"/>
                <a:cs typeface="+mn-cs"/>
              </a:defRPr>
            </a:lvl4pPr>
            <a:lvl5pPr marL="2057400" indent="-228600" algn="l" defTabSz="457200" rtl="0" eaLnBrk="1" latinLnBrk="0" hangingPunct="1">
              <a:spcBef>
                <a:spcPts val="300"/>
              </a:spcBef>
              <a:buClr>
                <a:srgbClr val="A04DA3"/>
              </a:buClr>
              <a:buFont typeface="Georgia" panose="02040502050405020303" pitchFamily="18" charset="0"/>
              <a:buChar char="▫"/>
              <a:defRPr sz="2000" kern="1200">
                <a:solidFill>
                  <a:srgbClr val="A04DA3"/>
                </a:solidFill>
                <a:latin typeface="Georgia" panose="02040502050405020303" pitchFamily="18" charset="0"/>
                <a:ea typeface="+mn-ea"/>
                <a:cs typeface="+mn-cs"/>
              </a:defRPr>
            </a:lvl5pPr>
            <a:lvl6pPr marL="2514600" indent="-228600" algn="l" defTabSz="457200" rtl="0" eaLnBrk="0" fontAlgn="base" latinLnBrk="0" hangingPunct="0">
              <a:spcBef>
                <a:spcPts val="300"/>
              </a:spcBef>
              <a:spcAft>
                <a:spcPct val="0"/>
              </a:spcAft>
              <a:buClr>
                <a:srgbClr val="A04DA3"/>
              </a:buClr>
              <a:buFont typeface="Georgia" panose="02040502050405020303" pitchFamily="18" charset="0"/>
              <a:buChar char="▫"/>
              <a:defRPr sz="2000" kern="1200">
                <a:solidFill>
                  <a:srgbClr val="A04DA3"/>
                </a:solidFill>
                <a:latin typeface="Georgia" panose="02040502050405020303" pitchFamily="18" charset="0"/>
                <a:ea typeface="+mn-ea"/>
                <a:cs typeface="+mn-cs"/>
              </a:defRPr>
            </a:lvl6pPr>
            <a:lvl7pPr marL="2971800" indent="-228600" algn="l" defTabSz="457200" rtl="0" eaLnBrk="0" fontAlgn="base" latinLnBrk="0" hangingPunct="0">
              <a:spcBef>
                <a:spcPts val="300"/>
              </a:spcBef>
              <a:spcAft>
                <a:spcPct val="0"/>
              </a:spcAft>
              <a:buClr>
                <a:srgbClr val="A04DA3"/>
              </a:buClr>
              <a:buFont typeface="Georgia" panose="02040502050405020303" pitchFamily="18" charset="0"/>
              <a:buChar char="▫"/>
              <a:defRPr sz="2000" kern="1200">
                <a:solidFill>
                  <a:srgbClr val="A04DA3"/>
                </a:solidFill>
                <a:latin typeface="Georgia" panose="02040502050405020303" pitchFamily="18" charset="0"/>
                <a:ea typeface="+mn-ea"/>
                <a:cs typeface="+mn-cs"/>
              </a:defRPr>
            </a:lvl7pPr>
            <a:lvl8pPr marL="3429000" indent="-228600" algn="l" defTabSz="457200" rtl="0" eaLnBrk="0" fontAlgn="base" latinLnBrk="0" hangingPunct="0">
              <a:spcBef>
                <a:spcPts val="300"/>
              </a:spcBef>
              <a:spcAft>
                <a:spcPct val="0"/>
              </a:spcAft>
              <a:buClr>
                <a:srgbClr val="A04DA3"/>
              </a:buClr>
              <a:buFont typeface="Georgia" panose="02040502050405020303" pitchFamily="18" charset="0"/>
              <a:buChar char="▫"/>
              <a:defRPr sz="2000" kern="1200">
                <a:solidFill>
                  <a:srgbClr val="A04DA3"/>
                </a:solidFill>
                <a:latin typeface="Georgia" panose="02040502050405020303" pitchFamily="18" charset="0"/>
                <a:ea typeface="+mn-ea"/>
                <a:cs typeface="+mn-cs"/>
              </a:defRPr>
            </a:lvl8pPr>
            <a:lvl9pPr marL="3886200" indent="-228600" algn="l" defTabSz="457200" rtl="0" eaLnBrk="0" fontAlgn="base" latinLnBrk="0" hangingPunct="0">
              <a:spcBef>
                <a:spcPts val="300"/>
              </a:spcBef>
              <a:spcAft>
                <a:spcPct val="0"/>
              </a:spcAft>
              <a:buClr>
                <a:srgbClr val="A04DA3"/>
              </a:buClr>
              <a:buFont typeface="Georgia" panose="02040502050405020303" pitchFamily="18" charset="0"/>
              <a:buChar char="▫"/>
              <a:defRPr sz="2000" kern="1200">
                <a:solidFill>
                  <a:srgbClr val="A04DA3"/>
                </a:solidFill>
                <a:latin typeface="Georgia" panose="02040502050405020303" pitchFamily="18" charset="0"/>
                <a:ea typeface="+mn-ea"/>
                <a:cs typeface="+mn-cs"/>
              </a:defRPr>
            </a:lvl9pPr>
          </a:lstStyle>
          <a:p>
            <a:pPr>
              <a:spcBef>
                <a:spcPct val="0"/>
              </a:spcBef>
              <a:buClrTx/>
              <a:buFontTx/>
              <a:buNone/>
            </a:pPr>
            <a:r>
              <a:rPr lang="en-US" altLang="en-US" sz="1800" dirty="0">
                <a:latin typeface="Verdana" panose="020B0604030504040204" pitchFamily="34" charset="0"/>
              </a:rPr>
              <a:t>2</a:t>
            </a:r>
          </a:p>
        </p:txBody>
      </p:sp>
    </p:spTree>
    <p:extLst>
      <p:ext uri="{BB962C8B-B14F-4D97-AF65-F5344CB8AC3E}">
        <p14:creationId xmlns:p14="http://schemas.microsoft.com/office/powerpoint/2010/main" val="34692552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828" y="549199"/>
            <a:ext cx="6172200" cy="800100"/>
          </a:xfrm>
        </p:spPr>
        <p:txBody>
          <a:bodyPr>
            <a:normAutofit fontScale="90000"/>
          </a:bodyPr>
          <a:lstStyle/>
          <a:p>
            <a:r>
              <a:rPr lang="en-US" dirty="0"/>
              <a:t>Board Roles in School finance</a:t>
            </a:r>
          </a:p>
        </p:txBody>
      </p:sp>
      <p:sp>
        <p:nvSpPr>
          <p:cNvPr id="3" name="Content Placeholder 2"/>
          <p:cNvSpPr>
            <a:spLocks noGrp="1"/>
          </p:cNvSpPr>
          <p:nvPr>
            <p:ph idx="1"/>
          </p:nvPr>
        </p:nvSpPr>
        <p:spPr>
          <a:xfrm>
            <a:off x="627016" y="1193074"/>
            <a:ext cx="6714309" cy="5213414"/>
          </a:xfrm>
        </p:spPr>
        <p:txBody>
          <a:bodyPr>
            <a:normAutofit/>
          </a:bodyPr>
          <a:lstStyle/>
          <a:p>
            <a:r>
              <a:rPr lang="en-US" sz="2400" dirty="0"/>
              <a:t>Compliance with state law</a:t>
            </a:r>
          </a:p>
          <a:p>
            <a:pPr lvl="1"/>
            <a:r>
              <a:rPr lang="en-US" sz="2000" dirty="0"/>
              <a:t>approve paid bills list (various processes depending on size of the district and volume of bills paid)</a:t>
            </a:r>
          </a:p>
          <a:p>
            <a:pPr lvl="1"/>
            <a:r>
              <a:rPr lang="en-US" sz="2000" dirty="0"/>
              <a:t>pass board resolutions for increased spending authority requests as directed by DE</a:t>
            </a:r>
          </a:p>
          <a:p>
            <a:pPr lvl="1"/>
            <a:r>
              <a:rPr lang="en-US" sz="2000" dirty="0"/>
              <a:t>delegation to sec/treasurer and superintendent, etc. for e.g., board policy may direct district staff to always apply for additional spending authority</a:t>
            </a:r>
          </a:p>
          <a:p>
            <a:pPr lvl="1"/>
            <a:r>
              <a:rPr lang="en-US" sz="2000" dirty="0"/>
              <a:t>appear before the SBRC if required for workout plan or for unique and unusual requests of additional spending authority.</a:t>
            </a:r>
          </a:p>
        </p:txBody>
      </p:sp>
      <p:sp>
        <p:nvSpPr>
          <p:cNvPr id="4" name="Slide Number Placeholder 3"/>
          <p:cNvSpPr>
            <a:spLocks noGrp="1"/>
          </p:cNvSpPr>
          <p:nvPr>
            <p:ph type="sldNum" sz="quarter" idx="12"/>
          </p:nvPr>
        </p:nvSpPr>
        <p:spPr/>
        <p:txBody>
          <a:bodyPr/>
          <a:lstStyle/>
          <a:p>
            <a:pPr>
              <a:defRPr/>
            </a:pPr>
            <a:fld id="{63A90FC6-87E2-4EDF-95D9-980E17625259}" type="slidenum">
              <a:rPr lang="en-US" altLang="en-US">
                <a:solidFill>
                  <a:srgbClr val="90C226"/>
                </a:solidFill>
                <a:latin typeface="Trebuchet MS" panose="020B0603020202020204"/>
              </a:rPr>
              <a:pPr>
                <a:defRPr/>
              </a:pPr>
              <a:t>50</a:t>
            </a:fld>
            <a:endParaRPr lang="en-US" altLang="en-US" dirty="0">
              <a:solidFill>
                <a:srgbClr val="90C226"/>
              </a:solidFill>
              <a:latin typeface="Trebuchet MS" panose="020B0603020202020204"/>
            </a:endParaRPr>
          </a:p>
        </p:txBody>
      </p:sp>
    </p:spTree>
    <p:extLst>
      <p:ext uri="{BB962C8B-B14F-4D97-AF65-F5344CB8AC3E}">
        <p14:creationId xmlns:p14="http://schemas.microsoft.com/office/powerpoint/2010/main" val="37169928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325" y="417467"/>
            <a:ext cx="6172200" cy="800100"/>
          </a:xfrm>
        </p:spPr>
        <p:txBody>
          <a:bodyPr>
            <a:normAutofit fontScale="90000"/>
          </a:bodyPr>
          <a:lstStyle/>
          <a:p>
            <a:r>
              <a:rPr lang="en-US" dirty="0"/>
              <a:t>Board Roles in School finance</a:t>
            </a:r>
          </a:p>
        </p:txBody>
      </p:sp>
      <p:sp>
        <p:nvSpPr>
          <p:cNvPr id="3" name="Content Placeholder 2"/>
          <p:cNvSpPr>
            <a:spLocks noGrp="1"/>
          </p:cNvSpPr>
          <p:nvPr>
            <p:ph idx="1"/>
          </p:nvPr>
        </p:nvSpPr>
        <p:spPr>
          <a:xfrm>
            <a:off x="644434" y="940526"/>
            <a:ext cx="6172200" cy="5650774"/>
          </a:xfrm>
          <a:solidFill>
            <a:schemeClr val="bg1"/>
          </a:solidFill>
        </p:spPr>
        <p:txBody>
          <a:bodyPr>
            <a:normAutofit/>
          </a:bodyPr>
          <a:lstStyle/>
          <a:p>
            <a:r>
              <a:rPr lang="en-US" sz="2800" dirty="0"/>
              <a:t>Approve Certified Budget by April 15 deadline</a:t>
            </a:r>
          </a:p>
          <a:p>
            <a:pPr lvl="1"/>
            <a:r>
              <a:rPr lang="en-US" sz="2400" dirty="0"/>
              <a:t>Big picture question:  What good for whom at what cost?</a:t>
            </a:r>
          </a:p>
          <a:p>
            <a:pPr lvl="1"/>
            <a:r>
              <a:rPr lang="en-US" sz="2400" dirty="0"/>
              <a:t>Public Hearing Required, but there may be other board opportunities or directives for public input</a:t>
            </a:r>
          </a:p>
          <a:p>
            <a:pPr lvl="1"/>
            <a:r>
              <a:rPr lang="en-US" sz="2400" dirty="0"/>
              <a:t>Tax rates – all politics is local</a:t>
            </a:r>
          </a:p>
          <a:p>
            <a:pPr lvl="1"/>
            <a:r>
              <a:rPr lang="en-US" sz="2400" dirty="0"/>
              <a:t>How big to build the budget – maximum spending authority vs. striving for exact amount to be spent</a:t>
            </a:r>
          </a:p>
          <a:p>
            <a:pPr lvl="1"/>
            <a:r>
              <a:rPr lang="en-US" sz="2400" dirty="0"/>
              <a:t>Amendments by May 31</a:t>
            </a:r>
          </a:p>
        </p:txBody>
      </p:sp>
      <p:sp>
        <p:nvSpPr>
          <p:cNvPr id="4" name="Slide Number Placeholder 3"/>
          <p:cNvSpPr>
            <a:spLocks noGrp="1"/>
          </p:cNvSpPr>
          <p:nvPr>
            <p:ph type="sldNum" sz="quarter" idx="12"/>
          </p:nvPr>
        </p:nvSpPr>
        <p:spPr/>
        <p:txBody>
          <a:bodyPr/>
          <a:lstStyle/>
          <a:p>
            <a:pPr>
              <a:defRPr/>
            </a:pPr>
            <a:fld id="{63A90FC6-87E2-4EDF-95D9-980E17625259}" type="slidenum">
              <a:rPr lang="en-US" altLang="en-US">
                <a:solidFill>
                  <a:srgbClr val="90C226"/>
                </a:solidFill>
                <a:latin typeface="Trebuchet MS" panose="020B0603020202020204"/>
              </a:rPr>
              <a:pPr>
                <a:defRPr/>
              </a:pPr>
              <a:t>51</a:t>
            </a:fld>
            <a:endParaRPr lang="en-US" altLang="en-US" dirty="0">
              <a:solidFill>
                <a:srgbClr val="90C226"/>
              </a:solidFill>
              <a:latin typeface="Trebuchet MS" panose="020B0603020202020204"/>
            </a:endParaRPr>
          </a:p>
        </p:txBody>
      </p:sp>
    </p:spTree>
    <p:extLst>
      <p:ext uri="{BB962C8B-B14F-4D97-AF65-F5344CB8AC3E}">
        <p14:creationId xmlns:p14="http://schemas.microsoft.com/office/powerpoint/2010/main" val="2557085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729" y="549199"/>
            <a:ext cx="6172200" cy="800100"/>
          </a:xfrm>
        </p:spPr>
        <p:txBody>
          <a:bodyPr>
            <a:normAutofit fontScale="90000"/>
          </a:bodyPr>
          <a:lstStyle/>
          <a:p>
            <a:r>
              <a:rPr lang="en-US" dirty="0"/>
              <a:t>Board Roles in School finance</a:t>
            </a:r>
          </a:p>
        </p:txBody>
      </p:sp>
      <p:sp>
        <p:nvSpPr>
          <p:cNvPr id="3" name="Content Placeholder 2"/>
          <p:cNvSpPr>
            <a:spLocks noGrp="1"/>
          </p:cNvSpPr>
          <p:nvPr>
            <p:ph idx="1"/>
          </p:nvPr>
        </p:nvSpPr>
        <p:spPr>
          <a:xfrm>
            <a:off x="510267" y="1311200"/>
            <a:ext cx="6590621" cy="5260506"/>
          </a:xfrm>
          <a:solidFill>
            <a:schemeClr val="bg1"/>
          </a:solidFill>
        </p:spPr>
        <p:txBody>
          <a:bodyPr>
            <a:noAutofit/>
          </a:bodyPr>
          <a:lstStyle/>
          <a:p>
            <a:r>
              <a:rPr lang="en-US" sz="3200" dirty="0"/>
              <a:t>Receive and Review the Audit </a:t>
            </a:r>
          </a:p>
          <a:p>
            <a:pPr lvl="1"/>
            <a:r>
              <a:rPr lang="en-US" sz="2800" dirty="0"/>
              <a:t>Annual audit of all district finances</a:t>
            </a:r>
          </a:p>
          <a:p>
            <a:pPr lvl="1"/>
            <a:r>
              <a:rPr lang="en-US" sz="2800" dirty="0"/>
              <a:t>Look for areas of noncompliance but also, look at suggestions of the auditor</a:t>
            </a:r>
          </a:p>
          <a:p>
            <a:pPr lvl="1"/>
            <a:r>
              <a:rPr lang="en-US" sz="2800" dirty="0"/>
              <a:t>The auditor works for the board, so always hear directly from the auditor</a:t>
            </a:r>
          </a:p>
          <a:p>
            <a:pPr lvl="1"/>
            <a:r>
              <a:rPr lang="en-US" sz="2800" dirty="0"/>
              <a:t>The only stupid question is the one never asked.</a:t>
            </a:r>
          </a:p>
        </p:txBody>
      </p:sp>
      <p:sp>
        <p:nvSpPr>
          <p:cNvPr id="4" name="Slide Number Placeholder 3"/>
          <p:cNvSpPr>
            <a:spLocks noGrp="1"/>
          </p:cNvSpPr>
          <p:nvPr>
            <p:ph type="sldNum" sz="quarter" idx="12"/>
          </p:nvPr>
        </p:nvSpPr>
        <p:spPr/>
        <p:txBody>
          <a:bodyPr/>
          <a:lstStyle/>
          <a:p>
            <a:pPr>
              <a:defRPr/>
            </a:pPr>
            <a:fld id="{63A90FC6-87E2-4EDF-95D9-980E17625259}" type="slidenum">
              <a:rPr lang="en-US" altLang="en-US">
                <a:solidFill>
                  <a:srgbClr val="90C226"/>
                </a:solidFill>
                <a:latin typeface="Trebuchet MS" panose="020B0603020202020204"/>
              </a:rPr>
              <a:pPr>
                <a:defRPr/>
              </a:pPr>
              <a:t>52</a:t>
            </a:fld>
            <a:endParaRPr lang="en-US" altLang="en-US" dirty="0">
              <a:solidFill>
                <a:srgbClr val="90C226"/>
              </a:solidFill>
              <a:latin typeface="Trebuchet MS" panose="020B0603020202020204"/>
            </a:endParaRPr>
          </a:p>
        </p:txBody>
      </p:sp>
    </p:spTree>
    <p:extLst>
      <p:ext uri="{BB962C8B-B14F-4D97-AF65-F5344CB8AC3E}">
        <p14:creationId xmlns:p14="http://schemas.microsoft.com/office/powerpoint/2010/main" val="3966508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Considerations</a:t>
            </a:r>
          </a:p>
        </p:txBody>
      </p:sp>
      <p:sp>
        <p:nvSpPr>
          <p:cNvPr id="3" name="Content Placeholder 2"/>
          <p:cNvSpPr>
            <a:spLocks noGrp="1"/>
          </p:cNvSpPr>
          <p:nvPr>
            <p:ph idx="1"/>
          </p:nvPr>
        </p:nvSpPr>
        <p:spPr>
          <a:xfrm>
            <a:off x="658367" y="1270000"/>
            <a:ext cx="6347713" cy="5483794"/>
          </a:xfrm>
        </p:spPr>
        <p:txBody>
          <a:bodyPr>
            <a:normAutofit/>
          </a:bodyPr>
          <a:lstStyle/>
          <a:p>
            <a:r>
              <a:rPr lang="en-US" sz="2000" dirty="0"/>
              <a:t>Open  meetings and public records – for example, is your paid bills list public, posted on the internet, searchable? Or simply available at the district office? </a:t>
            </a:r>
          </a:p>
          <a:p>
            <a:r>
              <a:rPr lang="en-US" sz="2000" dirty="0"/>
              <a:t>Conflict of interest – even the perception of conflict can be problematic in urban districts.  Know when there is potential for conflict, declare it and determine if board member should abstain from voting  or even step aside from all conversation </a:t>
            </a:r>
          </a:p>
          <a:p>
            <a:r>
              <a:rPr lang="en-US" sz="2000" dirty="0"/>
              <a:t>Board meeting nuts and bolts – for example, do you approve your paid bills list as a formality within the consent agenda? Do board members set aside items they have questions about or may have conflicts within? </a:t>
            </a:r>
          </a:p>
        </p:txBody>
      </p:sp>
    </p:spTree>
    <p:extLst>
      <p:ext uri="{BB962C8B-B14F-4D97-AF65-F5344CB8AC3E}">
        <p14:creationId xmlns:p14="http://schemas.microsoft.com/office/powerpoint/2010/main" val="29449503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6A8BB1-AED9-4E56-A5B3-9F09DFDF8FD4}"/>
              </a:ext>
            </a:extLst>
          </p:cNvPr>
          <p:cNvSpPr>
            <a:spLocks noGrp="1"/>
          </p:cNvSpPr>
          <p:nvPr>
            <p:ph idx="1"/>
          </p:nvPr>
        </p:nvSpPr>
        <p:spPr>
          <a:xfrm>
            <a:off x="-180976" y="584531"/>
            <a:ext cx="8153402" cy="5688938"/>
          </a:xfrm>
        </p:spPr>
        <p:txBody>
          <a:bodyPr>
            <a:normAutofit/>
          </a:bodyPr>
          <a:lstStyle/>
          <a:p>
            <a:pPr marL="0" indent="0" algn="ctr">
              <a:buNone/>
            </a:pPr>
            <a:endParaRPr lang="en-US" sz="6600" dirty="0"/>
          </a:p>
          <a:p>
            <a:pPr marL="0" indent="0" algn="ctr">
              <a:buNone/>
            </a:pPr>
            <a:endParaRPr lang="en-US" sz="6600" dirty="0"/>
          </a:p>
          <a:p>
            <a:pPr marL="0" indent="0" algn="ctr">
              <a:buNone/>
            </a:pPr>
            <a:r>
              <a:rPr lang="en-US" sz="6000" dirty="0"/>
              <a:t>Sample Board Policies</a:t>
            </a:r>
          </a:p>
          <a:p>
            <a:pPr marL="0" indent="0" algn="ctr">
              <a:buNone/>
            </a:pPr>
            <a:endParaRPr lang="en-US" sz="2400" dirty="0"/>
          </a:p>
          <a:p>
            <a:pPr marL="0" indent="0" algn="ctr">
              <a:buNone/>
            </a:pPr>
            <a:r>
              <a:rPr lang="en-US" sz="2400" dirty="0"/>
              <a:t>(rates/amounts in </a:t>
            </a:r>
            <a:r>
              <a:rPr lang="en-US" sz="2400" dirty="0">
                <a:solidFill>
                  <a:srgbClr val="FF0000"/>
                </a:solidFill>
              </a:rPr>
              <a:t>red</a:t>
            </a:r>
            <a:r>
              <a:rPr lang="en-US" sz="2400" dirty="0"/>
              <a:t> are examples only)</a:t>
            </a:r>
          </a:p>
        </p:txBody>
      </p:sp>
    </p:spTree>
    <p:extLst>
      <p:ext uri="{BB962C8B-B14F-4D97-AF65-F5344CB8AC3E}">
        <p14:creationId xmlns:p14="http://schemas.microsoft.com/office/powerpoint/2010/main" val="23645344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Unspent Budget Authority Policy</a:t>
            </a:r>
          </a:p>
        </p:txBody>
      </p:sp>
      <p:sp>
        <p:nvSpPr>
          <p:cNvPr id="3" name="Content Placeholder 2"/>
          <p:cNvSpPr>
            <a:spLocks noGrp="1"/>
          </p:cNvSpPr>
          <p:nvPr>
            <p:ph idx="1"/>
          </p:nvPr>
        </p:nvSpPr>
        <p:spPr>
          <a:xfrm>
            <a:off x="557212" y="1930400"/>
            <a:ext cx="6347713" cy="4368798"/>
          </a:xfrm>
        </p:spPr>
        <p:txBody>
          <a:bodyPr>
            <a:normAutofit lnSpcReduction="10000"/>
          </a:bodyPr>
          <a:lstStyle/>
          <a:p>
            <a:pPr marL="0" indent="0">
              <a:buNone/>
            </a:pPr>
            <a:r>
              <a:rPr lang="en-US" sz="2400" dirty="0"/>
              <a:t>The unspent budget authority is the remaining legal spending authority at the end of the fiscal year.  The district’s unspent budget authority at June 30 shall be no less than </a:t>
            </a:r>
            <a:r>
              <a:rPr lang="en-US" sz="2400" dirty="0">
                <a:solidFill>
                  <a:srgbClr val="FF0000"/>
                </a:solidFill>
              </a:rPr>
              <a:t>5</a:t>
            </a:r>
            <a:r>
              <a:rPr lang="en-US" sz="2400" dirty="0"/>
              <a:t> percent with target of </a:t>
            </a:r>
            <a:r>
              <a:rPr lang="en-US" sz="2400" dirty="0">
                <a:solidFill>
                  <a:srgbClr val="FF0000"/>
                </a:solidFill>
              </a:rPr>
              <a:t>7.5</a:t>
            </a:r>
            <a:r>
              <a:rPr lang="en-US" sz="2400" dirty="0"/>
              <a:t> percent and a maximum of </a:t>
            </a:r>
            <a:r>
              <a:rPr lang="en-US" sz="2400" dirty="0">
                <a:solidFill>
                  <a:srgbClr val="FF0000"/>
                </a:solidFill>
              </a:rPr>
              <a:t>10</a:t>
            </a:r>
            <a:r>
              <a:rPr lang="en-US" sz="2400" dirty="0"/>
              <a:t> percent of its general fund budget (spending) authority.  Maintaining an adequate unspent budget authority provides legal authority to spend the undesignated, unreserved fund balance.  A report on meeting this target will be made annually to the Board.</a:t>
            </a:r>
          </a:p>
          <a:p>
            <a:endParaRPr lang="en-US" sz="2400" dirty="0"/>
          </a:p>
        </p:txBody>
      </p:sp>
    </p:spTree>
    <p:extLst>
      <p:ext uri="{BB962C8B-B14F-4D97-AF65-F5344CB8AC3E}">
        <p14:creationId xmlns:p14="http://schemas.microsoft.com/office/powerpoint/2010/main" val="3066424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4" y="490537"/>
            <a:ext cx="7615239" cy="1320800"/>
          </a:xfrm>
        </p:spPr>
        <p:txBody>
          <a:bodyPr>
            <a:normAutofit/>
          </a:bodyPr>
          <a:lstStyle/>
          <a:p>
            <a:r>
              <a:rPr lang="en-US" sz="3200" dirty="0"/>
              <a:t>Sample General Fund Balance Policy</a:t>
            </a:r>
          </a:p>
        </p:txBody>
      </p:sp>
      <p:sp>
        <p:nvSpPr>
          <p:cNvPr id="3" name="Content Placeholder 2"/>
          <p:cNvSpPr>
            <a:spLocks noGrp="1"/>
          </p:cNvSpPr>
          <p:nvPr>
            <p:ph idx="1"/>
          </p:nvPr>
        </p:nvSpPr>
        <p:spPr>
          <a:xfrm>
            <a:off x="385762" y="1270000"/>
            <a:ext cx="7543102" cy="5502275"/>
          </a:xfrm>
        </p:spPr>
        <p:txBody>
          <a:bodyPr>
            <a:noAutofit/>
          </a:bodyPr>
          <a:lstStyle/>
          <a:p>
            <a:pPr marL="0" indent="0">
              <a:buNone/>
            </a:pPr>
            <a:r>
              <a:rPr lang="en-US" sz="2200" dirty="0"/>
              <a:t>“The District’s goal for its assigned and unassigned general fund balance at June 30 is a minimum of </a:t>
            </a:r>
            <a:r>
              <a:rPr lang="en-US" sz="2200" dirty="0">
                <a:solidFill>
                  <a:srgbClr val="FF0000"/>
                </a:solidFill>
              </a:rPr>
              <a:t>15</a:t>
            </a:r>
            <a:r>
              <a:rPr lang="en-US" sz="2200" dirty="0"/>
              <a:t> percent of that year’s revenue.  The District may certify annually a cash reserve levy if needed to reach and/or sustain the desired fund balance.  A fund balance of a minimum of 15 percent enables the District to achieve the highest possible credit ratings from rating agencies.  Higher credit ratings are directly related to lower interest rates on long-term debt issued by the District.  Sufficient fund balances also eliminate short-term borrowings and related interest expense in the general fund and protect the District if the State of Iowa reduces funding mid-year.  A report on meeting this target will be made annually to the Board.”</a:t>
            </a:r>
          </a:p>
          <a:p>
            <a:endParaRPr lang="en-US" sz="2200" dirty="0"/>
          </a:p>
          <a:p>
            <a:pPr marL="0" indent="0">
              <a:buNone/>
            </a:pPr>
            <a:endParaRPr lang="en-US" sz="2200" dirty="0"/>
          </a:p>
        </p:txBody>
      </p:sp>
    </p:spTree>
    <p:extLst>
      <p:ext uri="{BB962C8B-B14F-4D97-AF65-F5344CB8AC3E}">
        <p14:creationId xmlns:p14="http://schemas.microsoft.com/office/powerpoint/2010/main" val="25728266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 y="609600"/>
            <a:ext cx="6757287" cy="1320800"/>
          </a:xfrm>
        </p:spPr>
        <p:txBody>
          <a:bodyPr/>
          <a:lstStyle/>
          <a:p>
            <a:r>
              <a:rPr lang="en-US" dirty="0"/>
              <a:t>Modified Supplemental Amount</a:t>
            </a:r>
          </a:p>
        </p:txBody>
      </p:sp>
      <p:sp>
        <p:nvSpPr>
          <p:cNvPr id="3" name="Content Placeholder 2"/>
          <p:cNvSpPr>
            <a:spLocks noGrp="1"/>
          </p:cNvSpPr>
          <p:nvPr>
            <p:ph idx="1"/>
          </p:nvPr>
        </p:nvSpPr>
        <p:spPr>
          <a:xfrm>
            <a:off x="609598" y="1355728"/>
            <a:ext cx="6746242" cy="5245097"/>
          </a:xfrm>
        </p:spPr>
        <p:txBody>
          <a:bodyPr>
            <a:normAutofit/>
          </a:bodyPr>
          <a:lstStyle/>
          <a:p>
            <a:pPr marL="0" indent="0">
              <a:buNone/>
            </a:pPr>
            <a:r>
              <a:rPr lang="en-US" sz="2400" dirty="0"/>
              <a:t>The district shall solicit from the School Budget Review Committee additional Modified Supplemental Amount (MSA) where it may be available for items such as special education deficit, increasing enrollment, English as Language Learner, and any other lawful purposes.  Any award of MSA may be levied as a cash reserve levy, in full, in the next available budget year.  For recurring program deficits that are predictable and estimable, the district may levy in advance for the immediately succeeding year as part of the general cash reserve levy. </a:t>
            </a:r>
          </a:p>
        </p:txBody>
      </p:sp>
    </p:spTree>
    <p:extLst>
      <p:ext uri="{BB962C8B-B14F-4D97-AF65-F5344CB8AC3E}">
        <p14:creationId xmlns:p14="http://schemas.microsoft.com/office/powerpoint/2010/main" val="2791209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219075"/>
            <a:ext cx="6347713" cy="1320800"/>
          </a:xfrm>
        </p:spPr>
        <p:txBody>
          <a:bodyPr/>
          <a:lstStyle/>
          <a:p>
            <a:r>
              <a:rPr lang="en-US" dirty="0"/>
              <a:t>What are the Benefits of Board Financial Policies?</a:t>
            </a:r>
          </a:p>
        </p:txBody>
      </p:sp>
      <p:sp>
        <p:nvSpPr>
          <p:cNvPr id="3" name="Content Placeholder 2"/>
          <p:cNvSpPr>
            <a:spLocks noGrp="1"/>
          </p:cNvSpPr>
          <p:nvPr>
            <p:ph idx="1"/>
          </p:nvPr>
        </p:nvSpPr>
        <p:spPr>
          <a:xfrm>
            <a:off x="609600" y="1436688"/>
            <a:ext cx="8077200" cy="4673600"/>
          </a:xfrm>
          <a:solidFill>
            <a:schemeClr val="bg1"/>
          </a:solidFill>
        </p:spPr>
        <p:txBody>
          <a:bodyPr>
            <a:normAutofit lnSpcReduction="10000"/>
          </a:bodyPr>
          <a:lstStyle/>
          <a:p>
            <a:r>
              <a:rPr lang="en-US" sz="2400" dirty="0"/>
              <a:t>Sets clear and identifiable goals.</a:t>
            </a:r>
          </a:p>
          <a:p>
            <a:r>
              <a:rPr lang="en-US" sz="2400" dirty="0"/>
              <a:t>Promotes stability.</a:t>
            </a:r>
          </a:p>
          <a:p>
            <a:r>
              <a:rPr lang="en-US" sz="2400" dirty="0"/>
              <a:t>Allows the administration to know the budget parameters and develop plans/options.</a:t>
            </a:r>
          </a:p>
          <a:p>
            <a:r>
              <a:rPr lang="en-US" sz="2400" dirty="0"/>
              <a:t>Rating agencies are requiring local policies, and having them may help reduce interest rate on borrowing.</a:t>
            </a:r>
          </a:p>
          <a:p>
            <a:r>
              <a:rPr lang="en-US" sz="2400" dirty="0"/>
              <a:t>Helps board members communicate with patrons about why the district is taking the action.</a:t>
            </a:r>
          </a:p>
          <a:p>
            <a:r>
              <a:rPr lang="en-US" sz="2400" dirty="0"/>
              <a:t>Going through the conversation educates board members.</a:t>
            </a:r>
          </a:p>
        </p:txBody>
      </p:sp>
    </p:spTree>
    <p:extLst>
      <p:ext uri="{BB962C8B-B14F-4D97-AF65-F5344CB8AC3E}">
        <p14:creationId xmlns:p14="http://schemas.microsoft.com/office/powerpoint/2010/main" val="2373699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661114" y="1563869"/>
            <a:ext cx="6347714" cy="4763951"/>
          </a:xfrm>
        </p:spPr>
        <p:txBody>
          <a:bodyPr>
            <a:normAutofit/>
          </a:bodyPr>
          <a:lstStyle/>
          <a:p>
            <a:r>
              <a:rPr lang="en-US" dirty="0"/>
              <a:t>ISFIS FACT Snapshot </a:t>
            </a:r>
            <a:r>
              <a:rPr lang="en-US" dirty="0">
                <a:hlinkClick r:id="rId2"/>
              </a:rPr>
              <a:t>https://www.iowaschoolfinance.com/FACT</a:t>
            </a:r>
            <a:r>
              <a:rPr lang="en-US" dirty="0"/>
              <a:t> (or email and we will send you your district-specific page)</a:t>
            </a:r>
          </a:p>
          <a:p>
            <a:r>
              <a:rPr lang="en-US" dirty="0"/>
              <a:t>ISFIS Building Blocks Virtual Training Modules </a:t>
            </a:r>
            <a:r>
              <a:rPr lang="en-US" sz="1400" dirty="0">
                <a:hlinkClick r:id="rId3"/>
              </a:rPr>
              <a:t>https://www.iowaschoolfinance.com/board_building_blocks</a:t>
            </a:r>
            <a:endParaRPr lang="en-US" sz="1400" dirty="0"/>
          </a:p>
          <a:p>
            <a:r>
              <a:rPr lang="en-US" dirty="0"/>
              <a:t>ISFIS Mapping Tool </a:t>
            </a:r>
            <a:r>
              <a:rPr lang="en-US" dirty="0">
                <a:hlinkClick r:id="rId4"/>
              </a:rPr>
              <a:t>https://www.iowaschoolfinance.com/interactive_map</a:t>
            </a:r>
            <a:endParaRPr lang="en-US" dirty="0"/>
          </a:p>
          <a:p>
            <a:r>
              <a:rPr lang="en-US" dirty="0"/>
              <a:t>ISFIS Supplemental Policy Services provides sample school board policies and searchable online hosting of your school board policy manual</a:t>
            </a:r>
          </a:p>
          <a:p>
            <a:r>
              <a:rPr lang="en-US" dirty="0"/>
              <a:t>ISFIS Comprehensive Financial Projection Model provides 5-year projection tool for school business office. Can model tax rate, expenditure and authority changes based on budget decisions.  Included free with ISFIS subscription</a:t>
            </a:r>
          </a:p>
        </p:txBody>
      </p:sp>
    </p:spTree>
    <p:extLst>
      <p:ext uri="{BB962C8B-B14F-4D97-AF65-F5344CB8AC3E}">
        <p14:creationId xmlns:p14="http://schemas.microsoft.com/office/powerpoint/2010/main" val="4255286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0013" y="301625"/>
            <a:ext cx="7313612" cy="917575"/>
          </a:xfrm>
        </p:spPr>
        <p:txBody>
          <a:bodyPr/>
          <a:lstStyle/>
          <a:p>
            <a:pPr eaLnBrk="1" hangingPunct="1"/>
            <a:r>
              <a:rPr lang="en-US" altLang="en-US" dirty="0"/>
              <a:t>Funding Sources</a:t>
            </a:r>
          </a:p>
        </p:txBody>
      </p:sp>
      <p:sp>
        <p:nvSpPr>
          <p:cNvPr id="19459" name="Rectangle 3"/>
          <p:cNvSpPr>
            <a:spLocks noGrp="1" noChangeArrowheads="1"/>
          </p:cNvSpPr>
          <p:nvPr>
            <p:ph idx="1"/>
          </p:nvPr>
        </p:nvSpPr>
        <p:spPr>
          <a:xfrm>
            <a:off x="182563" y="1016817"/>
            <a:ext cx="7321839" cy="5617346"/>
          </a:xfrm>
        </p:spPr>
        <p:txBody>
          <a:bodyPr>
            <a:normAutofit lnSpcReduction="10000"/>
          </a:bodyPr>
          <a:lstStyle/>
          <a:p>
            <a:pPr eaLnBrk="1" hangingPunct="1">
              <a:lnSpc>
                <a:spcPct val="90000"/>
              </a:lnSpc>
            </a:pPr>
            <a:r>
              <a:rPr lang="en-US" altLang="en-US" sz="3200" dirty="0">
                <a:solidFill>
                  <a:srgbClr val="25408F"/>
                </a:solidFill>
              </a:rPr>
              <a:t>School districts have restricted funding sources - not all funds can be spent on anything the district decides.</a:t>
            </a:r>
          </a:p>
          <a:p>
            <a:pPr lvl="1">
              <a:lnSpc>
                <a:spcPct val="90000"/>
              </a:lnSpc>
            </a:pPr>
            <a:r>
              <a:rPr lang="en-US" altLang="en-US" sz="3000" dirty="0">
                <a:solidFill>
                  <a:srgbClr val="25408F"/>
                </a:solidFill>
              </a:rPr>
              <a:t>State and federal law specifies what are allowable expenditures – even from within the General Fund.  </a:t>
            </a:r>
          </a:p>
          <a:p>
            <a:pPr lvl="1">
              <a:lnSpc>
                <a:spcPct val="90000"/>
              </a:lnSpc>
            </a:pPr>
            <a:r>
              <a:rPr lang="en-US" altLang="en-US" sz="3000" dirty="0">
                <a:solidFill>
                  <a:srgbClr val="25408F"/>
                </a:solidFill>
              </a:rPr>
              <a:t>Administrative Rules can further clarify state Code.</a:t>
            </a:r>
          </a:p>
          <a:p>
            <a:pPr>
              <a:lnSpc>
                <a:spcPct val="90000"/>
              </a:lnSpc>
            </a:pPr>
            <a:r>
              <a:rPr lang="en-US" altLang="en-US" sz="3200" dirty="0">
                <a:solidFill>
                  <a:srgbClr val="25408F"/>
                </a:solidFill>
              </a:rPr>
              <a:t>However, Home Rule statute gives some enhanced local authority</a:t>
            </a:r>
          </a:p>
          <a:p>
            <a:pPr lvl="2" eaLnBrk="1" hangingPunct="1">
              <a:lnSpc>
                <a:spcPct val="90000"/>
              </a:lnSpc>
              <a:buFont typeface="Wingdings" panose="05000000000000000000" pitchFamily="2" charset="2"/>
              <a:buNone/>
            </a:pPr>
            <a:endParaRPr lang="en-US" altLang="en-US" sz="2800" dirty="0"/>
          </a:p>
          <a:p>
            <a:pPr lvl="2" eaLnBrk="1" hangingPunct="1">
              <a:lnSpc>
                <a:spcPct val="90000"/>
              </a:lnSpc>
              <a:buFont typeface="Wingdings" panose="05000000000000000000" pitchFamily="2" charset="2"/>
              <a:buNone/>
            </a:pPr>
            <a:r>
              <a:rPr lang="en-US" altLang="en-US" sz="2800" dirty="0">
                <a:solidFill>
                  <a:srgbClr val="FF0000"/>
                </a:solidFill>
              </a:rPr>
              <a:t>    </a:t>
            </a:r>
          </a:p>
          <a:p>
            <a:pPr lvl="1" eaLnBrk="1" hangingPunct="1">
              <a:lnSpc>
                <a:spcPct val="90000"/>
              </a:lnSpc>
            </a:pPr>
            <a:endParaRPr lang="en-US" altLang="en-US" sz="2800" dirty="0"/>
          </a:p>
        </p:txBody>
      </p:sp>
      <p:sp>
        <p:nvSpPr>
          <p:cNvPr id="19460" name="Slide Number Placeholder 5"/>
          <p:cNvSpPr>
            <a:spLocks noGrp="1"/>
          </p:cNvSpPr>
          <p:nvPr>
            <p:ph type="sldNum" sz="quarter" idx="12"/>
          </p:nvPr>
        </p:nvSpPr>
        <p:spPr bwMode="auto">
          <a:xfrm>
            <a:off x="8427306" y="6492875"/>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3FFE6A73-23F9-4C0D-9ED2-CE769447E8D9}" type="slidenum">
              <a:rPr lang="en-US" altLang="en-US" sz="1800" smtClean="0">
                <a:latin typeface="Verdana" panose="020B0604030504040204" pitchFamily="34" charset="0"/>
              </a:rPr>
              <a:pPr>
                <a:spcBef>
                  <a:spcPct val="0"/>
                </a:spcBef>
                <a:buClrTx/>
                <a:buFontTx/>
                <a:buNone/>
              </a:pPr>
              <a:t>6</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2385267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685800"/>
            <a:ext cx="8229600" cy="1066800"/>
          </a:xfrm>
        </p:spPr>
        <p:txBody>
          <a:bodyPr/>
          <a:lstStyle/>
          <a:p>
            <a:pPr eaLnBrk="1" hangingPunct="1"/>
            <a:r>
              <a:rPr lang="en-US" altLang="en-US" dirty="0"/>
              <a:t>Questions?</a:t>
            </a:r>
          </a:p>
        </p:txBody>
      </p:sp>
      <p:sp>
        <p:nvSpPr>
          <p:cNvPr id="51203" name="Rectangle 3"/>
          <p:cNvSpPr>
            <a:spLocks noGrp="1" noChangeArrowheads="1"/>
          </p:cNvSpPr>
          <p:nvPr>
            <p:ph idx="1"/>
          </p:nvPr>
        </p:nvSpPr>
        <p:spPr>
          <a:xfrm>
            <a:off x="301593" y="1390511"/>
            <a:ext cx="7302644" cy="5377788"/>
          </a:xfrm>
        </p:spPr>
        <p:txBody>
          <a:bodyPr>
            <a:normAutofit/>
          </a:bodyPr>
          <a:lstStyle/>
          <a:p>
            <a:pPr marL="63500" lvl="0" indent="0" defTabSz="914400" fontAlgn="base">
              <a:spcBef>
                <a:spcPts val="300"/>
              </a:spcBef>
              <a:spcAft>
                <a:spcPct val="0"/>
              </a:spcAft>
              <a:buClr>
                <a:srgbClr val="A04DA3"/>
              </a:buClr>
              <a:buSzTx/>
              <a:buNone/>
              <a:defRPr/>
            </a:pPr>
            <a:r>
              <a:rPr lang="en-US" altLang="en-US" sz="2000" dirty="0">
                <a:solidFill>
                  <a:srgbClr val="25408F"/>
                </a:solidFill>
              </a:rPr>
              <a:t>Do not hesitate to contact us if you have any questions or comments! </a:t>
            </a:r>
          </a:p>
          <a:p>
            <a:pPr marL="63500" lvl="0" indent="0" algn="ctr" defTabSz="914400" fontAlgn="base">
              <a:spcBef>
                <a:spcPts val="300"/>
              </a:spcBef>
              <a:spcAft>
                <a:spcPct val="0"/>
              </a:spcAft>
              <a:buClr>
                <a:srgbClr val="A04DA3"/>
              </a:buClr>
              <a:buSzTx/>
              <a:buNone/>
              <a:defRPr/>
            </a:pPr>
            <a:r>
              <a:rPr lang="en-US" altLang="en-US" sz="2000" dirty="0">
                <a:solidFill>
                  <a:srgbClr val="1F497D"/>
                </a:solidFill>
                <a:latin typeface="Georgia" panose="02040502050405020303" pitchFamily="18" charset="0"/>
                <a:cs typeface="Arial" panose="020B0604020202020204" pitchFamily="34" charset="0"/>
              </a:rPr>
              <a:t>Iowa School Finance Information Services</a:t>
            </a:r>
          </a:p>
          <a:p>
            <a:pPr marL="63500" lvl="0" indent="0" algn="ctr" defTabSz="914400" fontAlgn="base">
              <a:spcBef>
                <a:spcPts val="300"/>
              </a:spcBef>
              <a:spcAft>
                <a:spcPct val="0"/>
              </a:spcAft>
              <a:buClr>
                <a:srgbClr val="A04DA3"/>
              </a:buClr>
              <a:buSzTx/>
              <a:buNone/>
              <a:defRPr/>
            </a:pPr>
            <a:r>
              <a:rPr lang="en-US" altLang="en-US" sz="2000" dirty="0">
                <a:solidFill>
                  <a:srgbClr val="1F497D"/>
                </a:solidFill>
                <a:latin typeface="Georgia" panose="02040502050405020303" pitchFamily="18" charset="0"/>
                <a:cs typeface="Arial" panose="020B0604020202020204" pitchFamily="34" charset="0"/>
              </a:rPr>
              <a:t>1201 63</a:t>
            </a:r>
            <a:r>
              <a:rPr lang="en-US" altLang="en-US" sz="2000" baseline="30000" dirty="0">
                <a:solidFill>
                  <a:srgbClr val="1F497D"/>
                </a:solidFill>
                <a:latin typeface="Georgia" panose="02040502050405020303" pitchFamily="18" charset="0"/>
                <a:cs typeface="Arial" panose="020B0604020202020204" pitchFamily="34" charset="0"/>
              </a:rPr>
              <a:t>rd</a:t>
            </a:r>
            <a:r>
              <a:rPr lang="en-US" altLang="en-US" sz="2000" dirty="0">
                <a:solidFill>
                  <a:srgbClr val="1F497D"/>
                </a:solidFill>
                <a:latin typeface="Georgia" panose="02040502050405020303" pitchFamily="18" charset="0"/>
                <a:cs typeface="Arial" panose="020B0604020202020204" pitchFamily="34" charset="0"/>
              </a:rPr>
              <a:t> Street</a:t>
            </a:r>
          </a:p>
          <a:p>
            <a:pPr marL="63500" lvl="0" indent="0" algn="ctr" defTabSz="914400" fontAlgn="base">
              <a:spcBef>
                <a:spcPts val="300"/>
              </a:spcBef>
              <a:spcAft>
                <a:spcPct val="0"/>
              </a:spcAft>
              <a:buClr>
                <a:srgbClr val="A04DA3"/>
              </a:buClr>
              <a:buSzTx/>
              <a:buNone/>
              <a:defRPr/>
            </a:pPr>
            <a:r>
              <a:rPr lang="en-US" altLang="en-US" sz="2000" dirty="0">
                <a:solidFill>
                  <a:srgbClr val="1F497D"/>
                </a:solidFill>
                <a:latin typeface="Georgia" panose="02040502050405020303" pitchFamily="18" charset="0"/>
                <a:cs typeface="Arial" panose="020B0604020202020204" pitchFamily="34" charset="0"/>
              </a:rPr>
              <a:t>Des Moines, IA  50311</a:t>
            </a:r>
          </a:p>
          <a:p>
            <a:pPr marL="63500" lvl="0" indent="0" algn="ctr" defTabSz="914400" fontAlgn="base">
              <a:spcBef>
                <a:spcPts val="300"/>
              </a:spcBef>
              <a:spcAft>
                <a:spcPct val="0"/>
              </a:spcAft>
              <a:buClr>
                <a:srgbClr val="A04DA3"/>
              </a:buClr>
              <a:buSzTx/>
              <a:buNone/>
              <a:defRPr/>
            </a:pPr>
            <a:r>
              <a:rPr lang="en-US" altLang="en-US" sz="2000" dirty="0">
                <a:solidFill>
                  <a:srgbClr val="1F497D"/>
                </a:solidFill>
                <a:latin typeface="Georgia" panose="02040502050405020303" pitchFamily="18" charset="0"/>
                <a:cs typeface="Arial" panose="020B0604020202020204" pitchFamily="34" charset="0"/>
              </a:rPr>
              <a:t>Office:  515-251-5970</a:t>
            </a:r>
          </a:p>
          <a:p>
            <a:pPr marL="63500" lvl="0" indent="0" algn="ctr" defTabSz="914400" fontAlgn="base">
              <a:spcBef>
                <a:spcPts val="300"/>
              </a:spcBef>
              <a:spcAft>
                <a:spcPct val="0"/>
              </a:spcAft>
              <a:buClr>
                <a:srgbClr val="A04DA3"/>
              </a:buClr>
              <a:buSzTx/>
              <a:buNone/>
              <a:defRPr/>
            </a:pPr>
            <a:r>
              <a:rPr lang="en-US" altLang="en-US" sz="2000" dirty="0">
                <a:solidFill>
                  <a:srgbClr val="1F497D"/>
                </a:solidFill>
                <a:latin typeface="Georgia" panose="02040502050405020303" pitchFamily="18" charset="0"/>
                <a:cs typeface="Arial" panose="020B0604020202020204" pitchFamily="34" charset="0"/>
                <a:hlinkClick r:id="rId2"/>
              </a:rPr>
              <a:t>www.iowaschoolfinance.com</a:t>
            </a:r>
            <a:endParaRPr lang="en-US" altLang="en-US" sz="2000" dirty="0">
              <a:solidFill>
                <a:srgbClr val="25408F"/>
              </a:solidFill>
            </a:endParaRPr>
          </a:p>
          <a:p>
            <a:pPr eaLnBrk="1" hangingPunct="1">
              <a:lnSpc>
                <a:spcPct val="90000"/>
              </a:lnSpc>
              <a:buFont typeface="Wingdings" panose="05000000000000000000" pitchFamily="2" charset="2"/>
              <a:buNone/>
            </a:pPr>
            <a:endParaRPr lang="en-US" altLang="en-US" sz="2000" dirty="0">
              <a:solidFill>
                <a:srgbClr val="25408F"/>
              </a:solidFill>
            </a:endParaRPr>
          </a:p>
          <a:p>
            <a:pPr eaLnBrk="1" hangingPunct="1">
              <a:lnSpc>
                <a:spcPct val="90000"/>
              </a:lnSpc>
              <a:buFont typeface="Wingdings" panose="05000000000000000000" pitchFamily="2" charset="2"/>
              <a:buNone/>
            </a:pPr>
            <a:endParaRPr lang="en-US" altLang="en-US" sz="2000" dirty="0">
              <a:solidFill>
                <a:srgbClr val="25408F"/>
              </a:solidFill>
            </a:endParaRPr>
          </a:p>
          <a:p>
            <a:pPr eaLnBrk="1" hangingPunct="1">
              <a:lnSpc>
                <a:spcPct val="90000"/>
              </a:lnSpc>
              <a:buFont typeface="Wingdings" panose="05000000000000000000" pitchFamily="2" charset="2"/>
              <a:buNone/>
            </a:pPr>
            <a:endParaRPr lang="en-US" altLang="en-US" sz="2000" dirty="0">
              <a:solidFill>
                <a:srgbClr val="25408F"/>
              </a:solidFill>
            </a:endParaRPr>
          </a:p>
          <a:p>
            <a:pPr eaLnBrk="1" hangingPunct="1">
              <a:lnSpc>
                <a:spcPct val="90000"/>
              </a:lnSpc>
              <a:buFont typeface="Wingdings" panose="05000000000000000000" pitchFamily="2" charset="2"/>
              <a:buNone/>
            </a:pPr>
            <a:endParaRPr lang="en-US" altLang="en-US" sz="2000" dirty="0">
              <a:solidFill>
                <a:srgbClr val="25408F"/>
              </a:solidFill>
            </a:endParaRPr>
          </a:p>
          <a:p>
            <a:pPr eaLnBrk="1" hangingPunct="1">
              <a:lnSpc>
                <a:spcPct val="90000"/>
              </a:lnSpc>
              <a:buFont typeface="Wingdings" panose="05000000000000000000" pitchFamily="2" charset="2"/>
              <a:buNone/>
            </a:pPr>
            <a:endParaRPr lang="en-US" altLang="en-US" sz="2000" dirty="0">
              <a:solidFill>
                <a:srgbClr val="25408F"/>
              </a:solidFill>
            </a:endParaRPr>
          </a:p>
          <a:p>
            <a:pPr eaLnBrk="1" hangingPunct="1">
              <a:lnSpc>
                <a:spcPct val="90000"/>
              </a:lnSpc>
              <a:buFont typeface="Wingdings" panose="05000000000000000000" pitchFamily="2" charset="2"/>
              <a:buNone/>
            </a:pPr>
            <a:r>
              <a:rPr lang="en-US" altLang="en-US" sz="1200" dirty="0">
                <a:solidFill>
                  <a:srgbClr val="25408F"/>
                </a:solidFill>
              </a:rPr>
              <a:t>  © ISFIS 2019</a:t>
            </a:r>
          </a:p>
        </p:txBody>
      </p:sp>
      <p:sp>
        <p:nvSpPr>
          <p:cNvPr id="51204" name="Slide Number Placeholder 5"/>
          <p:cNvSpPr>
            <a:spLocks noGrp="1"/>
          </p:cNvSpPr>
          <p:nvPr>
            <p:ph type="sldNum" sz="quarter" idx="12"/>
          </p:nvPr>
        </p:nvSpPr>
        <p:spPr bwMode="auto">
          <a:xfrm>
            <a:off x="8631362" y="6492875"/>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D3E236D9-5A7F-4A26-9395-493390ED2514}" type="slidenum">
              <a:rPr lang="en-US" altLang="en-US" sz="1800" smtClean="0">
                <a:latin typeface="Verdana" panose="020B0604030504040204" pitchFamily="34" charset="0"/>
              </a:rPr>
              <a:pPr>
                <a:spcBef>
                  <a:spcPct val="0"/>
                </a:spcBef>
                <a:buClrTx/>
                <a:buFontTx/>
                <a:buNone/>
              </a:pPr>
              <a:t>60</a:t>
            </a:fld>
            <a:endParaRPr lang="en-US" altLang="en-US" sz="1800" dirty="0">
              <a:latin typeface="Verdana" panose="020B0604030504040204" pitchFamily="34" charset="0"/>
            </a:endParaRPr>
          </a:p>
        </p:txBody>
      </p:sp>
      <p:pic>
        <p:nvPicPr>
          <p:cNvPr id="51205"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5599" y="5891401"/>
            <a:ext cx="2378075" cy="96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258731" y="3968567"/>
            <a:ext cx="5443537" cy="1213316"/>
          </a:xfrm>
          <a:prstGeom prst="rect">
            <a:avLst/>
          </a:prstGeom>
        </p:spPr>
        <p:txBody>
          <a:bodyP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l" defTabSz="457200" fontAlgn="auto">
              <a:lnSpc>
                <a:spcPct val="70000"/>
              </a:lnSpc>
              <a:spcBef>
                <a:spcPts val="1000"/>
              </a:spcBef>
              <a:buClr>
                <a:schemeClr val="accent1"/>
              </a:buClr>
              <a:buSzPct val="80000"/>
              <a:tabLst/>
              <a:defRPr/>
            </a:pPr>
            <a:r>
              <a:rPr lang="en-US" sz="2000" dirty="0">
                <a:solidFill>
                  <a:srgbClr val="25408F"/>
                </a:solidFill>
              </a:rPr>
              <a:t>Margaret Buckton, UEN Professional Advocate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hlinkClick r:id="rId4"/>
              </a:rPr>
              <a:t>margaret@iowaschoolfinance.com</a:t>
            </a:r>
            <a:endPar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endParaRPr>
          </a:p>
          <a:p>
            <a:pPr algn="l">
              <a:defRPr/>
            </a:pPr>
            <a:r>
              <a:rPr lang="en-US" sz="2000" dirty="0">
                <a:solidFill>
                  <a:srgbClr val="25408F"/>
                </a:solidFill>
              </a:rPr>
              <a:t>515-201-3755 (cell)</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endParaRPr>
          </a:p>
          <a:p>
            <a:pPr marL="6350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 name="TextBox 1">
            <a:extLst>
              <a:ext uri="{FF2B5EF4-FFF2-40B4-BE49-F238E27FC236}">
                <a16:creationId xmlns:a16="http://schemas.microsoft.com/office/drawing/2014/main" id="{5031409B-D799-435B-83E4-CD9A2E9E54E4}"/>
              </a:ext>
            </a:extLst>
          </p:cNvPr>
          <p:cNvSpPr txBox="1"/>
          <p:nvPr/>
        </p:nvSpPr>
        <p:spPr>
          <a:xfrm>
            <a:off x="3737797" y="4955628"/>
            <a:ext cx="3606856" cy="1144929"/>
          </a:xfrm>
          <a:prstGeom prst="rect">
            <a:avLst/>
          </a:prstGeom>
          <a:noFill/>
        </p:spPr>
        <p:txBody>
          <a:bodyPr wrap="square" rtlCol="0">
            <a:spAutoFit/>
          </a:bodyPr>
          <a:lstStyle/>
          <a:p>
            <a:pPr>
              <a:lnSpc>
                <a:spcPct val="90000"/>
              </a:lnSpc>
            </a:pPr>
            <a:r>
              <a:rPr lang="en-US" altLang="en-US" dirty="0">
                <a:solidFill>
                  <a:srgbClr val="25408F"/>
                </a:solidFill>
              </a:rPr>
              <a:t>Larry Sigel, Partner</a:t>
            </a:r>
          </a:p>
          <a:p>
            <a:pPr>
              <a:lnSpc>
                <a:spcPct val="90000"/>
              </a:lnSpc>
            </a:pPr>
            <a:r>
              <a:rPr lang="en-US" altLang="en-US" sz="2000" dirty="0">
                <a:solidFill>
                  <a:schemeClr val="accent1">
                    <a:lumMod val="60000"/>
                    <a:lumOff val="40000"/>
                  </a:schemeClr>
                </a:solidFill>
                <a:latin typeface="Calibri"/>
                <a:hlinkClick r:id="rId5">
                  <a:extLst>
                    <a:ext uri="{A12FA001-AC4F-418D-AE19-62706E023703}">
                      <ahyp:hlinkClr xmlns="" xmlns:ahyp="http://schemas.microsoft.com/office/drawing/2018/hyperlinkcolor" val="tx"/>
                    </a:ext>
                  </a:extLst>
                </a:hlinkClick>
              </a:rPr>
              <a:t>larry</a:t>
            </a:r>
            <a:r>
              <a:rPr lang="en-US" altLang="en-US" sz="2000" u="sng" dirty="0">
                <a:solidFill>
                  <a:schemeClr val="accent1">
                    <a:lumMod val="60000"/>
                    <a:lumOff val="40000"/>
                  </a:schemeClr>
                </a:solidFill>
                <a:latin typeface="Calibri"/>
              </a:rPr>
              <a:t>@iowaschoolfinance.com</a:t>
            </a:r>
            <a:endParaRPr lang="en-US" altLang="en-US" sz="2000" dirty="0">
              <a:solidFill>
                <a:schemeClr val="accent1">
                  <a:lumMod val="60000"/>
                  <a:lumOff val="40000"/>
                </a:schemeClr>
              </a:solidFill>
              <a:latin typeface="Calibri"/>
            </a:endParaRPr>
          </a:p>
          <a:p>
            <a:pPr>
              <a:lnSpc>
                <a:spcPct val="90000"/>
              </a:lnSpc>
            </a:pPr>
            <a:r>
              <a:rPr lang="en-US" altLang="en-US" dirty="0">
                <a:solidFill>
                  <a:srgbClr val="25408F"/>
                </a:solidFill>
              </a:rPr>
              <a:t>515-490-9951 (cell)</a:t>
            </a:r>
          </a:p>
          <a:p>
            <a:endParaRPr lang="en-US" dirty="0"/>
          </a:p>
        </p:txBody>
      </p:sp>
    </p:spTree>
    <p:extLst>
      <p:ext uri="{BB962C8B-B14F-4D97-AF65-F5344CB8AC3E}">
        <p14:creationId xmlns:p14="http://schemas.microsoft.com/office/powerpoint/2010/main" val="2398738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1D21-8F1D-4FD4-BF8C-3F195ABECC6D}"/>
              </a:ext>
            </a:extLst>
          </p:cNvPr>
          <p:cNvSpPr>
            <a:spLocks noGrp="1"/>
          </p:cNvSpPr>
          <p:nvPr>
            <p:ph type="title"/>
          </p:nvPr>
        </p:nvSpPr>
        <p:spPr>
          <a:xfrm>
            <a:off x="609599" y="138112"/>
            <a:ext cx="6347713" cy="1320800"/>
          </a:xfrm>
        </p:spPr>
        <p:txBody>
          <a:bodyPr/>
          <a:lstStyle/>
          <a:p>
            <a:r>
              <a:rPr lang="en-US" dirty="0"/>
              <a:t>Home Rule</a:t>
            </a:r>
          </a:p>
        </p:txBody>
      </p:sp>
      <p:sp>
        <p:nvSpPr>
          <p:cNvPr id="3" name="Content Placeholder 2">
            <a:extLst>
              <a:ext uri="{FF2B5EF4-FFF2-40B4-BE49-F238E27FC236}">
                <a16:creationId xmlns:a16="http://schemas.microsoft.com/office/drawing/2014/main" id="{32CEB27F-8CCE-48BF-A7F0-9705D714CDDC}"/>
              </a:ext>
            </a:extLst>
          </p:cNvPr>
          <p:cNvSpPr>
            <a:spLocks noGrp="1"/>
          </p:cNvSpPr>
          <p:nvPr>
            <p:ph idx="1"/>
          </p:nvPr>
        </p:nvSpPr>
        <p:spPr>
          <a:xfrm>
            <a:off x="208420" y="1659117"/>
            <a:ext cx="6786564" cy="4184133"/>
          </a:xfrm>
        </p:spPr>
        <p:txBody>
          <a:bodyPr>
            <a:normAutofit/>
          </a:bodyPr>
          <a:lstStyle/>
          <a:p>
            <a:r>
              <a:rPr lang="en-US" dirty="0"/>
              <a:t>Legislature gave school districts “Statutory Home Rule” in HF 573 in 2017 Legislative Session</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CE7D6985-773F-4472-A0DF-7C347BA009E3}"/>
              </a:ext>
            </a:extLst>
          </p:cNvPr>
          <p:cNvPicPr>
            <a:picLocks noChangeAspect="1"/>
          </p:cNvPicPr>
          <p:nvPr/>
        </p:nvPicPr>
        <p:blipFill>
          <a:blip r:embed="rId2"/>
          <a:stretch>
            <a:fillRect/>
          </a:stretch>
        </p:blipFill>
        <p:spPr>
          <a:xfrm>
            <a:off x="770986" y="3122743"/>
            <a:ext cx="6832052" cy="2317893"/>
          </a:xfrm>
          <a:prstGeom prst="rect">
            <a:avLst/>
          </a:prstGeom>
        </p:spPr>
      </p:pic>
    </p:spTree>
    <p:extLst>
      <p:ext uri="{BB962C8B-B14F-4D97-AF65-F5344CB8AC3E}">
        <p14:creationId xmlns:p14="http://schemas.microsoft.com/office/powerpoint/2010/main" val="333459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B1D21-8F1D-4FD4-BF8C-3F195ABECC6D}"/>
              </a:ext>
            </a:extLst>
          </p:cNvPr>
          <p:cNvSpPr>
            <a:spLocks noGrp="1"/>
          </p:cNvSpPr>
          <p:nvPr>
            <p:ph type="title"/>
          </p:nvPr>
        </p:nvSpPr>
        <p:spPr>
          <a:xfrm>
            <a:off x="609599" y="138112"/>
            <a:ext cx="6347713" cy="1320800"/>
          </a:xfrm>
        </p:spPr>
        <p:txBody>
          <a:bodyPr/>
          <a:lstStyle/>
          <a:p>
            <a:r>
              <a:rPr lang="en-US" dirty="0"/>
              <a:t>Home Rule</a:t>
            </a:r>
          </a:p>
        </p:txBody>
      </p:sp>
      <p:sp>
        <p:nvSpPr>
          <p:cNvPr id="3" name="Content Placeholder 2">
            <a:extLst>
              <a:ext uri="{FF2B5EF4-FFF2-40B4-BE49-F238E27FC236}">
                <a16:creationId xmlns:a16="http://schemas.microsoft.com/office/drawing/2014/main" id="{32CEB27F-8CCE-48BF-A7F0-9705D714CDDC}"/>
              </a:ext>
            </a:extLst>
          </p:cNvPr>
          <p:cNvSpPr>
            <a:spLocks noGrp="1"/>
          </p:cNvSpPr>
          <p:nvPr>
            <p:ph idx="1"/>
          </p:nvPr>
        </p:nvSpPr>
        <p:spPr>
          <a:xfrm>
            <a:off x="208420" y="698163"/>
            <a:ext cx="6786564" cy="5145088"/>
          </a:xfrm>
        </p:spPr>
        <p:txBody>
          <a:bodyPr>
            <a:normAutofit/>
          </a:bodyPr>
          <a:lstStyle/>
          <a:p>
            <a:endParaRPr lang="en-US" dirty="0"/>
          </a:p>
          <a:p>
            <a:r>
              <a:rPr lang="en-US" dirty="0"/>
              <a:t>Home Rule statue still prohibits districts from: </a:t>
            </a:r>
          </a:p>
          <a:p>
            <a:pPr lvl="1"/>
            <a:r>
              <a:rPr lang="en-US" dirty="0"/>
              <a:t>Levy a tax not authorized</a:t>
            </a:r>
          </a:p>
          <a:p>
            <a:pPr lvl="1"/>
            <a:r>
              <a:rPr lang="en-US" dirty="0"/>
              <a:t>Charge fee not authorized</a:t>
            </a:r>
          </a:p>
          <a:p>
            <a:pPr lvl="1"/>
            <a:r>
              <a:rPr lang="en-US" dirty="0"/>
              <a:t>Adopt/enforce a policy hindering law enforcement agency</a:t>
            </a:r>
          </a:p>
          <a:p>
            <a:pPr marL="457200" lvl="1" indent="0">
              <a:buNone/>
            </a:pPr>
            <a:endParaRPr lang="en-US" dirty="0"/>
          </a:p>
          <a:p>
            <a:r>
              <a:rPr lang="en-US" dirty="0"/>
              <a:t>Also, interpretation of Code (DE, Courts, Auditor, etc.) was given direction to be flexible:</a:t>
            </a:r>
          </a:p>
          <a:p>
            <a:endParaRPr lang="en-US" dirty="0"/>
          </a:p>
        </p:txBody>
      </p:sp>
      <p:pic>
        <p:nvPicPr>
          <p:cNvPr id="5" name="Picture 4">
            <a:extLst>
              <a:ext uri="{FF2B5EF4-FFF2-40B4-BE49-F238E27FC236}">
                <a16:creationId xmlns:a16="http://schemas.microsoft.com/office/drawing/2014/main" id="{DD91C28A-BCD6-44E5-8A0D-CF4A2D6DE729}"/>
              </a:ext>
            </a:extLst>
          </p:cNvPr>
          <p:cNvPicPr>
            <a:picLocks noChangeAspect="1"/>
          </p:cNvPicPr>
          <p:nvPr/>
        </p:nvPicPr>
        <p:blipFill>
          <a:blip r:embed="rId2"/>
          <a:stretch>
            <a:fillRect/>
          </a:stretch>
        </p:blipFill>
        <p:spPr>
          <a:xfrm>
            <a:off x="367429" y="4014324"/>
            <a:ext cx="6832052" cy="1173929"/>
          </a:xfrm>
          <a:prstGeom prst="rect">
            <a:avLst/>
          </a:prstGeom>
        </p:spPr>
      </p:pic>
    </p:spTree>
    <p:extLst>
      <p:ext uri="{BB962C8B-B14F-4D97-AF65-F5344CB8AC3E}">
        <p14:creationId xmlns:p14="http://schemas.microsoft.com/office/powerpoint/2010/main" val="276748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p:cNvGraphicFramePr>
            <a:graphicFrameLocks/>
          </p:cNvGraphicFramePr>
          <p:nvPr>
            <p:extLst>
              <p:ext uri="{D42A27DB-BD31-4B8C-83A1-F6EECF244321}">
                <p14:modId xmlns:p14="http://schemas.microsoft.com/office/powerpoint/2010/main" val="3149293204"/>
              </p:ext>
            </p:extLst>
          </p:nvPr>
        </p:nvGraphicFramePr>
        <p:xfrm>
          <a:off x="4398818" y="1514764"/>
          <a:ext cx="2895600" cy="5049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2"/>
          <p:cNvGraphicFramePr>
            <a:graphicFrameLocks noGrp="1"/>
          </p:cNvGraphicFramePr>
          <p:nvPr>
            <p:ph idx="1"/>
            <p:extLst>
              <p:ext uri="{D42A27DB-BD31-4B8C-83A1-F6EECF244321}">
                <p14:modId xmlns:p14="http://schemas.microsoft.com/office/powerpoint/2010/main" val="1254148376"/>
              </p:ext>
            </p:extLst>
          </p:nvPr>
        </p:nvGraphicFramePr>
        <p:xfrm>
          <a:off x="381000" y="1676400"/>
          <a:ext cx="3810000" cy="50498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483" name="Rectangle 2"/>
          <p:cNvSpPr>
            <a:spLocks noGrp="1" noChangeArrowheads="1"/>
          </p:cNvSpPr>
          <p:nvPr>
            <p:ph type="title"/>
          </p:nvPr>
        </p:nvSpPr>
        <p:spPr>
          <a:xfrm>
            <a:off x="457200" y="533400"/>
            <a:ext cx="8229600" cy="1066800"/>
          </a:xfrm>
        </p:spPr>
        <p:txBody>
          <a:bodyPr/>
          <a:lstStyle/>
          <a:p>
            <a:pPr eaLnBrk="1" hangingPunct="1"/>
            <a:r>
              <a:rPr lang="en-US" altLang="en-US" dirty="0"/>
              <a:t>Funding Sources</a:t>
            </a:r>
          </a:p>
        </p:txBody>
      </p:sp>
      <p:sp>
        <p:nvSpPr>
          <p:cNvPr id="20484" name="Slide Number Placeholder 5"/>
          <p:cNvSpPr>
            <a:spLocks noGrp="1"/>
          </p:cNvSpPr>
          <p:nvPr>
            <p:ph type="sldNum" sz="quarter" idx="12"/>
          </p:nvPr>
        </p:nvSpPr>
        <p:spPr bwMode="auto">
          <a:xfrm>
            <a:off x="8513622" y="6382039"/>
            <a:ext cx="51263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DB404639-4837-49BC-A160-78611A758A61}" type="slidenum">
              <a:rPr lang="en-US" altLang="en-US" sz="1800" smtClean="0">
                <a:latin typeface="Verdana" panose="020B0604030504040204" pitchFamily="34" charset="0"/>
              </a:rPr>
              <a:pPr>
                <a:spcBef>
                  <a:spcPct val="0"/>
                </a:spcBef>
                <a:buClrTx/>
                <a:buFontTx/>
                <a:buNone/>
              </a:pPr>
              <a:t>9</a:t>
            </a:fld>
            <a:endParaRPr lang="en-US" altLang="en-US" sz="1800" dirty="0">
              <a:latin typeface="Verdana" panose="020B0604030504040204" pitchFamily="34" charset="0"/>
            </a:endParaRPr>
          </a:p>
        </p:txBody>
      </p:sp>
    </p:spTree>
    <p:extLst>
      <p:ext uri="{BB962C8B-B14F-4D97-AF65-F5344CB8AC3E}">
        <p14:creationId xmlns:p14="http://schemas.microsoft.com/office/powerpoint/2010/main" val="11466771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2546</TotalTime>
  <Words>2949</Words>
  <Application>Microsoft Office PowerPoint</Application>
  <PresentationFormat>On-screen Show (4:3)</PresentationFormat>
  <Paragraphs>399</Paragraphs>
  <Slides>60</Slides>
  <Notes>1</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Calibri</vt:lpstr>
      <vt:lpstr>Georgia</vt:lpstr>
      <vt:lpstr>Trebuchet MS</vt:lpstr>
      <vt:lpstr>Verdana</vt:lpstr>
      <vt:lpstr>Wingdings</vt:lpstr>
      <vt:lpstr>Wingdings 3</vt:lpstr>
      <vt:lpstr>Facet</vt:lpstr>
      <vt:lpstr>School Finance Basics</vt:lpstr>
      <vt:lpstr>Urban Education Network Districts</vt:lpstr>
      <vt:lpstr>PowerPoint Presentation</vt:lpstr>
      <vt:lpstr>PowerPoint Presentation</vt:lpstr>
      <vt:lpstr>Overview: School Finance  Basics for UEN Districts</vt:lpstr>
      <vt:lpstr>Funding Sources</vt:lpstr>
      <vt:lpstr>Home Rule</vt:lpstr>
      <vt:lpstr>Home Rule</vt:lpstr>
      <vt:lpstr>Funding Sources</vt:lpstr>
      <vt:lpstr>PowerPoint Presentation</vt:lpstr>
      <vt:lpstr>General Fund</vt:lpstr>
      <vt:lpstr>Funding Sources</vt:lpstr>
      <vt:lpstr>General Fund</vt:lpstr>
      <vt:lpstr>General Fund</vt:lpstr>
      <vt:lpstr>General Fund</vt:lpstr>
      <vt:lpstr>General Fund</vt:lpstr>
      <vt:lpstr>General Fund</vt:lpstr>
      <vt:lpstr>PowerPoint Presentation</vt:lpstr>
      <vt:lpstr>Permutations of Spending Authority and Fund Balance</vt:lpstr>
      <vt:lpstr>Student-driven Formula </vt:lpstr>
      <vt:lpstr>Special Education Weighting</vt:lpstr>
      <vt:lpstr>PowerPoint Presentation</vt:lpstr>
      <vt:lpstr>English Language Learners</vt:lpstr>
      <vt:lpstr>Since FY 2016, statewide ELL weightings have increased by 678 (16.6%). Weightings were last adjusted in FY 2004.</vt:lpstr>
      <vt:lpstr>General Fund</vt:lpstr>
      <vt:lpstr>General Fund</vt:lpstr>
      <vt:lpstr>Financing the General Fund</vt:lpstr>
      <vt:lpstr>Property Valuation Characteristics…</vt:lpstr>
      <vt:lpstr>…Impact Property Tax Rates</vt:lpstr>
      <vt:lpstr>School Property Tax Rates FY 2020</vt:lpstr>
      <vt:lpstr>Optional Sources of Authority in the General Fund</vt:lpstr>
      <vt:lpstr>Optional Sources of Authority in the General Fund</vt:lpstr>
      <vt:lpstr>Budget Guarantee</vt:lpstr>
      <vt:lpstr>On Time Funding</vt:lpstr>
      <vt:lpstr>General Fund</vt:lpstr>
      <vt:lpstr>Cash Reserve Levy</vt:lpstr>
      <vt:lpstr>Transition to Non General Fund Sources</vt:lpstr>
      <vt:lpstr>Funds Outside the General Fund</vt:lpstr>
      <vt:lpstr>Financial Health</vt:lpstr>
      <vt:lpstr>Non-General Fund Key Measures</vt:lpstr>
      <vt:lpstr>General Fund Key Measures</vt:lpstr>
      <vt:lpstr>Total Property Tax Rate</vt:lpstr>
      <vt:lpstr>Vacation Analogy</vt:lpstr>
      <vt:lpstr>Big Picture</vt:lpstr>
      <vt:lpstr>Stability and Predictability</vt:lpstr>
      <vt:lpstr>Preferred Financial Goal Components</vt:lpstr>
      <vt:lpstr>PowerPoint Presentation</vt:lpstr>
      <vt:lpstr>PowerPoint Presentation</vt:lpstr>
      <vt:lpstr>PowerPoint Presentation</vt:lpstr>
      <vt:lpstr>Board Roles in School finance</vt:lpstr>
      <vt:lpstr>Board Roles in School finance</vt:lpstr>
      <vt:lpstr>Board Roles in School finance</vt:lpstr>
      <vt:lpstr>Other Considerations</vt:lpstr>
      <vt:lpstr>PowerPoint Presentation</vt:lpstr>
      <vt:lpstr>Sample Unspent Budget Authority Policy</vt:lpstr>
      <vt:lpstr>Sample General Fund Balance Policy</vt:lpstr>
      <vt:lpstr>Modified Supplemental Amount</vt:lpstr>
      <vt:lpstr>What are the Benefits of Board Financial Policies?</vt:lpstr>
      <vt:lpstr>Resources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Iowa School Finance Information Services</dc:title>
  <dc:creator>James Passick</dc:creator>
  <cp:lastModifiedBy>Jen</cp:lastModifiedBy>
  <cp:revision>90</cp:revision>
  <cp:lastPrinted>2018-07-24T13:51:14Z</cp:lastPrinted>
  <dcterms:created xsi:type="dcterms:W3CDTF">2016-09-26T18:05:27Z</dcterms:created>
  <dcterms:modified xsi:type="dcterms:W3CDTF">2019-12-18T16:55:43Z</dcterms:modified>
</cp:coreProperties>
</file>